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68"/>
  </p:notesMasterIdLst>
  <p:sldIdLst>
    <p:sldId id="2054480822" r:id="rId5"/>
    <p:sldId id="2054480830" r:id="rId6"/>
    <p:sldId id="2054480828" r:id="rId7"/>
    <p:sldId id="2054480864" r:id="rId8"/>
    <p:sldId id="2054480839" r:id="rId9"/>
    <p:sldId id="2054480799" r:id="rId10"/>
    <p:sldId id="2054480829" r:id="rId11"/>
    <p:sldId id="2054480804" r:id="rId12"/>
    <p:sldId id="2054480805" r:id="rId13"/>
    <p:sldId id="2054480837" r:id="rId14"/>
    <p:sldId id="2054480813" r:id="rId15"/>
    <p:sldId id="2054480841" r:id="rId16"/>
    <p:sldId id="2054480812" r:id="rId17"/>
    <p:sldId id="2054480856" r:id="rId18"/>
    <p:sldId id="2054480857" r:id="rId19"/>
    <p:sldId id="2054480858" r:id="rId20"/>
    <p:sldId id="2054480859" r:id="rId21"/>
    <p:sldId id="2054480874" r:id="rId22"/>
    <p:sldId id="2054480860" r:id="rId23"/>
    <p:sldId id="2054480861" r:id="rId24"/>
    <p:sldId id="2054480862" r:id="rId25"/>
    <p:sldId id="2054480823" r:id="rId26"/>
    <p:sldId id="2054480816" r:id="rId27"/>
    <p:sldId id="2054480868" r:id="rId28"/>
    <p:sldId id="2054480871" r:id="rId29"/>
    <p:sldId id="2054480863" r:id="rId30"/>
    <p:sldId id="2054480825" r:id="rId31"/>
    <p:sldId id="2054480867" r:id="rId32"/>
    <p:sldId id="2054480869" r:id="rId33"/>
    <p:sldId id="2054480870" r:id="rId34"/>
    <p:sldId id="2054480872" r:id="rId35"/>
    <p:sldId id="2054480875" r:id="rId36"/>
    <p:sldId id="2054480866" r:id="rId37"/>
    <p:sldId id="2054480873" r:id="rId38"/>
    <p:sldId id="2054480876" r:id="rId39"/>
    <p:sldId id="2054480877" r:id="rId40"/>
    <p:sldId id="2054480879" r:id="rId41"/>
    <p:sldId id="2054480880" r:id="rId42"/>
    <p:sldId id="2054480882" r:id="rId43"/>
    <p:sldId id="2054480881" r:id="rId44"/>
    <p:sldId id="2054480883" r:id="rId45"/>
    <p:sldId id="2054480884" r:id="rId46"/>
    <p:sldId id="2054480885" r:id="rId47"/>
    <p:sldId id="2054480853" r:id="rId48"/>
    <p:sldId id="2054480855" r:id="rId49"/>
    <p:sldId id="2054480842" r:id="rId50"/>
    <p:sldId id="2054480843" r:id="rId51"/>
    <p:sldId id="2054480886" r:id="rId52"/>
    <p:sldId id="2054480844" r:id="rId53"/>
    <p:sldId id="2054480845" r:id="rId54"/>
    <p:sldId id="2054480846" r:id="rId55"/>
    <p:sldId id="2054480847" r:id="rId56"/>
    <p:sldId id="2054480887" r:id="rId57"/>
    <p:sldId id="2054480849" r:id="rId58"/>
    <p:sldId id="2054480888" r:id="rId59"/>
    <p:sldId id="2054480833" r:id="rId60"/>
    <p:sldId id="2054480850" r:id="rId61"/>
    <p:sldId id="2054480851" r:id="rId62"/>
    <p:sldId id="2054480854" r:id="rId63"/>
    <p:sldId id="2054480852" r:id="rId64"/>
    <p:sldId id="2054480889" r:id="rId65"/>
    <p:sldId id="2054480890" r:id="rId66"/>
    <p:sldId id="205448082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A26D16-04E2-4120-AD17-1C4C87C4C51D}">
          <p14:sldIdLst>
            <p14:sldId id="2054480822"/>
            <p14:sldId id="2054480830"/>
            <p14:sldId id="2054480828"/>
            <p14:sldId id="2054480864"/>
          </p14:sldIdLst>
        </p14:section>
        <p14:section name="CAR" id="{B0221A49-7B9E-5A44-BF7D-C69AFD5A5DC8}">
          <p14:sldIdLst/>
        </p14:section>
        <p14:section name="Estimand" id="{7BB24730-898A-6745-8705-8A79F9567573}">
          <p14:sldIdLst>
            <p14:sldId id="2054480839"/>
            <p14:sldId id="2054480799"/>
            <p14:sldId id="2054480829"/>
            <p14:sldId id="2054480804"/>
            <p14:sldId id="2054480805"/>
          </p14:sldIdLst>
        </p14:section>
        <p14:section name="Part I" id="{C124E07B-4319-418B-8BF1-915AD4EEE754}">
          <p14:sldIdLst>
            <p14:sldId id="2054480837"/>
            <p14:sldId id="2054480813"/>
            <p14:sldId id="2054480841"/>
          </p14:sldIdLst>
        </p14:section>
        <p14:section name="Part i - unadjusted" id="{17EF1E66-9057-6C47-99BA-4FF8F9EE7D6F}">
          <p14:sldIdLst>
            <p14:sldId id="2054480812"/>
          </p14:sldIdLst>
        </p14:section>
        <p14:section name="Part I - linear adjustment" id="{1BE331F0-947F-4347-BCD9-D874AFA60307}">
          <p14:sldIdLst>
            <p14:sldId id="2054480856"/>
            <p14:sldId id="2054480857"/>
            <p14:sldId id="2054480858"/>
            <p14:sldId id="2054480859"/>
          </p14:sldIdLst>
        </p14:section>
        <p14:section name="Part I - G-computation" id="{30614D95-2A92-4344-97A0-7DCFA8F48EF1}">
          <p14:sldIdLst>
            <p14:sldId id="2054480874"/>
            <p14:sldId id="2054480860"/>
            <p14:sldId id="2054480861"/>
            <p14:sldId id="2054480862"/>
            <p14:sldId id="2054480823"/>
          </p14:sldIdLst>
        </p14:section>
        <p14:section name="Part I - AIPW" id="{F2C594B9-D7F2-BF45-B762-65C44EE5BE97}">
          <p14:sldIdLst>
            <p14:sldId id="2054480816"/>
            <p14:sldId id="2054480868"/>
            <p14:sldId id="2054480871"/>
            <p14:sldId id="2054480863"/>
            <p14:sldId id="2054480825"/>
            <p14:sldId id="2054480867"/>
            <p14:sldId id="2054480869"/>
            <p14:sldId id="2054480870"/>
            <p14:sldId id="2054480872"/>
          </p14:sldIdLst>
        </p14:section>
        <p14:section name="Part I - robust inference" id="{643E4FB9-0C04-3943-A81A-9C65FD9B5F20}">
          <p14:sldIdLst>
            <p14:sldId id="2054480875"/>
            <p14:sldId id="2054480866"/>
            <p14:sldId id="2054480873"/>
            <p14:sldId id="2054480876"/>
            <p14:sldId id="2054480877"/>
            <p14:sldId id="2054480879"/>
            <p14:sldId id="2054480880"/>
            <p14:sldId id="2054480882"/>
            <p14:sldId id="2054480881"/>
            <p14:sldId id="2054480883"/>
            <p14:sldId id="2054480884"/>
            <p14:sldId id="2054480885"/>
          </p14:sldIdLst>
        </p14:section>
        <p14:section name="Part II - Strategies" id="{8B0B866F-D853-C844-8801-15BD6F901661}">
          <p14:sldIdLst/>
        </p14:section>
        <p14:section name="Survival" id="{61133E8B-5BE6-DC49-A34C-64AA578B5CAD}">
          <p14:sldIdLst>
            <p14:sldId id="2054480853"/>
            <p14:sldId id="2054480855"/>
            <p14:sldId id="2054480842"/>
            <p14:sldId id="2054480843"/>
            <p14:sldId id="2054480886"/>
            <p14:sldId id="2054480844"/>
            <p14:sldId id="2054480845"/>
            <p14:sldId id="2054480846"/>
            <p14:sldId id="2054480847"/>
            <p14:sldId id="2054480887"/>
            <p14:sldId id="2054480849"/>
            <p14:sldId id="2054480888"/>
            <p14:sldId id="2054480833"/>
            <p14:sldId id="2054480850"/>
            <p14:sldId id="2054480851"/>
          </p14:sldIdLst>
        </p14:section>
        <p14:section name="Practical Considerations" id="{23058E73-1ADB-4A4B-AAAB-177917864671}">
          <p14:sldIdLst>
            <p14:sldId id="2054480854"/>
            <p14:sldId id="2054480852"/>
            <p14:sldId id="2054480889"/>
            <p14:sldId id="2054480890"/>
          </p14:sldIdLst>
        </p14:section>
        <p14:section name="Summary" id="{10286272-C9E2-4384-B54C-66C482F55793}">
          <p14:sldIdLst>
            <p14:sldId id="20544808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yao Yi" initials="YY" lastIdx="3" clrIdx="0">
    <p:extLst>
      <p:ext uri="{19B8F6BF-5375-455C-9EA6-DF929625EA0E}">
        <p15:presenceInfo xmlns:p15="http://schemas.microsoft.com/office/powerpoint/2012/main" userId="S::yi_yanyao@lilly.com::e9a2bc5c-b756-49dc-8188-19f4c1a3a7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8C98"/>
    <a:srgbClr val="4B2E83"/>
    <a:srgbClr val="8CB29A"/>
    <a:srgbClr val="3A007A"/>
    <a:srgbClr val="C5050C"/>
    <a:srgbClr val="B7A5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D54430-DF45-404D-9667-3B4DDCB49659}" v="71" dt="2025-11-15T22:12:28.9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4" autoAdjust="0"/>
    <p:restoredTop sz="96211" autoAdjust="0"/>
  </p:normalViewPr>
  <p:slideViewPr>
    <p:cSldViewPr snapToGrid="0" snapToObjects="1">
      <p:cViewPr varScale="1">
        <p:scale>
          <a:sx n="143" d="100"/>
          <a:sy n="143" d="100"/>
        </p:scale>
        <p:origin x="12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ng Ye" userId="e9abe5ff-b26c-4718-9386-d895ae6b38a4" providerId="ADAL" clId="{331F854F-C7A5-534C-AFEA-FBDC2C0351F3}"/>
    <pc:docChg chg="undo custSel addSld delSld modSld sldOrd modSection">
      <pc:chgData name="Ting Ye" userId="e9abe5ff-b26c-4718-9386-d895ae6b38a4" providerId="ADAL" clId="{331F854F-C7A5-534C-AFEA-FBDC2C0351F3}" dt="2025-11-15T22:14:10.394" v="979" actId="20577"/>
      <pc:docMkLst>
        <pc:docMk/>
      </pc:docMkLst>
      <pc:sldChg chg="modSp mod">
        <pc:chgData name="Ting Ye" userId="e9abe5ff-b26c-4718-9386-d895ae6b38a4" providerId="ADAL" clId="{331F854F-C7A5-534C-AFEA-FBDC2C0351F3}" dt="2025-11-15T16:13:39.715" v="26" actId="20577"/>
        <pc:sldMkLst>
          <pc:docMk/>
          <pc:sldMk cId="3203044956" sldId="2054480813"/>
        </pc:sldMkLst>
        <pc:spChg chg="mod">
          <ac:chgData name="Ting Ye" userId="e9abe5ff-b26c-4718-9386-d895ae6b38a4" providerId="ADAL" clId="{331F854F-C7A5-534C-AFEA-FBDC2C0351F3}" dt="2025-11-15T16:13:39.715" v="26" actId="20577"/>
          <ac:spMkLst>
            <pc:docMk/>
            <pc:sldMk cId="3203044956" sldId="2054480813"/>
            <ac:spMk id="4" creationId="{AA5A3344-F313-5984-F7F1-4F258E6609A0}"/>
          </ac:spMkLst>
        </pc:spChg>
      </pc:sldChg>
      <pc:sldChg chg="modSp mod">
        <pc:chgData name="Ting Ye" userId="e9abe5ff-b26c-4718-9386-d895ae6b38a4" providerId="ADAL" clId="{331F854F-C7A5-534C-AFEA-FBDC2C0351F3}" dt="2025-11-15T22:14:10.394" v="979" actId="20577"/>
        <pc:sldMkLst>
          <pc:docMk/>
          <pc:sldMk cId="1670438983" sldId="2054480821"/>
        </pc:sldMkLst>
        <pc:spChg chg="mod">
          <ac:chgData name="Ting Ye" userId="e9abe5ff-b26c-4718-9386-d895ae6b38a4" providerId="ADAL" clId="{331F854F-C7A5-534C-AFEA-FBDC2C0351F3}" dt="2025-11-15T22:14:10.394" v="979" actId="20577"/>
          <ac:spMkLst>
            <pc:docMk/>
            <pc:sldMk cId="1670438983" sldId="2054480821"/>
            <ac:spMk id="2" creationId="{7F2B0FB6-097E-CE0E-E072-C31447E8E6FD}"/>
          </ac:spMkLst>
        </pc:spChg>
      </pc:sldChg>
      <pc:sldChg chg="addSp delSp modSp mod">
        <pc:chgData name="Ting Ye" userId="e9abe5ff-b26c-4718-9386-d895ae6b38a4" providerId="ADAL" clId="{331F854F-C7A5-534C-AFEA-FBDC2C0351F3}" dt="2025-11-12T04:41:56.083" v="14" actId="20577"/>
        <pc:sldMkLst>
          <pc:docMk/>
          <pc:sldMk cId="1164240180" sldId="2054480822"/>
        </pc:sldMkLst>
        <pc:spChg chg="mod">
          <ac:chgData name="Ting Ye" userId="e9abe5ff-b26c-4718-9386-d895ae6b38a4" providerId="ADAL" clId="{331F854F-C7A5-534C-AFEA-FBDC2C0351F3}" dt="2025-11-12T04:41:56.083" v="14" actId="20577"/>
          <ac:spMkLst>
            <pc:docMk/>
            <pc:sldMk cId="1164240180" sldId="2054480822"/>
            <ac:spMk id="2" creationId="{4FC1EE6E-7868-8E4C-A629-27EBC6854929}"/>
          </ac:spMkLst>
        </pc:spChg>
        <pc:spChg chg="mod">
          <ac:chgData name="Ting Ye" userId="e9abe5ff-b26c-4718-9386-d895ae6b38a4" providerId="ADAL" clId="{331F854F-C7A5-534C-AFEA-FBDC2C0351F3}" dt="2025-11-12T04:40:37.957" v="1" actId="20577"/>
          <ac:spMkLst>
            <pc:docMk/>
            <pc:sldMk cId="1164240180" sldId="2054480822"/>
            <ac:spMk id="3" creationId="{283A789F-451C-814E-907F-CD1EBDF77927}"/>
          </ac:spMkLst>
        </pc:spChg>
      </pc:sldChg>
      <pc:sldChg chg="add mod modShow">
        <pc:chgData name="Ting Ye" userId="e9abe5ff-b26c-4718-9386-d895ae6b38a4" providerId="ADAL" clId="{331F854F-C7A5-534C-AFEA-FBDC2C0351F3}" dt="2025-11-15T22:12:42.496" v="839" actId="729"/>
        <pc:sldMkLst>
          <pc:docMk/>
          <pc:sldMk cId="473955722" sldId="2054480823"/>
        </pc:sldMkLst>
      </pc:sldChg>
      <pc:sldChg chg="add mod ord modShow">
        <pc:chgData name="Ting Ye" userId="e9abe5ff-b26c-4718-9386-d895ae6b38a4" providerId="ADAL" clId="{331F854F-C7A5-534C-AFEA-FBDC2C0351F3}" dt="2025-11-15T22:12:58.045" v="841" actId="729"/>
        <pc:sldMkLst>
          <pc:docMk/>
          <pc:sldMk cId="1087258966" sldId="2054480825"/>
        </pc:sldMkLst>
      </pc:sldChg>
      <pc:sldChg chg="modSp mod">
        <pc:chgData name="Ting Ye" userId="e9abe5ff-b26c-4718-9386-d895ae6b38a4" providerId="ADAL" clId="{331F854F-C7A5-534C-AFEA-FBDC2C0351F3}" dt="2025-11-15T19:55:32.441" v="686" actId="27636"/>
        <pc:sldMkLst>
          <pc:docMk/>
          <pc:sldMk cId="1394329266" sldId="2054480828"/>
        </pc:sldMkLst>
        <pc:spChg chg="mod">
          <ac:chgData name="Ting Ye" userId="e9abe5ff-b26c-4718-9386-d895ae6b38a4" providerId="ADAL" clId="{331F854F-C7A5-534C-AFEA-FBDC2C0351F3}" dt="2025-11-15T19:55:32.441" v="686" actId="27636"/>
          <ac:spMkLst>
            <pc:docMk/>
            <pc:sldMk cId="1394329266" sldId="2054480828"/>
            <ac:spMk id="3" creationId="{B77EEA21-B0FE-DE38-91DF-E7B714A781A8}"/>
          </ac:spMkLst>
        </pc:spChg>
      </pc:sldChg>
      <pc:sldChg chg="modSp mod">
        <pc:chgData name="Ting Ye" userId="e9abe5ff-b26c-4718-9386-d895ae6b38a4" providerId="ADAL" clId="{331F854F-C7A5-534C-AFEA-FBDC2C0351F3}" dt="2025-11-15T19:55:46.274" v="690" actId="27636"/>
        <pc:sldMkLst>
          <pc:docMk/>
          <pc:sldMk cId="108483829" sldId="2054480839"/>
        </pc:sldMkLst>
        <pc:spChg chg="mod">
          <ac:chgData name="Ting Ye" userId="e9abe5ff-b26c-4718-9386-d895ae6b38a4" providerId="ADAL" clId="{331F854F-C7A5-534C-AFEA-FBDC2C0351F3}" dt="2025-11-15T19:55:46.274" v="690" actId="27636"/>
          <ac:spMkLst>
            <pc:docMk/>
            <pc:sldMk cId="108483829" sldId="2054480839"/>
            <ac:spMk id="3" creationId="{B77EEA21-B0FE-DE38-91DF-E7B714A781A8}"/>
          </ac:spMkLst>
        </pc:spChg>
      </pc:sldChg>
      <pc:sldChg chg="del">
        <pc:chgData name="Ting Ye" userId="e9abe5ff-b26c-4718-9386-d895ae6b38a4" providerId="ADAL" clId="{331F854F-C7A5-534C-AFEA-FBDC2C0351F3}" dt="2025-11-15T21:57:08.386" v="819" actId="2696"/>
        <pc:sldMkLst>
          <pc:docMk/>
          <pc:sldMk cId="4271145521" sldId="2054480840"/>
        </pc:sldMkLst>
      </pc:sldChg>
      <pc:sldChg chg="mod modShow">
        <pc:chgData name="Ting Ye" userId="e9abe5ff-b26c-4718-9386-d895ae6b38a4" providerId="ADAL" clId="{331F854F-C7A5-534C-AFEA-FBDC2C0351F3}" dt="2025-11-15T19:58:32.369" v="693" actId="729"/>
        <pc:sldMkLst>
          <pc:docMk/>
          <pc:sldMk cId="1438139543" sldId="2054480843"/>
        </pc:sldMkLst>
      </pc:sldChg>
      <pc:sldChg chg="del">
        <pc:chgData name="Ting Ye" userId="e9abe5ff-b26c-4718-9386-d895ae6b38a4" providerId="ADAL" clId="{331F854F-C7A5-534C-AFEA-FBDC2C0351F3}" dt="2025-11-15T22:10:21.019" v="834" actId="2696"/>
        <pc:sldMkLst>
          <pc:docMk/>
          <pc:sldMk cId="3783769347" sldId="2054480848"/>
        </pc:sldMkLst>
      </pc:sldChg>
      <pc:sldChg chg="add">
        <pc:chgData name="Ting Ye" userId="e9abe5ff-b26c-4718-9386-d895ae6b38a4" providerId="ADAL" clId="{331F854F-C7A5-534C-AFEA-FBDC2C0351F3}" dt="2025-11-15T22:11:13.202" v="836"/>
        <pc:sldMkLst>
          <pc:docMk/>
          <pc:sldMk cId="1753362710" sldId="2054480852"/>
        </pc:sldMkLst>
      </pc:sldChg>
      <pc:sldChg chg="modSp mod">
        <pc:chgData name="Ting Ye" userId="e9abe5ff-b26c-4718-9386-d895ae6b38a4" providerId="ADAL" clId="{331F854F-C7A5-534C-AFEA-FBDC2C0351F3}" dt="2025-11-15T21:57:15.098" v="830" actId="20577"/>
        <pc:sldMkLst>
          <pc:docMk/>
          <pc:sldMk cId="1564658654" sldId="2054480853"/>
        </pc:sldMkLst>
        <pc:spChg chg="mod">
          <ac:chgData name="Ting Ye" userId="e9abe5ff-b26c-4718-9386-d895ae6b38a4" providerId="ADAL" clId="{331F854F-C7A5-534C-AFEA-FBDC2C0351F3}" dt="2025-11-15T21:57:15.098" v="830" actId="20577"/>
          <ac:spMkLst>
            <pc:docMk/>
            <pc:sldMk cId="1564658654" sldId="2054480853"/>
            <ac:spMk id="3" creationId="{B77EEA21-B0FE-DE38-91DF-E7B714A781A8}"/>
          </ac:spMkLst>
        </pc:spChg>
      </pc:sldChg>
      <pc:sldChg chg="mod modShow">
        <pc:chgData name="Ting Ye" userId="e9abe5ff-b26c-4718-9386-d895ae6b38a4" providerId="ADAL" clId="{331F854F-C7A5-534C-AFEA-FBDC2C0351F3}" dt="2025-11-15T22:11:18.421" v="837" actId="729"/>
        <pc:sldMkLst>
          <pc:docMk/>
          <pc:sldMk cId="1995365520" sldId="2054480854"/>
        </pc:sldMkLst>
      </pc:sldChg>
      <pc:sldChg chg="modSp mod">
        <pc:chgData name="Ting Ye" userId="e9abe5ff-b26c-4718-9386-d895ae6b38a4" providerId="ADAL" clId="{331F854F-C7A5-534C-AFEA-FBDC2C0351F3}" dt="2025-11-15T17:46:25.334" v="162" actId="20577"/>
        <pc:sldMkLst>
          <pc:docMk/>
          <pc:sldMk cId="4092838212" sldId="2054480859"/>
        </pc:sldMkLst>
        <pc:spChg chg="mod">
          <ac:chgData name="Ting Ye" userId="e9abe5ff-b26c-4718-9386-d895ae6b38a4" providerId="ADAL" clId="{331F854F-C7A5-534C-AFEA-FBDC2C0351F3}" dt="2025-11-15T17:46:25.334" v="162" actId="20577"/>
          <ac:spMkLst>
            <pc:docMk/>
            <pc:sldMk cId="4092838212" sldId="2054480859"/>
            <ac:spMk id="5" creationId="{2B3CFB01-7FDC-08AD-BCF7-A67EA82E6284}"/>
          </ac:spMkLst>
        </pc:spChg>
      </pc:sldChg>
      <pc:sldChg chg="modSp">
        <pc:chgData name="Ting Ye" userId="e9abe5ff-b26c-4718-9386-d895ae6b38a4" providerId="ADAL" clId="{331F854F-C7A5-534C-AFEA-FBDC2C0351F3}" dt="2025-11-15T17:56:05.329" v="185" actId="20577"/>
        <pc:sldMkLst>
          <pc:docMk/>
          <pc:sldMk cId="2996939487" sldId="2054480861"/>
        </pc:sldMkLst>
        <pc:spChg chg="mod">
          <ac:chgData name="Ting Ye" userId="e9abe5ff-b26c-4718-9386-d895ae6b38a4" providerId="ADAL" clId="{331F854F-C7A5-534C-AFEA-FBDC2C0351F3}" dt="2025-11-15T17:56:05.329" v="185" actId="20577"/>
          <ac:spMkLst>
            <pc:docMk/>
            <pc:sldMk cId="2996939487" sldId="2054480861"/>
            <ac:spMk id="5" creationId="{2B3CFB01-7FDC-08AD-BCF7-A67EA82E6284}"/>
          </ac:spMkLst>
        </pc:spChg>
      </pc:sldChg>
      <pc:sldChg chg="modSp mod">
        <pc:chgData name="Ting Ye" userId="e9abe5ff-b26c-4718-9386-d895ae6b38a4" providerId="ADAL" clId="{331F854F-C7A5-534C-AFEA-FBDC2C0351F3}" dt="2025-11-15T18:58:42.245" v="515" actId="20577"/>
        <pc:sldMkLst>
          <pc:docMk/>
          <pc:sldMk cId="56997912" sldId="2054480862"/>
        </pc:sldMkLst>
        <pc:spChg chg="mod">
          <ac:chgData name="Ting Ye" userId="e9abe5ff-b26c-4718-9386-d895ae6b38a4" providerId="ADAL" clId="{331F854F-C7A5-534C-AFEA-FBDC2C0351F3}" dt="2025-11-15T18:58:42.245" v="515" actId="20577"/>
          <ac:spMkLst>
            <pc:docMk/>
            <pc:sldMk cId="56997912" sldId="2054480862"/>
            <ac:spMk id="5" creationId="{2B3CFB01-7FDC-08AD-BCF7-A67EA82E6284}"/>
          </ac:spMkLst>
        </pc:spChg>
      </pc:sldChg>
      <pc:sldChg chg="modSp mod">
        <pc:chgData name="Ting Ye" userId="e9abe5ff-b26c-4718-9386-d895ae6b38a4" providerId="ADAL" clId="{331F854F-C7A5-534C-AFEA-FBDC2C0351F3}" dt="2025-11-15T19:55:35.692" v="688" actId="27636"/>
        <pc:sldMkLst>
          <pc:docMk/>
          <pc:sldMk cId="995788121" sldId="2054480864"/>
        </pc:sldMkLst>
        <pc:spChg chg="mod">
          <ac:chgData name="Ting Ye" userId="e9abe5ff-b26c-4718-9386-d895ae6b38a4" providerId="ADAL" clId="{331F854F-C7A5-534C-AFEA-FBDC2C0351F3}" dt="2025-11-15T19:55:35.692" v="688" actId="27636"/>
          <ac:spMkLst>
            <pc:docMk/>
            <pc:sldMk cId="995788121" sldId="2054480864"/>
            <ac:spMk id="3" creationId="{B77EEA21-B0FE-DE38-91DF-E7B714A781A8}"/>
          </ac:spMkLst>
        </pc:spChg>
      </pc:sldChg>
      <pc:sldChg chg="modSp mod">
        <pc:chgData name="Ting Ye" userId="e9abe5ff-b26c-4718-9386-d895ae6b38a4" providerId="ADAL" clId="{331F854F-C7A5-534C-AFEA-FBDC2C0351F3}" dt="2025-11-15T19:24:40.142" v="667" actId="20577"/>
        <pc:sldMkLst>
          <pc:docMk/>
          <pc:sldMk cId="1242090712" sldId="2054480872"/>
        </pc:sldMkLst>
        <pc:spChg chg="mod">
          <ac:chgData name="Ting Ye" userId="e9abe5ff-b26c-4718-9386-d895ae6b38a4" providerId="ADAL" clId="{331F854F-C7A5-534C-AFEA-FBDC2C0351F3}" dt="2025-11-15T19:24:40.142" v="667" actId="20577"/>
          <ac:spMkLst>
            <pc:docMk/>
            <pc:sldMk cId="1242090712" sldId="2054480872"/>
            <ac:spMk id="5" creationId="{2B3CFB01-7FDC-08AD-BCF7-A67EA82E6284}"/>
          </ac:spMkLst>
        </pc:spChg>
      </pc:sldChg>
      <pc:sldChg chg="modSp mod">
        <pc:chgData name="Ting Ye" userId="e9abe5ff-b26c-4718-9386-d895ae6b38a4" providerId="ADAL" clId="{331F854F-C7A5-534C-AFEA-FBDC2C0351F3}" dt="2025-11-15T19:55:57.327" v="692" actId="27636"/>
        <pc:sldMkLst>
          <pc:docMk/>
          <pc:sldMk cId="2242506094" sldId="2054480874"/>
        </pc:sldMkLst>
        <pc:spChg chg="mod">
          <ac:chgData name="Ting Ye" userId="e9abe5ff-b26c-4718-9386-d895ae6b38a4" providerId="ADAL" clId="{331F854F-C7A5-534C-AFEA-FBDC2C0351F3}" dt="2025-11-15T19:55:57.327" v="692" actId="27636"/>
          <ac:spMkLst>
            <pc:docMk/>
            <pc:sldMk cId="2242506094" sldId="2054480874"/>
            <ac:spMk id="3" creationId="{B77EEA21-B0FE-DE38-91DF-E7B714A781A8}"/>
          </ac:spMkLst>
        </pc:spChg>
      </pc:sldChg>
      <pc:sldChg chg="modSp mod">
        <pc:chgData name="Ting Ye" userId="e9abe5ff-b26c-4718-9386-d895ae6b38a4" providerId="ADAL" clId="{331F854F-C7A5-534C-AFEA-FBDC2C0351F3}" dt="2025-11-15T22:13:14.962" v="843" actId="27636"/>
        <pc:sldMkLst>
          <pc:docMk/>
          <pc:sldMk cId="1396159868" sldId="2054480875"/>
        </pc:sldMkLst>
        <pc:spChg chg="mod">
          <ac:chgData name="Ting Ye" userId="e9abe5ff-b26c-4718-9386-d895ae6b38a4" providerId="ADAL" clId="{331F854F-C7A5-534C-AFEA-FBDC2C0351F3}" dt="2025-11-15T22:13:14.962" v="843" actId="27636"/>
          <ac:spMkLst>
            <pc:docMk/>
            <pc:sldMk cId="1396159868" sldId="2054480875"/>
            <ac:spMk id="3" creationId="{B77EEA21-B0FE-DE38-91DF-E7B714A781A8}"/>
          </ac:spMkLst>
        </pc:spChg>
      </pc:sldChg>
      <pc:sldChg chg="modSp mod">
        <pc:chgData name="Ting Ye" userId="e9abe5ff-b26c-4718-9386-d895ae6b38a4" providerId="ADAL" clId="{331F854F-C7A5-534C-AFEA-FBDC2C0351F3}" dt="2025-11-15T19:28:00.469" v="680" actId="20577"/>
        <pc:sldMkLst>
          <pc:docMk/>
          <pc:sldMk cId="1586651055" sldId="2054480881"/>
        </pc:sldMkLst>
        <pc:spChg chg="mod">
          <ac:chgData name="Ting Ye" userId="e9abe5ff-b26c-4718-9386-d895ae6b38a4" providerId="ADAL" clId="{331F854F-C7A5-534C-AFEA-FBDC2C0351F3}" dt="2025-11-15T19:28:00.469" v="680" actId="20577"/>
          <ac:spMkLst>
            <pc:docMk/>
            <pc:sldMk cId="1586651055" sldId="2054480881"/>
            <ac:spMk id="6" creationId="{916F1A38-29DC-42ED-463C-2DA514E1685C}"/>
          </ac:spMkLst>
        </pc:spChg>
      </pc:sldChg>
      <pc:sldChg chg="modSp mod">
        <pc:chgData name="Ting Ye" userId="e9abe5ff-b26c-4718-9386-d895ae6b38a4" providerId="ADAL" clId="{331F854F-C7A5-534C-AFEA-FBDC2C0351F3}" dt="2025-11-15T19:54:58.376" v="684" actId="20577"/>
        <pc:sldMkLst>
          <pc:docMk/>
          <pc:sldMk cId="317312029" sldId="2054480883"/>
        </pc:sldMkLst>
        <pc:spChg chg="mod">
          <ac:chgData name="Ting Ye" userId="e9abe5ff-b26c-4718-9386-d895ae6b38a4" providerId="ADAL" clId="{331F854F-C7A5-534C-AFEA-FBDC2C0351F3}" dt="2025-11-15T19:54:58.376" v="684" actId="20577"/>
          <ac:spMkLst>
            <pc:docMk/>
            <pc:sldMk cId="317312029" sldId="2054480883"/>
            <ac:spMk id="6" creationId="{916F1A38-29DC-42ED-463C-2DA514E1685C}"/>
          </ac:spMkLst>
        </pc:spChg>
      </pc:sldChg>
      <pc:sldChg chg="addSp delSp modSp new mod">
        <pc:chgData name="Ting Ye" userId="e9abe5ff-b26c-4718-9386-d895ae6b38a4" providerId="ADAL" clId="{331F854F-C7A5-534C-AFEA-FBDC2C0351F3}" dt="2025-11-15T20:01:45.516" v="818" actId="1076"/>
        <pc:sldMkLst>
          <pc:docMk/>
          <pc:sldMk cId="1500499370" sldId="2054480885"/>
        </pc:sldMkLst>
        <pc:spChg chg="mod">
          <ac:chgData name="Ting Ye" userId="e9abe5ff-b26c-4718-9386-d895ae6b38a4" providerId="ADAL" clId="{331F854F-C7A5-534C-AFEA-FBDC2C0351F3}" dt="2025-11-15T20:00:53.562" v="811" actId="404"/>
          <ac:spMkLst>
            <pc:docMk/>
            <pc:sldMk cId="1500499370" sldId="2054480885"/>
            <ac:spMk id="2" creationId="{65619B9C-E502-94A3-828B-1E78702DB2DC}"/>
          </ac:spMkLst>
        </pc:spChg>
        <pc:picChg chg="add del mod">
          <ac:chgData name="Ting Ye" userId="e9abe5ff-b26c-4718-9386-d895ae6b38a4" providerId="ADAL" clId="{331F854F-C7A5-534C-AFEA-FBDC2C0351F3}" dt="2025-11-15T20:01:36.578" v="815" actId="478"/>
          <ac:picMkLst>
            <pc:docMk/>
            <pc:sldMk cId="1500499370" sldId="2054480885"/>
            <ac:picMk id="3" creationId="{B200D1C0-240B-358F-4172-EDC715634737}"/>
          </ac:picMkLst>
        </pc:picChg>
        <pc:picChg chg="add mod">
          <ac:chgData name="Ting Ye" userId="e9abe5ff-b26c-4718-9386-d895ae6b38a4" providerId="ADAL" clId="{331F854F-C7A5-534C-AFEA-FBDC2C0351F3}" dt="2025-11-15T20:01:45.516" v="818" actId="1076"/>
          <ac:picMkLst>
            <pc:docMk/>
            <pc:sldMk cId="1500499370" sldId="2054480885"/>
            <ac:picMk id="4" creationId="{00D3FD48-E5ED-0514-D0C3-5051A35A3D08}"/>
          </ac:picMkLst>
        </pc:picChg>
      </pc:sldChg>
      <pc:sldChg chg="add">
        <pc:chgData name="Ting Ye" userId="e9abe5ff-b26c-4718-9386-d895ae6b38a4" providerId="ADAL" clId="{331F854F-C7A5-534C-AFEA-FBDC2C0351F3}" dt="2025-11-15T22:08:39.329" v="831"/>
        <pc:sldMkLst>
          <pc:docMk/>
          <pc:sldMk cId="3058860472" sldId="2054480886"/>
        </pc:sldMkLst>
      </pc:sldChg>
      <pc:sldChg chg="add ord">
        <pc:chgData name="Ting Ye" userId="e9abe5ff-b26c-4718-9386-d895ae6b38a4" providerId="ADAL" clId="{331F854F-C7A5-534C-AFEA-FBDC2C0351F3}" dt="2025-11-15T22:10:03.931" v="833" actId="20578"/>
        <pc:sldMkLst>
          <pc:docMk/>
          <pc:sldMk cId="2655982336" sldId="2054480887"/>
        </pc:sldMkLst>
      </pc:sldChg>
      <pc:sldChg chg="add ord">
        <pc:chgData name="Ting Ye" userId="e9abe5ff-b26c-4718-9386-d895ae6b38a4" providerId="ADAL" clId="{331F854F-C7A5-534C-AFEA-FBDC2C0351F3}" dt="2025-11-15T22:10:40.099" v="835" actId="20578"/>
        <pc:sldMkLst>
          <pc:docMk/>
          <pc:sldMk cId="1132839802" sldId="2054480888"/>
        </pc:sldMkLst>
      </pc:sldChg>
      <pc:sldChg chg="add">
        <pc:chgData name="Ting Ye" userId="e9abe5ff-b26c-4718-9386-d895ae6b38a4" providerId="ADAL" clId="{331F854F-C7A5-534C-AFEA-FBDC2C0351F3}" dt="2025-11-15T22:11:13.202" v="836"/>
        <pc:sldMkLst>
          <pc:docMk/>
          <pc:sldMk cId="2230759170" sldId="2054480889"/>
        </pc:sldMkLst>
      </pc:sldChg>
      <pc:sldChg chg="add">
        <pc:chgData name="Ting Ye" userId="e9abe5ff-b26c-4718-9386-d895ae6b38a4" providerId="ADAL" clId="{331F854F-C7A5-534C-AFEA-FBDC2C0351F3}" dt="2025-11-15T22:11:13.202" v="836"/>
        <pc:sldMkLst>
          <pc:docMk/>
          <pc:sldMk cId="717605966" sldId="20544808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BFDD5-BE7E-4243-80F0-DD0CFCC34C92}" type="datetimeFigureOut">
              <a:rPr lang="en-US" smtClean="0"/>
              <a:t>11/15/25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711851-3EA6-40DC-AA01-EF73EDB1C142}" type="slidenum">
              <a:rPr lang="en-US" smtClean="0"/>
              <a:t>‹#›</a:t>
            </a:fld>
            <a:endParaRPr lang="en-US"/>
          </a:p>
        </p:txBody>
      </p:sp>
    </p:spTree>
    <p:extLst>
      <p:ext uri="{BB962C8B-B14F-4D97-AF65-F5344CB8AC3E}">
        <p14:creationId xmlns:p14="http://schemas.microsoft.com/office/powerpoint/2010/main" val="1663856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one more slide to quote FDA guidance on prespecify estimand.</a:t>
            </a:r>
          </a:p>
        </p:txBody>
      </p:sp>
      <p:sp>
        <p:nvSpPr>
          <p:cNvPr id="4" name="Slide Number Placeholder 3"/>
          <p:cNvSpPr>
            <a:spLocks noGrp="1"/>
          </p:cNvSpPr>
          <p:nvPr>
            <p:ph type="sldNum" sz="quarter" idx="5"/>
          </p:nvPr>
        </p:nvSpPr>
        <p:spPr/>
        <p:txBody>
          <a:bodyPr/>
          <a:lstStyle/>
          <a:p>
            <a:fld id="{40711851-3EA6-40DC-AA01-EF73EDB1C142}" type="slidenum">
              <a:rPr lang="en-US" smtClean="0"/>
              <a:t>7</a:t>
            </a:fld>
            <a:endParaRPr lang="en-US"/>
          </a:p>
        </p:txBody>
      </p:sp>
    </p:spTree>
    <p:extLst>
      <p:ext uri="{BB962C8B-B14F-4D97-AF65-F5344CB8AC3E}">
        <p14:creationId xmlns:p14="http://schemas.microsoft.com/office/powerpoint/2010/main" val="921956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711851-3EA6-40DC-AA01-EF73EDB1C142}" type="slidenum">
              <a:rPr lang="en-US" smtClean="0"/>
              <a:t>35</a:t>
            </a:fld>
            <a:endParaRPr lang="en-US"/>
          </a:p>
        </p:txBody>
      </p:sp>
    </p:spTree>
    <p:extLst>
      <p:ext uri="{BB962C8B-B14F-4D97-AF65-F5344CB8AC3E}">
        <p14:creationId xmlns:p14="http://schemas.microsoft.com/office/powerpoint/2010/main" val="2514306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711851-3EA6-40DC-AA01-EF73EDB1C142}" type="slidenum">
              <a:rPr lang="en-US" smtClean="0"/>
              <a:t>36</a:t>
            </a:fld>
            <a:endParaRPr lang="en-US"/>
          </a:p>
        </p:txBody>
      </p:sp>
    </p:spTree>
    <p:extLst>
      <p:ext uri="{BB962C8B-B14F-4D97-AF65-F5344CB8AC3E}">
        <p14:creationId xmlns:p14="http://schemas.microsoft.com/office/powerpoint/2010/main" val="2716624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Robust variance</a:t>
            </a:r>
          </a:p>
        </p:txBody>
      </p:sp>
      <p:sp>
        <p:nvSpPr>
          <p:cNvPr id="4" name="Slide Number Placeholder 3"/>
          <p:cNvSpPr>
            <a:spLocks noGrp="1"/>
          </p:cNvSpPr>
          <p:nvPr>
            <p:ph type="sldNum" sz="quarter" idx="5"/>
          </p:nvPr>
        </p:nvSpPr>
        <p:spPr/>
        <p:txBody>
          <a:bodyPr/>
          <a:lstStyle/>
          <a:p>
            <a:fld id="{40711851-3EA6-40DC-AA01-EF73EDB1C142}" type="slidenum">
              <a:rPr lang="en-US" smtClean="0"/>
              <a:t>37</a:t>
            </a:fld>
            <a:endParaRPr lang="en-US"/>
          </a:p>
        </p:txBody>
      </p:sp>
    </p:spTree>
    <p:extLst>
      <p:ext uri="{BB962C8B-B14F-4D97-AF65-F5344CB8AC3E}">
        <p14:creationId xmlns:p14="http://schemas.microsoft.com/office/powerpoint/2010/main" val="372629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Robust variance</a:t>
            </a:r>
          </a:p>
        </p:txBody>
      </p:sp>
      <p:sp>
        <p:nvSpPr>
          <p:cNvPr id="4" name="Slide Number Placeholder 3"/>
          <p:cNvSpPr>
            <a:spLocks noGrp="1"/>
          </p:cNvSpPr>
          <p:nvPr>
            <p:ph type="sldNum" sz="quarter" idx="5"/>
          </p:nvPr>
        </p:nvSpPr>
        <p:spPr/>
        <p:txBody>
          <a:bodyPr/>
          <a:lstStyle/>
          <a:p>
            <a:fld id="{40711851-3EA6-40DC-AA01-EF73EDB1C142}" type="slidenum">
              <a:rPr lang="en-US" smtClean="0"/>
              <a:t>38</a:t>
            </a:fld>
            <a:endParaRPr lang="en-US"/>
          </a:p>
        </p:txBody>
      </p:sp>
    </p:spTree>
    <p:extLst>
      <p:ext uri="{BB962C8B-B14F-4D97-AF65-F5344CB8AC3E}">
        <p14:creationId xmlns:p14="http://schemas.microsoft.com/office/powerpoint/2010/main" val="420105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Robust variance</a:t>
            </a:r>
          </a:p>
        </p:txBody>
      </p:sp>
      <p:sp>
        <p:nvSpPr>
          <p:cNvPr id="4" name="Slide Number Placeholder 3"/>
          <p:cNvSpPr>
            <a:spLocks noGrp="1"/>
          </p:cNvSpPr>
          <p:nvPr>
            <p:ph type="sldNum" sz="quarter" idx="5"/>
          </p:nvPr>
        </p:nvSpPr>
        <p:spPr/>
        <p:txBody>
          <a:bodyPr/>
          <a:lstStyle/>
          <a:p>
            <a:fld id="{40711851-3EA6-40DC-AA01-EF73EDB1C142}" type="slidenum">
              <a:rPr lang="en-US" smtClean="0"/>
              <a:t>39</a:t>
            </a:fld>
            <a:endParaRPr lang="en-US"/>
          </a:p>
        </p:txBody>
      </p:sp>
    </p:spTree>
    <p:extLst>
      <p:ext uri="{BB962C8B-B14F-4D97-AF65-F5344CB8AC3E}">
        <p14:creationId xmlns:p14="http://schemas.microsoft.com/office/powerpoint/2010/main" val="1835851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Robust variance</a:t>
            </a:r>
          </a:p>
        </p:txBody>
      </p:sp>
      <p:sp>
        <p:nvSpPr>
          <p:cNvPr id="4" name="Slide Number Placeholder 3"/>
          <p:cNvSpPr>
            <a:spLocks noGrp="1"/>
          </p:cNvSpPr>
          <p:nvPr>
            <p:ph type="sldNum" sz="quarter" idx="5"/>
          </p:nvPr>
        </p:nvSpPr>
        <p:spPr/>
        <p:txBody>
          <a:bodyPr/>
          <a:lstStyle/>
          <a:p>
            <a:fld id="{40711851-3EA6-40DC-AA01-EF73EDB1C142}" type="slidenum">
              <a:rPr lang="en-US" smtClean="0"/>
              <a:t>40</a:t>
            </a:fld>
            <a:endParaRPr lang="en-US"/>
          </a:p>
        </p:txBody>
      </p:sp>
    </p:spTree>
    <p:extLst>
      <p:ext uri="{BB962C8B-B14F-4D97-AF65-F5344CB8AC3E}">
        <p14:creationId xmlns:p14="http://schemas.microsoft.com/office/powerpoint/2010/main" val="3947745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Robust variance</a:t>
            </a:r>
          </a:p>
        </p:txBody>
      </p:sp>
      <p:sp>
        <p:nvSpPr>
          <p:cNvPr id="4" name="Slide Number Placeholder 3"/>
          <p:cNvSpPr>
            <a:spLocks noGrp="1"/>
          </p:cNvSpPr>
          <p:nvPr>
            <p:ph type="sldNum" sz="quarter" idx="5"/>
          </p:nvPr>
        </p:nvSpPr>
        <p:spPr/>
        <p:txBody>
          <a:bodyPr/>
          <a:lstStyle/>
          <a:p>
            <a:fld id="{40711851-3EA6-40DC-AA01-EF73EDB1C142}" type="slidenum">
              <a:rPr lang="en-US" smtClean="0"/>
              <a:t>41</a:t>
            </a:fld>
            <a:endParaRPr lang="en-US"/>
          </a:p>
        </p:txBody>
      </p:sp>
    </p:spTree>
    <p:extLst>
      <p:ext uri="{BB962C8B-B14F-4D97-AF65-F5344CB8AC3E}">
        <p14:creationId xmlns:p14="http://schemas.microsoft.com/office/powerpoint/2010/main" val="894742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Robust variance</a:t>
            </a:r>
          </a:p>
        </p:txBody>
      </p:sp>
      <p:sp>
        <p:nvSpPr>
          <p:cNvPr id="4" name="Slide Number Placeholder 3"/>
          <p:cNvSpPr>
            <a:spLocks noGrp="1"/>
          </p:cNvSpPr>
          <p:nvPr>
            <p:ph type="sldNum" sz="quarter" idx="5"/>
          </p:nvPr>
        </p:nvSpPr>
        <p:spPr/>
        <p:txBody>
          <a:bodyPr/>
          <a:lstStyle/>
          <a:p>
            <a:fld id="{40711851-3EA6-40DC-AA01-EF73EDB1C142}" type="slidenum">
              <a:rPr lang="en-US" smtClean="0"/>
              <a:t>42</a:t>
            </a:fld>
            <a:endParaRPr lang="en-US"/>
          </a:p>
        </p:txBody>
      </p:sp>
    </p:spTree>
    <p:extLst>
      <p:ext uri="{BB962C8B-B14F-4D97-AF65-F5344CB8AC3E}">
        <p14:creationId xmlns:p14="http://schemas.microsoft.com/office/powerpoint/2010/main" val="4198763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one more slide to quote FDA guidance on prespecify estimand.</a:t>
            </a:r>
          </a:p>
        </p:txBody>
      </p:sp>
      <p:sp>
        <p:nvSpPr>
          <p:cNvPr id="4" name="Slide Number Placeholder 3"/>
          <p:cNvSpPr>
            <a:spLocks noGrp="1"/>
          </p:cNvSpPr>
          <p:nvPr>
            <p:ph type="sldNum" sz="quarter" idx="5"/>
          </p:nvPr>
        </p:nvSpPr>
        <p:spPr/>
        <p:txBody>
          <a:bodyPr/>
          <a:lstStyle/>
          <a:p>
            <a:fld id="{40711851-3EA6-40DC-AA01-EF73EDB1C142}" type="slidenum">
              <a:rPr lang="en-US" smtClean="0"/>
              <a:t>45</a:t>
            </a:fld>
            <a:endParaRPr lang="en-US"/>
          </a:p>
        </p:txBody>
      </p:sp>
    </p:spTree>
    <p:extLst>
      <p:ext uri="{BB962C8B-B14F-4D97-AF65-F5344CB8AC3E}">
        <p14:creationId xmlns:p14="http://schemas.microsoft.com/office/powerpoint/2010/main" val="12167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randomization ratio with N=500 sample size</a:t>
            </a:r>
          </a:p>
        </p:txBody>
      </p:sp>
      <p:sp>
        <p:nvSpPr>
          <p:cNvPr id="4" name="Slide Number Placeholder 3"/>
          <p:cNvSpPr>
            <a:spLocks noGrp="1"/>
          </p:cNvSpPr>
          <p:nvPr>
            <p:ph type="sldNum" sz="quarter" idx="5"/>
          </p:nvPr>
        </p:nvSpPr>
        <p:spPr/>
        <p:txBody>
          <a:bodyPr/>
          <a:lstStyle/>
          <a:p>
            <a:fld id="{40711851-3EA6-40DC-AA01-EF73EDB1C142}" type="slidenum">
              <a:rPr lang="en-US" smtClean="0"/>
              <a:t>48</a:t>
            </a:fld>
            <a:endParaRPr lang="en-US"/>
          </a:p>
        </p:txBody>
      </p:sp>
    </p:spTree>
    <p:extLst>
      <p:ext uri="{BB962C8B-B14F-4D97-AF65-F5344CB8AC3E}">
        <p14:creationId xmlns:p14="http://schemas.microsoft.com/office/powerpoint/2010/main" val="2981264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Robust variance</a:t>
            </a:r>
          </a:p>
        </p:txBody>
      </p:sp>
      <p:sp>
        <p:nvSpPr>
          <p:cNvPr id="4" name="Slide Number Placeholder 3"/>
          <p:cNvSpPr>
            <a:spLocks noGrp="1"/>
          </p:cNvSpPr>
          <p:nvPr>
            <p:ph type="sldNum" sz="quarter" idx="5"/>
          </p:nvPr>
        </p:nvSpPr>
        <p:spPr/>
        <p:txBody>
          <a:bodyPr/>
          <a:lstStyle/>
          <a:p>
            <a:fld id="{40711851-3EA6-40DC-AA01-EF73EDB1C142}" type="slidenum">
              <a:rPr lang="en-US" smtClean="0"/>
              <a:t>19</a:t>
            </a:fld>
            <a:endParaRPr lang="en-US"/>
          </a:p>
        </p:txBody>
      </p:sp>
    </p:spTree>
    <p:extLst>
      <p:ext uri="{BB962C8B-B14F-4D97-AF65-F5344CB8AC3E}">
        <p14:creationId xmlns:p14="http://schemas.microsoft.com/office/powerpoint/2010/main" val="3868108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randomization ratio with N=500 sample size</a:t>
            </a:r>
          </a:p>
        </p:txBody>
      </p:sp>
      <p:sp>
        <p:nvSpPr>
          <p:cNvPr id="4" name="Slide Number Placeholder 3"/>
          <p:cNvSpPr>
            <a:spLocks noGrp="1"/>
          </p:cNvSpPr>
          <p:nvPr>
            <p:ph type="sldNum" sz="quarter" idx="5"/>
          </p:nvPr>
        </p:nvSpPr>
        <p:spPr/>
        <p:txBody>
          <a:bodyPr/>
          <a:lstStyle/>
          <a:p>
            <a:fld id="{40711851-3EA6-40DC-AA01-EF73EDB1C142}" type="slidenum">
              <a:rPr lang="en-US" smtClean="0"/>
              <a:t>49</a:t>
            </a:fld>
            <a:endParaRPr lang="en-US"/>
          </a:p>
        </p:txBody>
      </p:sp>
    </p:spTree>
    <p:extLst>
      <p:ext uri="{BB962C8B-B14F-4D97-AF65-F5344CB8AC3E}">
        <p14:creationId xmlns:p14="http://schemas.microsoft.com/office/powerpoint/2010/main" val="2981264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details for Log-rank</a:t>
            </a:r>
          </a:p>
        </p:txBody>
      </p:sp>
      <p:sp>
        <p:nvSpPr>
          <p:cNvPr id="4" name="Slide Number Placeholder 3"/>
          <p:cNvSpPr>
            <a:spLocks noGrp="1"/>
          </p:cNvSpPr>
          <p:nvPr>
            <p:ph type="sldNum" sz="quarter" idx="5"/>
          </p:nvPr>
        </p:nvSpPr>
        <p:spPr/>
        <p:txBody>
          <a:bodyPr/>
          <a:lstStyle/>
          <a:p>
            <a:fld id="{40711851-3EA6-40DC-AA01-EF73EDB1C142}" type="slidenum">
              <a:rPr lang="en-US" smtClean="0"/>
              <a:t>50</a:t>
            </a:fld>
            <a:endParaRPr lang="en-US"/>
          </a:p>
        </p:txBody>
      </p:sp>
    </p:spTree>
    <p:extLst>
      <p:ext uri="{BB962C8B-B14F-4D97-AF65-F5344CB8AC3E}">
        <p14:creationId xmlns:p14="http://schemas.microsoft.com/office/powerpoint/2010/main" val="1442813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details for SLR</a:t>
            </a:r>
          </a:p>
        </p:txBody>
      </p:sp>
      <p:sp>
        <p:nvSpPr>
          <p:cNvPr id="4" name="Slide Number Placeholder 3"/>
          <p:cNvSpPr>
            <a:spLocks noGrp="1"/>
          </p:cNvSpPr>
          <p:nvPr>
            <p:ph type="sldNum" sz="quarter" idx="5"/>
          </p:nvPr>
        </p:nvSpPr>
        <p:spPr/>
        <p:txBody>
          <a:bodyPr/>
          <a:lstStyle/>
          <a:p>
            <a:fld id="{40711851-3EA6-40DC-AA01-EF73EDB1C142}" type="slidenum">
              <a:rPr lang="en-US" smtClean="0"/>
              <a:t>51</a:t>
            </a:fld>
            <a:endParaRPr lang="en-US"/>
          </a:p>
        </p:txBody>
      </p:sp>
    </p:spTree>
    <p:extLst>
      <p:ext uri="{BB962C8B-B14F-4D97-AF65-F5344CB8AC3E}">
        <p14:creationId xmlns:p14="http://schemas.microsoft.com/office/powerpoint/2010/main" val="1846278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details for LW </a:t>
            </a:r>
          </a:p>
        </p:txBody>
      </p:sp>
      <p:sp>
        <p:nvSpPr>
          <p:cNvPr id="4" name="Slide Number Placeholder 3"/>
          <p:cNvSpPr>
            <a:spLocks noGrp="1"/>
          </p:cNvSpPr>
          <p:nvPr>
            <p:ph type="sldNum" sz="quarter" idx="5"/>
          </p:nvPr>
        </p:nvSpPr>
        <p:spPr/>
        <p:txBody>
          <a:bodyPr/>
          <a:lstStyle/>
          <a:p>
            <a:fld id="{40711851-3EA6-40DC-AA01-EF73EDB1C142}" type="slidenum">
              <a:rPr lang="en-US" smtClean="0"/>
              <a:t>52</a:t>
            </a:fld>
            <a:endParaRPr lang="en-US"/>
          </a:p>
        </p:txBody>
      </p:sp>
    </p:spTree>
    <p:extLst>
      <p:ext uri="{BB962C8B-B14F-4D97-AF65-F5344CB8AC3E}">
        <p14:creationId xmlns:p14="http://schemas.microsoft.com/office/powerpoint/2010/main" val="2119951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711851-3EA6-40DC-AA01-EF73EDB1C142}" type="slidenum">
              <a:rPr lang="en-US" smtClean="0"/>
              <a:t>53</a:t>
            </a:fld>
            <a:endParaRPr lang="en-US"/>
          </a:p>
        </p:txBody>
      </p:sp>
    </p:spTree>
    <p:extLst>
      <p:ext uri="{BB962C8B-B14F-4D97-AF65-F5344CB8AC3E}">
        <p14:creationId xmlns:p14="http://schemas.microsoft.com/office/powerpoint/2010/main" val="3008738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711851-3EA6-40DC-AA01-EF73EDB1C142}" type="slidenum">
              <a:rPr lang="en-US" smtClean="0"/>
              <a:t>54</a:t>
            </a:fld>
            <a:endParaRPr lang="en-US"/>
          </a:p>
        </p:txBody>
      </p:sp>
    </p:spTree>
    <p:extLst>
      <p:ext uri="{BB962C8B-B14F-4D97-AF65-F5344CB8AC3E}">
        <p14:creationId xmlns:p14="http://schemas.microsoft.com/office/powerpoint/2010/main" val="1381258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711851-3EA6-40DC-AA01-EF73EDB1C142}" type="slidenum">
              <a:rPr lang="en-US" smtClean="0"/>
              <a:t>55</a:t>
            </a:fld>
            <a:endParaRPr lang="en-US"/>
          </a:p>
        </p:txBody>
      </p:sp>
    </p:spTree>
    <p:extLst>
      <p:ext uri="{BB962C8B-B14F-4D97-AF65-F5344CB8AC3E}">
        <p14:creationId xmlns:p14="http://schemas.microsoft.com/office/powerpoint/2010/main" val="45699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711851-3EA6-40DC-AA01-EF73EDB1C142}" type="slidenum">
              <a:rPr lang="en-US" smtClean="0"/>
              <a:t>56</a:t>
            </a:fld>
            <a:endParaRPr lang="en-US"/>
          </a:p>
        </p:txBody>
      </p:sp>
    </p:spTree>
    <p:extLst>
      <p:ext uri="{BB962C8B-B14F-4D97-AF65-F5344CB8AC3E}">
        <p14:creationId xmlns:p14="http://schemas.microsoft.com/office/powerpoint/2010/main" val="456993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more slides for explaining exercise</a:t>
            </a:r>
          </a:p>
        </p:txBody>
      </p:sp>
      <p:sp>
        <p:nvSpPr>
          <p:cNvPr id="4" name="Slide Number Placeholder 3"/>
          <p:cNvSpPr>
            <a:spLocks noGrp="1"/>
          </p:cNvSpPr>
          <p:nvPr>
            <p:ph type="sldNum" sz="quarter" idx="5"/>
          </p:nvPr>
        </p:nvSpPr>
        <p:spPr/>
        <p:txBody>
          <a:bodyPr/>
          <a:lstStyle/>
          <a:p>
            <a:fld id="{40711851-3EA6-40DC-AA01-EF73EDB1C142}" type="slidenum">
              <a:rPr lang="en-US" smtClean="0"/>
              <a:t>57</a:t>
            </a:fld>
            <a:endParaRPr lang="en-US"/>
          </a:p>
        </p:txBody>
      </p:sp>
    </p:spTree>
    <p:extLst>
      <p:ext uri="{BB962C8B-B14F-4D97-AF65-F5344CB8AC3E}">
        <p14:creationId xmlns:p14="http://schemas.microsoft.com/office/powerpoint/2010/main" val="840039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this data as exercise</a:t>
            </a:r>
          </a:p>
        </p:txBody>
      </p:sp>
      <p:sp>
        <p:nvSpPr>
          <p:cNvPr id="4" name="Slide Number Placeholder 3"/>
          <p:cNvSpPr>
            <a:spLocks noGrp="1"/>
          </p:cNvSpPr>
          <p:nvPr>
            <p:ph type="sldNum" sz="quarter" idx="5"/>
          </p:nvPr>
        </p:nvSpPr>
        <p:spPr/>
        <p:txBody>
          <a:bodyPr/>
          <a:lstStyle/>
          <a:p>
            <a:fld id="{40711851-3EA6-40DC-AA01-EF73EDB1C142}" type="slidenum">
              <a:rPr lang="en-US" smtClean="0"/>
              <a:t>58</a:t>
            </a:fld>
            <a:endParaRPr lang="en-US"/>
          </a:p>
        </p:txBody>
      </p:sp>
    </p:spTree>
    <p:extLst>
      <p:ext uri="{BB962C8B-B14F-4D97-AF65-F5344CB8AC3E}">
        <p14:creationId xmlns:p14="http://schemas.microsoft.com/office/powerpoint/2010/main" val="1304307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gamma mixture of Poisson = </a:t>
            </a:r>
            <a:r>
              <a:rPr lang="en-US" dirty="0" err="1"/>
              <a:t>rnegbin</a:t>
            </a:r>
            <a:r>
              <a:rPr lang="en-US" dirty="0"/>
              <a:t>(mu, theta) = f(k; </a:t>
            </a:r>
            <a:r>
              <a:rPr lang="en-US" u="sng" dirty="0"/>
              <a:t>r=theta</a:t>
            </a:r>
            <a:r>
              <a:rPr lang="en-US" dirty="0"/>
              <a:t>, p=theta/(</a:t>
            </a:r>
            <a:r>
              <a:rPr lang="en-US" dirty="0" err="1"/>
              <a:t>mu+theta</a:t>
            </a:r>
            <a:r>
              <a:rPr lang="en-US" dirty="0"/>
              <a:t>)) = k failures needed (kth failure) given r successes </a:t>
            </a:r>
            <a:r>
              <a:rPr lang="en-US" dirty="0">
                <a:sym typeface="Wingdings" pitchFamily="2" charset="2"/>
              </a:rPr>
              <a:t> modeling count data as failures (K)  E(k)=mu=r(1-p)/p and Var(k)=mu+mu^2/theta=r(1-p)/p^2</a:t>
            </a:r>
          </a:p>
          <a:p>
            <a:r>
              <a:rPr lang="en-US" dirty="0" err="1">
                <a:sym typeface="Wingdings" pitchFamily="2" charset="2"/>
              </a:rPr>
              <a:t>rnbinom</a:t>
            </a:r>
            <a:r>
              <a:rPr lang="en-US" dirty="0">
                <a:sym typeface="Wingdings" pitchFamily="2" charset="2"/>
              </a:rPr>
              <a:t>(r, p) in R is generating n=</a:t>
            </a:r>
            <a:r>
              <a:rPr lang="en-US" dirty="0" err="1">
                <a:sym typeface="Wingdings" pitchFamily="2" charset="2"/>
              </a:rPr>
              <a:t>r+k</a:t>
            </a:r>
            <a:r>
              <a:rPr lang="en-US" dirty="0">
                <a:sym typeface="Wingdings" pitchFamily="2" charset="2"/>
              </a:rPr>
              <a:t>, which is the total independent Bernoulli trials that are needed to achieve r successes. E(n)=E(k) + r = </a:t>
            </a:r>
            <a:endParaRPr lang="en-US" dirty="0"/>
          </a:p>
        </p:txBody>
      </p:sp>
      <p:sp>
        <p:nvSpPr>
          <p:cNvPr id="4" name="Slide Number Placeholder 3"/>
          <p:cNvSpPr>
            <a:spLocks noGrp="1"/>
          </p:cNvSpPr>
          <p:nvPr>
            <p:ph type="sldNum" sz="quarter" idx="5"/>
          </p:nvPr>
        </p:nvSpPr>
        <p:spPr/>
        <p:txBody>
          <a:bodyPr/>
          <a:lstStyle/>
          <a:p>
            <a:fld id="{40711851-3EA6-40DC-AA01-EF73EDB1C142}" type="slidenum">
              <a:rPr lang="en-US" smtClean="0"/>
              <a:t>22</a:t>
            </a:fld>
            <a:endParaRPr lang="en-US"/>
          </a:p>
        </p:txBody>
      </p:sp>
    </p:spTree>
    <p:extLst>
      <p:ext uri="{BB962C8B-B14F-4D97-AF65-F5344CB8AC3E}">
        <p14:creationId xmlns:p14="http://schemas.microsoft.com/office/powerpoint/2010/main" val="557833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baseline covariates</a:t>
            </a:r>
          </a:p>
        </p:txBody>
      </p:sp>
      <p:sp>
        <p:nvSpPr>
          <p:cNvPr id="4" name="Slide Number Placeholder 3"/>
          <p:cNvSpPr>
            <a:spLocks noGrp="1"/>
          </p:cNvSpPr>
          <p:nvPr>
            <p:ph type="sldNum" sz="quarter" idx="5"/>
          </p:nvPr>
        </p:nvSpPr>
        <p:spPr/>
        <p:txBody>
          <a:bodyPr/>
          <a:lstStyle/>
          <a:p>
            <a:fld id="{40711851-3EA6-40DC-AA01-EF73EDB1C142}" type="slidenum">
              <a:rPr lang="en-US" smtClean="0"/>
              <a:t>59</a:t>
            </a:fld>
            <a:endParaRPr lang="en-US"/>
          </a:p>
        </p:txBody>
      </p:sp>
    </p:spTree>
    <p:extLst>
      <p:ext uri="{BB962C8B-B14F-4D97-AF65-F5344CB8AC3E}">
        <p14:creationId xmlns:p14="http://schemas.microsoft.com/office/powerpoint/2010/main" val="367667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Robust variance</a:t>
            </a:r>
          </a:p>
        </p:txBody>
      </p:sp>
      <p:sp>
        <p:nvSpPr>
          <p:cNvPr id="4" name="Slide Number Placeholder 3"/>
          <p:cNvSpPr>
            <a:spLocks noGrp="1"/>
          </p:cNvSpPr>
          <p:nvPr>
            <p:ph type="sldNum" sz="quarter" idx="5"/>
          </p:nvPr>
        </p:nvSpPr>
        <p:spPr/>
        <p:txBody>
          <a:bodyPr/>
          <a:lstStyle/>
          <a:p>
            <a:fld id="{40711851-3EA6-40DC-AA01-EF73EDB1C142}" type="slidenum">
              <a:rPr lang="en-US" smtClean="0"/>
              <a:t>23</a:t>
            </a:fld>
            <a:endParaRPr lang="en-US"/>
          </a:p>
        </p:txBody>
      </p:sp>
    </p:spTree>
    <p:extLst>
      <p:ext uri="{BB962C8B-B14F-4D97-AF65-F5344CB8AC3E}">
        <p14:creationId xmlns:p14="http://schemas.microsoft.com/office/powerpoint/2010/main" val="3419971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Robust variance</a:t>
            </a:r>
          </a:p>
        </p:txBody>
      </p:sp>
      <p:sp>
        <p:nvSpPr>
          <p:cNvPr id="4" name="Slide Number Placeholder 3"/>
          <p:cNvSpPr>
            <a:spLocks noGrp="1"/>
          </p:cNvSpPr>
          <p:nvPr>
            <p:ph type="sldNum" sz="quarter" idx="5"/>
          </p:nvPr>
        </p:nvSpPr>
        <p:spPr/>
        <p:txBody>
          <a:bodyPr/>
          <a:lstStyle/>
          <a:p>
            <a:fld id="{40711851-3EA6-40DC-AA01-EF73EDB1C142}" type="slidenum">
              <a:rPr lang="en-US" smtClean="0"/>
              <a:t>24</a:t>
            </a:fld>
            <a:endParaRPr lang="en-US"/>
          </a:p>
        </p:txBody>
      </p:sp>
    </p:spTree>
    <p:extLst>
      <p:ext uri="{BB962C8B-B14F-4D97-AF65-F5344CB8AC3E}">
        <p14:creationId xmlns:p14="http://schemas.microsoft.com/office/powerpoint/2010/main" val="1819823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Robust variance</a:t>
            </a:r>
          </a:p>
        </p:txBody>
      </p:sp>
      <p:sp>
        <p:nvSpPr>
          <p:cNvPr id="4" name="Slide Number Placeholder 3"/>
          <p:cNvSpPr>
            <a:spLocks noGrp="1"/>
          </p:cNvSpPr>
          <p:nvPr>
            <p:ph type="sldNum" sz="quarter" idx="5"/>
          </p:nvPr>
        </p:nvSpPr>
        <p:spPr/>
        <p:txBody>
          <a:bodyPr/>
          <a:lstStyle/>
          <a:p>
            <a:fld id="{40711851-3EA6-40DC-AA01-EF73EDB1C142}" type="slidenum">
              <a:rPr lang="en-US" smtClean="0"/>
              <a:t>25</a:t>
            </a:fld>
            <a:endParaRPr lang="en-US"/>
          </a:p>
        </p:txBody>
      </p:sp>
    </p:spTree>
    <p:extLst>
      <p:ext uri="{BB962C8B-B14F-4D97-AF65-F5344CB8AC3E}">
        <p14:creationId xmlns:p14="http://schemas.microsoft.com/office/powerpoint/2010/main" val="3226807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gamma mixture of Poisson = </a:t>
            </a:r>
            <a:r>
              <a:rPr lang="en-US" dirty="0" err="1"/>
              <a:t>rnegbin</a:t>
            </a:r>
            <a:r>
              <a:rPr lang="en-US" dirty="0"/>
              <a:t>(mu, theta) = f(k; </a:t>
            </a:r>
            <a:r>
              <a:rPr lang="en-US" u="sng" dirty="0"/>
              <a:t>r=theta</a:t>
            </a:r>
            <a:r>
              <a:rPr lang="en-US" dirty="0"/>
              <a:t>, p=theta/(</a:t>
            </a:r>
            <a:r>
              <a:rPr lang="en-US" dirty="0" err="1"/>
              <a:t>mu+theta</a:t>
            </a:r>
            <a:r>
              <a:rPr lang="en-US" dirty="0"/>
              <a:t>)) = k failures needed (kth failure) given r successes </a:t>
            </a:r>
            <a:r>
              <a:rPr lang="en-US" dirty="0">
                <a:sym typeface="Wingdings" pitchFamily="2" charset="2"/>
              </a:rPr>
              <a:t> modeling count data as failures (K)  E(k)=mu=r(1-p)/p and Var(k)=mu+mu^2/theta=r(1-p)/p^2</a:t>
            </a:r>
          </a:p>
          <a:p>
            <a:r>
              <a:rPr lang="en-US" dirty="0" err="1">
                <a:sym typeface="Wingdings" pitchFamily="2" charset="2"/>
              </a:rPr>
              <a:t>rnbinom</a:t>
            </a:r>
            <a:r>
              <a:rPr lang="en-US" dirty="0">
                <a:sym typeface="Wingdings" pitchFamily="2" charset="2"/>
              </a:rPr>
              <a:t>(r, p) in R is generating n=</a:t>
            </a:r>
            <a:r>
              <a:rPr lang="en-US" dirty="0" err="1">
                <a:sym typeface="Wingdings" pitchFamily="2" charset="2"/>
              </a:rPr>
              <a:t>r+k</a:t>
            </a:r>
            <a:r>
              <a:rPr lang="en-US" dirty="0">
                <a:sym typeface="Wingdings" pitchFamily="2" charset="2"/>
              </a:rPr>
              <a:t>, which is the total independent Bernoulli trials that are needed to achieve r successes. E(n)=E(k) + r = </a:t>
            </a:r>
            <a:endParaRPr lang="en-US" dirty="0"/>
          </a:p>
        </p:txBody>
      </p:sp>
      <p:sp>
        <p:nvSpPr>
          <p:cNvPr id="4" name="Slide Number Placeholder 3"/>
          <p:cNvSpPr>
            <a:spLocks noGrp="1"/>
          </p:cNvSpPr>
          <p:nvPr>
            <p:ph type="sldNum" sz="quarter" idx="5"/>
          </p:nvPr>
        </p:nvSpPr>
        <p:spPr/>
        <p:txBody>
          <a:bodyPr/>
          <a:lstStyle/>
          <a:p>
            <a:fld id="{40711851-3EA6-40DC-AA01-EF73EDB1C142}" type="slidenum">
              <a:rPr lang="en-US" smtClean="0"/>
              <a:t>27</a:t>
            </a:fld>
            <a:endParaRPr lang="en-US"/>
          </a:p>
        </p:txBody>
      </p:sp>
    </p:spTree>
    <p:extLst>
      <p:ext uri="{BB962C8B-B14F-4D97-AF65-F5344CB8AC3E}">
        <p14:creationId xmlns:p14="http://schemas.microsoft.com/office/powerpoint/2010/main" val="2599925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Robust variance</a:t>
            </a:r>
          </a:p>
        </p:txBody>
      </p:sp>
      <p:sp>
        <p:nvSpPr>
          <p:cNvPr id="4" name="Slide Number Placeholder 3"/>
          <p:cNvSpPr>
            <a:spLocks noGrp="1"/>
          </p:cNvSpPr>
          <p:nvPr>
            <p:ph type="sldNum" sz="quarter" idx="5"/>
          </p:nvPr>
        </p:nvSpPr>
        <p:spPr/>
        <p:txBody>
          <a:bodyPr/>
          <a:lstStyle/>
          <a:p>
            <a:fld id="{40711851-3EA6-40DC-AA01-EF73EDB1C142}" type="slidenum">
              <a:rPr lang="en-US" smtClean="0"/>
              <a:t>33</a:t>
            </a:fld>
            <a:endParaRPr lang="en-US"/>
          </a:p>
        </p:txBody>
      </p:sp>
    </p:spTree>
    <p:extLst>
      <p:ext uri="{BB962C8B-B14F-4D97-AF65-F5344CB8AC3E}">
        <p14:creationId xmlns:p14="http://schemas.microsoft.com/office/powerpoint/2010/main" val="3962689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711851-3EA6-40DC-AA01-EF73EDB1C142}" type="slidenum">
              <a:rPr lang="en-US" smtClean="0"/>
              <a:t>34</a:t>
            </a:fld>
            <a:endParaRPr lang="en-US"/>
          </a:p>
        </p:txBody>
      </p:sp>
    </p:spTree>
    <p:extLst>
      <p:ext uri="{BB962C8B-B14F-4D97-AF65-F5344CB8AC3E}">
        <p14:creationId xmlns:p14="http://schemas.microsoft.com/office/powerpoint/2010/main" val="19583892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descr="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734728" y="2283618"/>
            <a:ext cx="8200724" cy="2290763"/>
          </a:xfrm>
        </p:spPr>
        <p:txBody>
          <a:bodyPr anchor="t"/>
          <a:lstStyle>
            <a:lvl1pPr algn="l">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734728" y="4747444"/>
            <a:ext cx="8200724"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59007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16372"/>
            <a:ext cx="10515600" cy="640936"/>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230597"/>
            <a:ext cx="10515600" cy="50489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B92C82-A379-4545-9012-2E0C55996908}" type="datetimeFigureOut">
              <a:rPr lang="en-US" smtClean="0"/>
              <a:t>11/15/25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5DE6D7-F04D-7741-82FC-941AB368F7CA}" type="slidenum">
              <a:rPr lang="en-US" smtClean="0"/>
              <a:t>‹#›</a:t>
            </a:fld>
            <a:endParaRPr lang="en-US"/>
          </a:p>
        </p:txBody>
      </p:sp>
    </p:spTree>
    <p:extLst>
      <p:ext uri="{BB962C8B-B14F-4D97-AF65-F5344CB8AC3E}">
        <p14:creationId xmlns:p14="http://schemas.microsoft.com/office/powerpoint/2010/main" val="1377184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 y="0"/>
            <a:ext cx="12192000" cy="6858000"/>
          </a:xfrm>
          <a:prstGeom prst="rect">
            <a:avLst/>
          </a:prstGeom>
        </p:spPr>
      </p:pic>
      <p:sp>
        <p:nvSpPr>
          <p:cNvPr id="2" name="Title 1"/>
          <p:cNvSpPr>
            <a:spLocks noGrp="1"/>
          </p:cNvSpPr>
          <p:nvPr>
            <p:ph type="title" hasCustomPrompt="1"/>
          </p:nvPr>
        </p:nvSpPr>
        <p:spPr>
          <a:xfrm>
            <a:off x="831850" y="1871481"/>
            <a:ext cx="10515600" cy="2852737"/>
          </a:xfrm>
        </p:spPr>
        <p:txBody>
          <a:bodyPr anchor="ctr">
            <a:normAutofit/>
          </a:bodyPr>
          <a:lstStyle>
            <a:lvl1pPr>
              <a:defRPr sz="4800">
                <a:solidFill>
                  <a:schemeClr val="bg1"/>
                </a:solidFill>
              </a:defRPr>
            </a:lvl1pPr>
          </a:lstStyle>
          <a:p>
            <a:r>
              <a:rPr lang="en-US" dirty="0"/>
              <a:t>Click to edit Master subtitle style</a:t>
            </a:r>
          </a:p>
        </p:txBody>
      </p:sp>
      <p:sp>
        <p:nvSpPr>
          <p:cNvPr id="3" name="Text Placeholder 2"/>
          <p:cNvSpPr>
            <a:spLocks noGrp="1"/>
          </p:cNvSpPr>
          <p:nvPr>
            <p:ph type="body" idx="1"/>
          </p:nvPr>
        </p:nvSpPr>
        <p:spPr>
          <a:xfrm>
            <a:off x="831850" y="4695339"/>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E6B92C82-A379-4545-9012-2E0C55996908}" type="datetimeFigureOut">
              <a:rPr lang="en-US" smtClean="0"/>
              <a:t>11/15/25</a:t>
            </a:fld>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D5DE6D7-F04D-7741-82FC-941AB368F7CA}" type="slidenum">
              <a:rPr lang="en-US" smtClean="0"/>
              <a:t>‹#›</a:t>
            </a:fld>
            <a:endParaRPr lang="en-US"/>
          </a:p>
        </p:txBody>
      </p:sp>
    </p:spTree>
    <p:extLst>
      <p:ext uri="{BB962C8B-B14F-4D97-AF65-F5344CB8AC3E}">
        <p14:creationId xmlns:p14="http://schemas.microsoft.com/office/powerpoint/2010/main" val="1330477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65099"/>
            <a:ext cx="10515600" cy="68366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230596"/>
            <a:ext cx="5181600" cy="5023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230596"/>
            <a:ext cx="5181600" cy="5023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B92C82-A379-4545-9012-2E0C55996908}" type="datetimeFigureOut">
              <a:rPr lang="en-US" smtClean="0"/>
              <a:t>11/15/25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5DE6D7-F04D-7741-82FC-941AB368F7CA}" type="slidenum">
              <a:rPr lang="en-US" smtClean="0"/>
              <a:t>‹#›</a:t>
            </a:fld>
            <a:endParaRPr lang="en-US"/>
          </a:p>
        </p:txBody>
      </p:sp>
    </p:spTree>
    <p:extLst>
      <p:ext uri="{BB962C8B-B14F-4D97-AF65-F5344CB8AC3E}">
        <p14:creationId xmlns:p14="http://schemas.microsoft.com/office/powerpoint/2010/main" val="1736500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14216"/>
            <a:ext cx="10515600" cy="640934"/>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168414"/>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093720"/>
            <a:ext cx="5157787" cy="4095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168414"/>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093720"/>
            <a:ext cx="5183188" cy="4095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B92C82-A379-4545-9012-2E0C55996908}" type="datetimeFigureOut">
              <a:rPr lang="en-US" smtClean="0"/>
              <a:t>11/15/25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5DE6D7-F04D-7741-82FC-941AB368F7CA}" type="slidenum">
              <a:rPr lang="en-US" smtClean="0"/>
              <a:t>‹#›</a:t>
            </a:fld>
            <a:endParaRPr lang="en-US"/>
          </a:p>
        </p:txBody>
      </p:sp>
    </p:spTree>
    <p:extLst>
      <p:ext uri="{BB962C8B-B14F-4D97-AF65-F5344CB8AC3E}">
        <p14:creationId xmlns:p14="http://schemas.microsoft.com/office/powerpoint/2010/main" val="1064619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33467"/>
            <a:ext cx="10515600" cy="615298"/>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B92C82-A379-4545-9012-2E0C55996908}" type="datetimeFigureOut">
              <a:rPr lang="en-US" smtClean="0"/>
              <a:t>11/15/25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5DE6D7-F04D-7741-82FC-941AB368F7CA}" type="slidenum">
              <a:rPr lang="en-US" smtClean="0"/>
              <a:t>‹#›</a:t>
            </a:fld>
            <a:endParaRPr lang="en-US"/>
          </a:p>
        </p:txBody>
      </p:sp>
    </p:spTree>
    <p:extLst>
      <p:ext uri="{BB962C8B-B14F-4D97-AF65-F5344CB8AC3E}">
        <p14:creationId xmlns:p14="http://schemas.microsoft.com/office/powerpoint/2010/main" val="231551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B92C82-A379-4545-9012-2E0C55996908}" type="datetimeFigureOut">
              <a:rPr lang="en-US" smtClean="0"/>
              <a:t>11/15/25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5DE6D7-F04D-7741-82FC-941AB368F7CA}" type="slidenum">
              <a:rPr lang="en-US" smtClean="0"/>
              <a:t>‹#›</a:t>
            </a:fld>
            <a:endParaRPr lang="en-US"/>
          </a:p>
        </p:txBody>
      </p:sp>
    </p:spTree>
    <p:extLst>
      <p:ext uri="{BB962C8B-B14F-4D97-AF65-F5344CB8AC3E}">
        <p14:creationId xmlns:p14="http://schemas.microsoft.com/office/powerpoint/2010/main" val="439456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pen">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Date Placeholder 4"/>
          <p:cNvSpPr>
            <a:spLocks noGrp="1"/>
          </p:cNvSpPr>
          <p:nvPr>
            <p:ph type="dt" sz="half" idx="10"/>
          </p:nvPr>
        </p:nvSpPr>
        <p:spPr/>
        <p:txBody>
          <a:bodyPr/>
          <a:lstStyle/>
          <a:p>
            <a:fld id="{E6B92C82-A379-4545-9012-2E0C55996908}" type="datetimeFigureOut">
              <a:rPr lang="en-US" smtClean="0"/>
              <a:t>11/15/25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5DE6D7-F04D-7741-82FC-941AB368F7CA}" type="slidenum">
              <a:rPr lang="en-US" smtClean="0"/>
              <a:t>‹#›</a:t>
            </a:fld>
            <a:endParaRPr lang="en-US"/>
          </a:p>
        </p:txBody>
      </p:sp>
    </p:spTree>
    <p:extLst>
      <p:ext uri="{BB962C8B-B14F-4D97-AF65-F5344CB8AC3E}">
        <p14:creationId xmlns:p14="http://schemas.microsoft.com/office/powerpoint/2010/main" val="753150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B92C82-A379-4545-9012-2E0C55996908}" type="datetimeFigureOut">
              <a:rPr lang="en-US" smtClean="0"/>
              <a:t>11/15/25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5DE6D7-F04D-7741-82FC-941AB368F7CA}" type="slidenum">
              <a:rPr lang="en-US" smtClean="0"/>
              <a:t>‹#›</a:t>
            </a:fld>
            <a:endParaRPr lang="en-US"/>
          </a:p>
        </p:txBody>
      </p:sp>
      <p:sp>
        <p:nvSpPr>
          <p:cNvPr id="6" name="Rectangle 5">
            <a:extLst>
              <a:ext uri="{FF2B5EF4-FFF2-40B4-BE49-F238E27FC236}">
                <a16:creationId xmlns:a16="http://schemas.microsoft.com/office/drawing/2014/main" id="{89F16AF7-FA30-40F5-8881-23EDE9BD9D67}"/>
              </a:ext>
            </a:extLst>
          </p:cNvPr>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148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838200" y="282011"/>
            <a:ext cx="10515600" cy="6665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230594"/>
            <a:ext cx="10515600" cy="49292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B92C82-A379-4545-9012-2E0C55996908}" type="datetimeFigureOut">
              <a:rPr lang="en-US" smtClean="0"/>
              <a:t>11/15/25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5DE6D7-F04D-7741-82FC-941AB368F7CA}" type="slidenum">
              <a:rPr lang="en-US" smtClean="0"/>
              <a:t>‹#›</a:t>
            </a:fld>
            <a:endParaRPr lang="en-US"/>
          </a:p>
        </p:txBody>
      </p:sp>
    </p:spTree>
    <p:extLst>
      <p:ext uri="{BB962C8B-B14F-4D97-AF65-F5344CB8AC3E}">
        <p14:creationId xmlns:p14="http://schemas.microsoft.com/office/powerpoint/2010/main" val="10350673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 id="2147483670"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60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8.sv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slide" Target="slide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0.png"/></Relationships>
</file>

<file path=ppt/slides/_rels/slide2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10.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20.png"/><Relationship Id="rId7" Type="http://schemas.openxmlformats.org/officeDocument/2006/relationships/image" Target="../media/image18.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slide" Target="slide23.xml"/><Relationship Id="rId4" Type="http://schemas.openxmlformats.org/officeDocument/2006/relationships/image" Target="../media/image430.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0.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5.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47.png"/><Relationship Id="rId9"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59.xml"/><Relationship Id="rId4" Type="http://schemas.openxmlformats.org/officeDocument/2006/relationships/slide" Target="slide44.xml"/></Relationships>
</file>

<file path=ppt/slides/_rels/slide3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5.png"/><Relationship Id="rId7" Type="http://schemas.openxmlformats.org/officeDocument/2006/relationships/image" Target="../media/image6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47.png"/><Relationship Id="rId9"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10.png"/></Relationships>
</file>

<file path=ppt/slides/_rels/slide3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26.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23.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6.png"/><Relationship Id="rId7"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66.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59.xml"/><Relationship Id="rId4" Type="http://schemas.openxmlformats.org/officeDocument/2006/relationships/slide" Target="slide44.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10.png"/></Relationships>
</file>

<file path=ppt/slides/_rels/slide43.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69.png"/><Relationship Id="rId3" Type="http://schemas.openxmlformats.org/officeDocument/2006/relationships/image" Target="../media/image111.png"/><Relationship Id="rId7" Type="http://schemas.openxmlformats.org/officeDocument/2006/relationships/image" Target="../media/image150.png"/><Relationship Id="rId12" Type="http://schemas.openxmlformats.org/officeDocument/2006/relationships/image" Target="../media/image200.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41.png"/><Relationship Id="rId11" Type="http://schemas.openxmlformats.org/officeDocument/2006/relationships/image" Target="../media/image191.png"/><Relationship Id="rId5" Type="http://schemas.openxmlformats.org/officeDocument/2006/relationships/image" Target="../media/image130.png"/><Relationship Id="rId10" Type="http://schemas.openxmlformats.org/officeDocument/2006/relationships/image" Target="../media/image180.png"/><Relationship Id="rId4" Type="http://schemas.openxmlformats.org/officeDocument/2006/relationships/image" Target="../media/image121.png"/><Relationship Id="rId9" Type="http://schemas.openxmlformats.org/officeDocument/2006/relationships/image" Target="../media/image170.png"/><Relationship Id="rId14" Type="http://schemas.openxmlformats.org/officeDocument/2006/relationships/image" Target="../media/image390.png"/></Relationships>
</file>

<file path=ppt/slides/_rels/slide4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80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260.png"/><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90.png"/><Relationship Id="rId7"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62.png"/></Relationships>
</file>

<file path=ppt/slides/_rels/slide56.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8.emf"/></Relationships>
</file>

<file path=ppt/slides/_rels/slide5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00.png"/><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1.png"/><Relationship Id="rId4" Type="http://schemas.openxmlformats.org/officeDocument/2006/relationships/image" Target="../media/image192.png"/></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image" Target="../media/image122.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1EE6E-7868-8E4C-A629-27EBC6854929}"/>
              </a:ext>
            </a:extLst>
          </p:cNvPr>
          <p:cNvSpPr txBox="1">
            <a:spLocks/>
          </p:cNvSpPr>
          <p:nvPr/>
        </p:nvSpPr>
        <p:spPr>
          <a:xfrm>
            <a:off x="734727" y="2135381"/>
            <a:ext cx="10722545" cy="163677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200"/>
              </a:spcBef>
            </a:pPr>
            <a:r>
              <a:rPr lang="en-US" b="1" dirty="0"/>
              <a:t>Using covariates for greater precision and power in randomized trials </a:t>
            </a:r>
          </a:p>
          <a:p>
            <a:pPr>
              <a:spcBef>
                <a:spcPts val="1200"/>
              </a:spcBef>
            </a:pPr>
            <a:r>
              <a:rPr lang="en-US" sz="3600" i="1" dirty="0">
                <a:solidFill>
                  <a:schemeClr val="tx2">
                    <a:lumMod val="60000"/>
                    <a:lumOff val="40000"/>
                  </a:schemeClr>
                </a:solidFill>
              </a:rPr>
              <a:t>(A Short Course)</a:t>
            </a:r>
          </a:p>
        </p:txBody>
      </p:sp>
      <p:sp>
        <p:nvSpPr>
          <p:cNvPr id="3" name="Subtitle 2">
            <a:extLst>
              <a:ext uri="{FF2B5EF4-FFF2-40B4-BE49-F238E27FC236}">
                <a16:creationId xmlns:a16="http://schemas.microsoft.com/office/drawing/2014/main" id="{283A789F-451C-814E-907F-CD1EBDF77927}"/>
              </a:ext>
            </a:extLst>
          </p:cNvPr>
          <p:cNvSpPr txBox="1">
            <a:spLocks/>
          </p:cNvSpPr>
          <p:nvPr/>
        </p:nvSpPr>
        <p:spPr>
          <a:xfrm>
            <a:off x="734727" y="4333131"/>
            <a:ext cx="10628216" cy="1853432"/>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Ting Ye – Department of Biostatistics, University of </a:t>
            </a:r>
            <a:r>
              <a:rPr lang="en-US" sz="2400" b="1" dirty="0">
                <a:solidFill>
                  <a:srgbClr val="4B2E83"/>
                </a:solidFill>
              </a:rPr>
              <a:t>W</a:t>
            </a:r>
            <a:r>
              <a:rPr lang="en-US" sz="2400" dirty="0"/>
              <a:t>ashington</a:t>
            </a:r>
          </a:p>
        </p:txBody>
      </p:sp>
    </p:spTree>
    <p:extLst>
      <p:ext uri="{BB962C8B-B14F-4D97-AF65-F5344CB8AC3E}">
        <p14:creationId xmlns:p14="http://schemas.microsoft.com/office/powerpoint/2010/main" val="1164240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75EE-25D2-3484-9D94-A2D6A9C7F35A}"/>
              </a:ext>
            </a:extLst>
          </p:cNvPr>
          <p:cNvSpPr>
            <a:spLocks noGrp="1"/>
          </p:cNvSpPr>
          <p:nvPr>
            <p:ph type="title"/>
          </p:nvPr>
        </p:nvSpPr>
        <p:spPr/>
        <p:txBody>
          <a:bodyPr>
            <a:normAutofit fontScale="90000"/>
          </a:bodyPr>
          <a:lstStyle/>
          <a:p>
            <a:r>
              <a:rPr lang="en-US" b="1" dirty="0"/>
              <a:t>Table of Content</a:t>
            </a:r>
          </a:p>
        </p:txBody>
      </p:sp>
      <p:sp>
        <p:nvSpPr>
          <p:cNvPr id="3" name="Content Placeholder 2">
            <a:extLst>
              <a:ext uri="{FF2B5EF4-FFF2-40B4-BE49-F238E27FC236}">
                <a16:creationId xmlns:a16="http://schemas.microsoft.com/office/drawing/2014/main" id="{B77EEA21-B0FE-DE38-91DF-E7B714A781A8}"/>
              </a:ext>
            </a:extLst>
          </p:cNvPr>
          <p:cNvSpPr>
            <a:spLocks noGrp="1"/>
          </p:cNvSpPr>
          <p:nvPr>
            <p:ph idx="1"/>
          </p:nvPr>
        </p:nvSpPr>
        <p:spPr/>
        <p:txBody>
          <a:bodyPr>
            <a:normAutofit fontScale="77500" lnSpcReduction="20000"/>
          </a:bodyPr>
          <a:lstStyle/>
          <a:p>
            <a:pPr marL="350838" indent="-350838">
              <a:lnSpc>
                <a:spcPct val="100000"/>
              </a:lnSpc>
              <a:spcAft>
                <a:spcPts val="600"/>
              </a:spcAft>
              <a:buFont typeface="Wingdings" pitchFamily="2" charset="2"/>
              <a:buChar char="Ø"/>
            </a:pPr>
            <a:r>
              <a:rPr lang="en-US" b="1" dirty="0">
                <a:solidFill>
                  <a:schemeClr val="bg1">
                    <a:lumMod val="75000"/>
                  </a:schemeClr>
                </a:solidFill>
              </a:rPr>
              <a:t>Design Stage</a:t>
            </a:r>
          </a:p>
          <a:p>
            <a:pPr lvl="1">
              <a:lnSpc>
                <a:spcPct val="100000"/>
              </a:lnSpc>
              <a:spcAft>
                <a:spcPts val="600"/>
              </a:spcAft>
            </a:pPr>
            <a:r>
              <a:rPr lang="en-US" dirty="0">
                <a:solidFill>
                  <a:schemeClr val="bg1">
                    <a:lumMod val="75000"/>
                  </a:schemeClr>
                </a:solidFill>
              </a:rPr>
              <a:t>Covariate-Adaptive Randomization</a:t>
            </a:r>
          </a:p>
          <a:p>
            <a:pPr marL="457200" lvl="1" indent="0">
              <a:lnSpc>
                <a:spcPct val="100000"/>
              </a:lnSpc>
              <a:spcAft>
                <a:spcPts val="600"/>
              </a:spcAft>
              <a:buNone/>
            </a:pPr>
            <a:endParaRPr lang="en-US" dirty="0"/>
          </a:p>
          <a:p>
            <a:pPr marL="350838" indent="-350838">
              <a:lnSpc>
                <a:spcPct val="100000"/>
              </a:lnSpc>
              <a:spcAft>
                <a:spcPts val="600"/>
              </a:spcAft>
              <a:buFont typeface="Wingdings" pitchFamily="2" charset="2"/>
              <a:buChar char="Ø"/>
            </a:pPr>
            <a:r>
              <a:rPr lang="en-US" b="1" dirty="0"/>
              <a:t>Analysis Stage</a:t>
            </a:r>
          </a:p>
          <a:p>
            <a:pPr lvl="1">
              <a:lnSpc>
                <a:spcPct val="100000"/>
              </a:lnSpc>
              <a:spcAft>
                <a:spcPts val="600"/>
              </a:spcAft>
            </a:pPr>
            <a:r>
              <a:rPr lang="en-US" dirty="0">
                <a:solidFill>
                  <a:schemeClr val="bg1">
                    <a:lumMod val="75000"/>
                  </a:schemeClr>
                </a:solidFill>
              </a:rPr>
              <a:t>Estimand</a:t>
            </a:r>
          </a:p>
          <a:p>
            <a:pPr lvl="1">
              <a:lnSpc>
                <a:spcPct val="100000"/>
              </a:lnSpc>
              <a:spcAft>
                <a:spcPts val="600"/>
              </a:spcAft>
            </a:pPr>
            <a:r>
              <a:rPr lang="en-US" dirty="0"/>
              <a:t>Part I – Basic</a:t>
            </a:r>
            <a:endParaRPr lang="en-US" dirty="0">
              <a:solidFill>
                <a:schemeClr val="tx2">
                  <a:lumMod val="60000"/>
                  <a:lumOff val="40000"/>
                </a:schemeClr>
              </a:solidFill>
            </a:endParaRPr>
          </a:p>
          <a:p>
            <a:pPr lvl="2">
              <a:lnSpc>
                <a:spcPct val="100000"/>
              </a:lnSpc>
              <a:spcAft>
                <a:spcPts val="600"/>
              </a:spcAft>
              <a:buFont typeface="Wingdings" pitchFamily="2" charset="2"/>
              <a:buChar char="§"/>
            </a:pPr>
            <a:r>
              <a:rPr lang="en-US" dirty="0"/>
              <a:t>Linear Adjustment </a:t>
            </a:r>
            <a:r>
              <a:rPr lang="en-US" dirty="0">
                <a:solidFill>
                  <a:schemeClr val="tx2">
                    <a:lumMod val="60000"/>
                    <a:lumOff val="40000"/>
                  </a:schemeClr>
                </a:solidFill>
              </a:rPr>
              <a:t>[45 mins with practice + 15 mins break]</a:t>
            </a:r>
          </a:p>
          <a:p>
            <a:pPr lvl="2">
              <a:lnSpc>
                <a:spcPct val="100000"/>
              </a:lnSpc>
              <a:spcAft>
                <a:spcPts val="600"/>
              </a:spcAft>
              <a:buFont typeface="Wingdings" pitchFamily="2" charset="2"/>
              <a:buChar char="§"/>
            </a:pPr>
            <a:r>
              <a:rPr lang="en-US" dirty="0">
                <a:solidFill>
                  <a:schemeClr val="bg1">
                    <a:lumMod val="75000"/>
                  </a:schemeClr>
                </a:solidFill>
              </a:rPr>
              <a:t>Nonlinear Adjustment (G-computation) [20 mins with practice]</a:t>
            </a:r>
          </a:p>
          <a:p>
            <a:pPr lvl="2">
              <a:lnSpc>
                <a:spcPct val="100000"/>
              </a:lnSpc>
              <a:spcAft>
                <a:spcPts val="600"/>
              </a:spcAft>
              <a:buFont typeface="Wingdings" pitchFamily="2" charset="2"/>
              <a:buChar char="§"/>
            </a:pPr>
            <a:r>
              <a:rPr lang="en-US" dirty="0">
                <a:solidFill>
                  <a:schemeClr val="bg1">
                    <a:lumMod val="75000"/>
                  </a:schemeClr>
                </a:solidFill>
              </a:rPr>
              <a:t>General Form of Covariate Adjustment (AIPW) [40 mins with practice + 15 mins break]</a:t>
            </a:r>
          </a:p>
          <a:p>
            <a:pPr lvl="2">
              <a:lnSpc>
                <a:spcPct val="100000"/>
              </a:lnSpc>
              <a:spcAft>
                <a:spcPts val="600"/>
              </a:spcAft>
              <a:buFont typeface="Wingdings" pitchFamily="2" charset="2"/>
              <a:buChar char="§"/>
            </a:pPr>
            <a:r>
              <a:rPr lang="en-US" dirty="0">
                <a:solidFill>
                  <a:schemeClr val="bg1">
                    <a:lumMod val="75000"/>
                  </a:schemeClr>
                </a:solidFill>
              </a:rPr>
              <a:t>Robust Variance Estimation and Delta method [60 mins with practice]</a:t>
            </a:r>
          </a:p>
          <a:p>
            <a:pPr lvl="1">
              <a:lnSpc>
                <a:spcPct val="100000"/>
              </a:lnSpc>
              <a:spcAft>
                <a:spcPts val="600"/>
              </a:spcAft>
            </a:pPr>
            <a:r>
              <a:rPr lang="en-US" dirty="0">
                <a:solidFill>
                  <a:schemeClr val="bg1">
                    <a:lumMod val="75000"/>
                  </a:schemeClr>
                </a:solidFill>
              </a:rPr>
              <a:t>Part II – Advanced</a:t>
            </a:r>
          </a:p>
          <a:p>
            <a:pPr lvl="2">
              <a:lnSpc>
                <a:spcPct val="100000"/>
              </a:lnSpc>
              <a:spcAft>
                <a:spcPts val="600"/>
              </a:spcAft>
              <a:buFont typeface="Wingdings" pitchFamily="2" charset="2"/>
              <a:buChar char="§"/>
            </a:pPr>
            <a:r>
              <a:rPr lang="en-US" dirty="0">
                <a:solidFill>
                  <a:schemeClr val="bg1">
                    <a:lumMod val="75000"/>
                  </a:schemeClr>
                </a:solidFill>
              </a:rPr>
              <a:t>Advanced Theories and Strategies</a:t>
            </a:r>
          </a:p>
          <a:p>
            <a:pPr lvl="2">
              <a:lnSpc>
                <a:spcPct val="100000"/>
              </a:lnSpc>
              <a:spcAft>
                <a:spcPts val="600"/>
              </a:spcAft>
              <a:buFont typeface="Wingdings" pitchFamily="2" charset="2"/>
              <a:buChar char="§"/>
            </a:pPr>
            <a:r>
              <a:rPr lang="en-US" dirty="0">
                <a:solidFill>
                  <a:schemeClr val="bg1">
                    <a:lumMod val="75000"/>
                  </a:schemeClr>
                </a:solidFill>
              </a:rPr>
              <a:t>Covariate Adjustment in Survival Analysis</a:t>
            </a:r>
          </a:p>
          <a:p>
            <a:pPr lvl="2">
              <a:lnSpc>
                <a:spcPct val="100000"/>
              </a:lnSpc>
              <a:spcAft>
                <a:spcPts val="600"/>
              </a:spcAft>
              <a:buFont typeface="Wingdings" pitchFamily="2" charset="2"/>
              <a:buChar char="§"/>
            </a:pPr>
            <a:r>
              <a:rPr lang="en-US" dirty="0">
                <a:solidFill>
                  <a:schemeClr val="bg1">
                    <a:lumMod val="75000"/>
                  </a:schemeClr>
                </a:solidFill>
              </a:rPr>
              <a:t>Practical Considerations</a:t>
            </a:r>
          </a:p>
        </p:txBody>
      </p:sp>
    </p:spTree>
    <p:extLst>
      <p:ext uri="{BB962C8B-B14F-4D97-AF65-F5344CB8AC3E}">
        <p14:creationId xmlns:p14="http://schemas.microsoft.com/office/powerpoint/2010/main" val="104733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dirty="0"/>
              <a:t>Covariate Adjustment for Unconditional Treatment Effect</a:t>
            </a:r>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615298"/>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r>
                  <a:rPr lang="en-US" sz="1600" dirty="0"/>
                  <a:t> </a:t>
                </a:r>
              </a:p>
              <a:p>
                <a:endParaRPr lang="en-US" sz="1600" b="1" dirty="0"/>
              </a:p>
              <a:p>
                <a:endParaRPr lang="en-US" sz="1600" b="1" dirty="0"/>
              </a:p>
              <a:p>
                <a:endParaRPr lang="en-US" sz="1600" b="1" dirty="0"/>
              </a:p>
              <a:p>
                <a:endParaRPr lang="en-US" sz="1600" b="1" dirty="0"/>
              </a:p>
              <a:p>
                <a:endParaRPr lang="en-US" sz="1600" b="1" dirty="0"/>
              </a:p>
              <a:p>
                <a:endParaRPr lang="en-US" sz="1600" b="1" dirty="0"/>
              </a:p>
              <a:p>
                <a:endParaRPr lang="en-US" sz="1600" b="1" dirty="0"/>
              </a:p>
              <a:p>
                <a:endParaRPr lang="en-US" sz="1600" b="1" dirty="0"/>
              </a:p>
              <a:p>
                <a:endParaRPr lang="en-US" sz="1600" b="1" dirty="0"/>
              </a:p>
              <a:p>
                <a:endParaRPr lang="en-US" sz="1600" b="1" dirty="0"/>
              </a:p>
              <a:p>
                <a:endParaRPr lang="en-US" sz="1600" b="1" dirty="0"/>
              </a:p>
              <a:p>
                <a:endParaRPr lang="en-US" sz="1050" b="1" dirty="0"/>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615298"/>
              </a:xfrm>
              <a:prstGeom prst="rect">
                <a:avLst/>
              </a:prstGeom>
              <a:blipFill>
                <a:blip r:embed="rId2"/>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AA5A3344-F313-5984-F7F1-4F258E6609A0}"/>
                  </a:ext>
                </a:extLst>
              </p:cNvPr>
              <p:cNvSpPr/>
              <p:nvPr/>
            </p:nvSpPr>
            <p:spPr>
              <a:xfrm>
                <a:off x="570753" y="1741176"/>
                <a:ext cx="11272973" cy="4783357"/>
              </a:xfrm>
              <a:prstGeom prst="roundRect">
                <a:avLst>
                  <a:gd name="adj" fmla="val 2883"/>
                </a:avLst>
              </a:prstGeom>
              <a:solidFill>
                <a:schemeClr val="tx2">
                  <a:lumMod val="20000"/>
                  <a:lumOff val="80000"/>
                  <a:alpha val="5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600"/>
                  </a:spcAft>
                </a:pPr>
                <a:r>
                  <a:rPr lang="en-US" sz="1600" b="1" dirty="0">
                    <a:solidFill>
                      <a:schemeClr val="tx2">
                        <a:lumMod val="75000"/>
                      </a:schemeClr>
                    </a:solidFill>
                  </a:rPr>
                  <a:t>Notation and minimal assumptions</a:t>
                </a:r>
              </a:p>
              <a:p>
                <a:pPr marL="236538" indent="-236538">
                  <a:spcAft>
                    <a:spcPts val="300"/>
                  </a:spcAft>
                  <a:buFont typeface="Arial" panose="020B0604020202020204" pitchFamily="34" charset="0"/>
                  <a:buChar char="•"/>
                </a:pPr>
                <a14:m>
                  <m:oMath xmlns:m="http://schemas.openxmlformats.org/officeDocument/2006/math">
                    <m:r>
                      <a:rPr lang="en-US" sz="1350" b="0" i="1" smtClean="0">
                        <a:solidFill>
                          <a:schemeClr val="tx2">
                            <a:lumMod val="75000"/>
                          </a:schemeClr>
                        </a:solidFill>
                        <a:latin typeface="Cambria Math" panose="02040503050406030204" pitchFamily="18" charset="0"/>
                      </a:rPr>
                      <m:t>𝐴</m:t>
                    </m:r>
                    <m:r>
                      <a:rPr lang="en-US" sz="1350" b="0" i="1" smtClean="0">
                        <a:solidFill>
                          <a:schemeClr val="tx2">
                            <a:lumMod val="75000"/>
                          </a:schemeClr>
                        </a:solidFill>
                        <a:latin typeface="Cambria Math" panose="02040503050406030204" pitchFamily="18" charset="0"/>
                      </a:rPr>
                      <m:t>∈</m:t>
                    </m:r>
                    <m:d>
                      <m:dPr>
                        <m:begChr m:val="{"/>
                        <m:endChr m:val="}"/>
                        <m:ctrlPr>
                          <a:rPr lang="en-US" sz="1350" b="0" i="1" smtClean="0">
                            <a:solidFill>
                              <a:schemeClr val="tx2">
                                <a:lumMod val="75000"/>
                              </a:schemeClr>
                            </a:solidFill>
                            <a:latin typeface="Cambria Math" panose="02040503050406030204" pitchFamily="18" charset="0"/>
                          </a:rPr>
                        </m:ctrlPr>
                      </m:dPr>
                      <m:e>
                        <m:r>
                          <a:rPr lang="en-US" sz="1350" b="0" i="1" smtClean="0">
                            <a:solidFill>
                              <a:schemeClr val="tx2">
                                <a:lumMod val="75000"/>
                              </a:schemeClr>
                            </a:solidFill>
                            <a:latin typeface="Cambria Math" panose="02040503050406030204" pitchFamily="18" charset="0"/>
                          </a:rPr>
                          <m:t>1, …, </m:t>
                        </m:r>
                        <m:r>
                          <a:rPr lang="en-US" sz="1350" b="0" i="1" smtClean="0">
                            <a:solidFill>
                              <a:schemeClr val="tx2">
                                <a:lumMod val="75000"/>
                              </a:schemeClr>
                            </a:solidFill>
                            <a:latin typeface="Cambria Math" panose="02040503050406030204" pitchFamily="18" charset="0"/>
                          </a:rPr>
                          <m:t>𝑘</m:t>
                        </m:r>
                      </m:e>
                    </m:d>
                  </m:oMath>
                </a14:m>
                <a:r>
                  <a:rPr lang="en-US" sz="1350" dirty="0">
                    <a:solidFill>
                      <a:schemeClr val="tx2">
                        <a:lumMod val="75000"/>
                      </a:schemeClr>
                    </a:solidFill>
                  </a:rPr>
                  <a:t> denotes the treatment assignment with </a:t>
                </a:r>
                <a14:m>
                  <m:oMath xmlns:m="http://schemas.openxmlformats.org/officeDocument/2006/math">
                    <m:r>
                      <m:rPr>
                        <m:sty m:val="p"/>
                      </m:rPr>
                      <a:rPr lang="en-US" sz="1350" b="0" i="1" smtClean="0">
                        <a:solidFill>
                          <a:schemeClr val="tx2">
                            <a:lumMod val="75000"/>
                          </a:schemeClr>
                        </a:solidFill>
                        <a:latin typeface="Cambria Math" panose="02040503050406030204" pitchFamily="18" charset="0"/>
                      </a:rPr>
                      <m:t>Pr</m:t>
                    </m:r>
                    <m:d>
                      <m:dPr>
                        <m:ctrlPr>
                          <a:rPr lang="en-US" sz="1350" b="0" i="1" smtClean="0">
                            <a:solidFill>
                              <a:schemeClr val="tx2">
                                <a:lumMod val="75000"/>
                              </a:schemeClr>
                            </a:solidFill>
                            <a:latin typeface="Cambria Math" panose="02040503050406030204" pitchFamily="18" charset="0"/>
                          </a:rPr>
                        </m:ctrlPr>
                      </m:dPr>
                      <m:e>
                        <m:r>
                          <a:rPr lang="en-US" sz="1350" b="0" i="1" smtClean="0">
                            <a:solidFill>
                              <a:schemeClr val="tx2">
                                <a:lumMod val="75000"/>
                              </a:schemeClr>
                            </a:solidFill>
                            <a:latin typeface="Cambria Math" panose="02040503050406030204" pitchFamily="18" charset="0"/>
                          </a:rPr>
                          <m:t>𝐴</m:t>
                        </m:r>
                        <m:r>
                          <a:rPr lang="en-US" sz="1350" b="0" i="1" smtClean="0">
                            <a:solidFill>
                              <a:schemeClr val="tx2">
                                <a:lumMod val="75000"/>
                              </a:schemeClr>
                            </a:solidFill>
                            <a:latin typeface="Cambria Math" panose="02040503050406030204" pitchFamily="18" charset="0"/>
                          </a:rPr>
                          <m:t>=</m:t>
                        </m:r>
                        <m:r>
                          <a:rPr lang="en-US" sz="1350" b="0" i="1" smtClean="0">
                            <a:solidFill>
                              <a:schemeClr val="tx2">
                                <a:lumMod val="75000"/>
                              </a:schemeClr>
                            </a:solidFill>
                            <a:latin typeface="Cambria Math" panose="02040503050406030204" pitchFamily="18" charset="0"/>
                          </a:rPr>
                          <m:t>𝑎</m:t>
                        </m:r>
                      </m:e>
                    </m:d>
                    <m:r>
                      <a:rPr lang="en-US" sz="1350" b="0" i="1" smtClean="0">
                        <a:solidFill>
                          <a:schemeClr val="tx2">
                            <a:lumMod val="75000"/>
                          </a:schemeClr>
                        </a:solidFill>
                        <a:latin typeface="Cambria Math" panose="02040503050406030204" pitchFamily="18" charset="0"/>
                      </a:rPr>
                      <m:t>=</m:t>
                    </m:r>
                    <m:sSub>
                      <m:sSubPr>
                        <m:ctrlPr>
                          <a:rPr lang="en-US" sz="1350" b="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𝜋</m:t>
                        </m:r>
                      </m:e>
                      <m:sub>
                        <m:r>
                          <a:rPr lang="en-US" sz="1350" b="0" i="1" smtClean="0">
                            <a:solidFill>
                              <a:schemeClr val="tx2">
                                <a:lumMod val="75000"/>
                              </a:schemeClr>
                            </a:solidFill>
                            <a:latin typeface="Cambria Math" panose="02040503050406030204" pitchFamily="18" charset="0"/>
                          </a:rPr>
                          <m:t>𝑎</m:t>
                        </m:r>
                      </m:sub>
                    </m:sSub>
                    <m:r>
                      <a:rPr lang="en-US" sz="1350" b="0" i="1" smtClean="0">
                        <a:solidFill>
                          <a:schemeClr val="tx2">
                            <a:lumMod val="75000"/>
                          </a:schemeClr>
                        </a:solidFill>
                        <a:latin typeface="Cambria Math" panose="02040503050406030204" pitchFamily="18" charset="0"/>
                      </a:rPr>
                      <m:t>&gt;0</m:t>
                    </m:r>
                  </m:oMath>
                </a14:m>
                <a:endParaRPr lang="en-US" sz="1350" b="0" i="1" dirty="0">
                  <a:solidFill>
                    <a:schemeClr val="tx2">
                      <a:lumMod val="75000"/>
                    </a:schemeClr>
                  </a:solidFill>
                  <a:latin typeface="Cambria Math" panose="02040503050406030204" pitchFamily="18" charset="0"/>
                </a:endParaRPr>
              </a:p>
              <a:p>
                <a:pPr marL="236538" indent="-236538">
                  <a:spcAft>
                    <a:spcPts val="300"/>
                  </a:spcAft>
                  <a:buFont typeface="Arial" panose="020B0604020202020204" pitchFamily="34" charset="0"/>
                  <a:buChar char="•"/>
                </a:pPr>
                <a14:m>
                  <m:oMath xmlns:m="http://schemas.openxmlformats.org/officeDocument/2006/math">
                    <m:sSup>
                      <m:sSupPr>
                        <m:ctrlPr>
                          <a:rPr lang="en-US" sz="1350" b="0" i="1" smtClean="0">
                            <a:solidFill>
                              <a:schemeClr val="tx2">
                                <a:lumMod val="75000"/>
                              </a:schemeClr>
                            </a:solidFill>
                            <a:latin typeface="Cambria Math" panose="02040503050406030204" pitchFamily="18" charset="0"/>
                          </a:rPr>
                        </m:ctrlPr>
                      </m:sSupPr>
                      <m:e>
                        <m:r>
                          <a:rPr lang="en-US" sz="1350" b="0" i="1" smtClean="0">
                            <a:solidFill>
                              <a:schemeClr val="tx2">
                                <a:lumMod val="75000"/>
                              </a:schemeClr>
                            </a:solidFill>
                            <a:latin typeface="Cambria Math" panose="02040503050406030204" pitchFamily="18" charset="0"/>
                          </a:rPr>
                          <m:t>𝑌</m:t>
                        </m:r>
                      </m:e>
                      <m:sup>
                        <m:d>
                          <m:dPr>
                            <m:ctrlPr>
                              <a:rPr lang="en-US" sz="1350" b="0" i="1" smtClean="0">
                                <a:solidFill>
                                  <a:schemeClr val="tx2">
                                    <a:lumMod val="75000"/>
                                  </a:schemeClr>
                                </a:solidFill>
                                <a:latin typeface="Cambria Math" panose="02040503050406030204" pitchFamily="18" charset="0"/>
                              </a:rPr>
                            </m:ctrlPr>
                          </m:dPr>
                          <m:e>
                            <m:r>
                              <a:rPr lang="en-US" sz="1350" b="0" i="1" smtClean="0">
                                <a:solidFill>
                                  <a:schemeClr val="tx2">
                                    <a:lumMod val="75000"/>
                                  </a:schemeClr>
                                </a:solidFill>
                                <a:latin typeface="Cambria Math" panose="02040503050406030204" pitchFamily="18" charset="0"/>
                              </a:rPr>
                              <m:t>1</m:t>
                            </m:r>
                          </m:e>
                        </m:d>
                      </m:sup>
                    </m:sSup>
                    <m:r>
                      <a:rPr lang="en-US" sz="1350" b="0" i="1" smtClean="0">
                        <a:solidFill>
                          <a:schemeClr val="tx2">
                            <a:lumMod val="75000"/>
                          </a:schemeClr>
                        </a:solidFill>
                        <a:latin typeface="Cambria Math" panose="02040503050406030204" pitchFamily="18" charset="0"/>
                      </a:rPr>
                      <m:t>, …, </m:t>
                    </m:r>
                    <m:sSup>
                      <m:sSupPr>
                        <m:ctrlPr>
                          <a:rPr lang="en-US" sz="1350" b="0" i="1" smtClean="0">
                            <a:solidFill>
                              <a:schemeClr val="tx2">
                                <a:lumMod val="75000"/>
                              </a:schemeClr>
                            </a:solidFill>
                            <a:latin typeface="Cambria Math" panose="02040503050406030204" pitchFamily="18" charset="0"/>
                          </a:rPr>
                        </m:ctrlPr>
                      </m:sSupPr>
                      <m:e>
                        <m:r>
                          <a:rPr lang="en-US" sz="1350" b="0" i="1" smtClean="0">
                            <a:solidFill>
                              <a:schemeClr val="tx2">
                                <a:lumMod val="75000"/>
                              </a:schemeClr>
                            </a:solidFill>
                            <a:latin typeface="Cambria Math" panose="02040503050406030204" pitchFamily="18" charset="0"/>
                          </a:rPr>
                          <m:t>𝑌</m:t>
                        </m:r>
                      </m:e>
                      <m:sup>
                        <m:d>
                          <m:dPr>
                            <m:ctrlPr>
                              <a:rPr lang="en-US" sz="1350" b="0" i="1" smtClean="0">
                                <a:solidFill>
                                  <a:schemeClr val="tx2">
                                    <a:lumMod val="75000"/>
                                  </a:schemeClr>
                                </a:solidFill>
                                <a:latin typeface="Cambria Math" panose="02040503050406030204" pitchFamily="18" charset="0"/>
                              </a:rPr>
                            </m:ctrlPr>
                          </m:dPr>
                          <m:e>
                            <m:r>
                              <a:rPr lang="en-US" sz="1350" b="0" i="1" smtClean="0">
                                <a:solidFill>
                                  <a:schemeClr val="tx2">
                                    <a:lumMod val="75000"/>
                                  </a:schemeClr>
                                </a:solidFill>
                                <a:latin typeface="Cambria Math" panose="02040503050406030204" pitchFamily="18" charset="0"/>
                              </a:rPr>
                              <m:t>𝑘</m:t>
                            </m:r>
                          </m:e>
                        </m:d>
                      </m:sup>
                    </m:sSup>
                  </m:oMath>
                </a14:m>
                <a:r>
                  <a:rPr lang="en-US" sz="1350" dirty="0">
                    <a:solidFill>
                      <a:schemeClr val="tx2">
                        <a:lumMod val="75000"/>
                      </a:schemeClr>
                    </a:solidFill>
                  </a:rPr>
                  <a:t> denote the potential outcomes under treatment </a:t>
                </a:r>
                <a14:m>
                  <m:oMath xmlns:m="http://schemas.openxmlformats.org/officeDocument/2006/math">
                    <m:r>
                      <a:rPr lang="en-US" sz="1350" b="0" i="1" smtClean="0">
                        <a:solidFill>
                          <a:schemeClr val="tx2">
                            <a:lumMod val="75000"/>
                          </a:schemeClr>
                        </a:solidFill>
                        <a:latin typeface="Cambria Math" panose="02040503050406030204" pitchFamily="18" charset="0"/>
                      </a:rPr>
                      <m:t>1, …, </m:t>
                    </m:r>
                    <m:r>
                      <a:rPr lang="en-US" sz="1350" b="0" i="1" smtClean="0">
                        <a:solidFill>
                          <a:schemeClr val="tx2">
                            <a:lumMod val="75000"/>
                          </a:schemeClr>
                        </a:solidFill>
                        <a:latin typeface="Cambria Math" panose="02040503050406030204" pitchFamily="18" charset="0"/>
                      </a:rPr>
                      <m:t>𝑘</m:t>
                    </m:r>
                  </m:oMath>
                </a14:m>
                <a:r>
                  <a:rPr lang="en-US" sz="1350" dirty="0">
                    <a:solidFill>
                      <a:schemeClr val="tx2">
                        <a:lumMod val="75000"/>
                      </a:schemeClr>
                    </a:solidFill>
                  </a:rPr>
                  <a:t>, respectively</a:t>
                </a:r>
              </a:p>
              <a:p>
                <a:pPr marL="236538" indent="-236538">
                  <a:spcAft>
                    <a:spcPts val="300"/>
                  </a:spcAft>
                  <a:buFont typeface="Arial" panose="020B0604020202020204" pitchFamily="34" charset="0"/>
                  <a:buChar char="•"/>
                </a:pPr>
                <a14:m>
                  <m:oMath xmlns:m="http://schemas.openxmlformats.org/officeDocument/2006/math">
                    <m:r>
                      <a:rPr lang="en-US" sz="1350" b="1" i="1" smtClean="0">
                        <a:solidFill>
                          <a:schemeClr val="tx2">
                            <a:lumMod val="75000"/>
                          </a:schemeClr>
                        </a:solidFill>
                        <a:latin typeface="Cambria Math" panose="02040503050406030204" pitchFamily="18" charset="0"/>
                      </a:rPr>
                      <m:t>𝒁</m:t>
                    </m:r>
                  </m:oMath>
                </a14:m>
                <a:r>
                  <a:rPr lang="en-US" sz="1350" dirty="0">
                    <a:solidFill>
                      <a:schemeClr val="tx2">
                        <a:lumMod val="75000"/>
                      </a:schemeClr>
                    </a:solidFill>
                  </a:rPr>
                  <a:t> denotes the baseline stratification vector used in covariate-adaptive randomization, which has </a:t>
                </a:r>
                <a14:m>
                  <m:oMath xmlns:m="http://schemas.openxmlformats.org/officeDocument/2006/math">
                    <m:r>
                      <a:rPr lang="en-US" sz="1350" b="0" i="1" smtClean="0">
                        <a:solidFill>
                          <a:schemeClr val="tx2">
                            <a:lumMod val="75000"/>
                          </a:schemeClr>
                        </a:solidFill>
                        <a:latin typeface="Cambria Math" panose="02040503050406030204" pitchFamily="18" charset="0"/>
                      </a:rPr>
                      <m:t>𝐿</m:t>
                    </m:r>
                    <m:r>
                      <a:rPr lang="en-US" sz="1350" b="0" i="1" smtClean="0">
                        <a:solidFill>
                          <a:schemeClr val="tx2">
                            <a:lumMod val="75000"/>
                          </a:schemeClr>
                        </a:solidFill>
                        <a:latin typeface="Cambria Math" panose="02040503050406030204" pitchFamily="18" charset="0"/>
                      </a:rPr>
                      <m:t>&lt;∞</m:t>
                    </m:r>
                  </m:oMath>
                </a14:m>
                <a:r>
                  <a:rPr lang="en-US" sz="1350" dirty="0">
                    <a:solidFill>
                      <a:schemeClr val="tx2">
                        <a:lumMod val="75000"/>
                      </a:schemeClr>
                    </a:solidFill>
                  </a:rPr>
                  <a:t> distinct joint levels (</a:t>
                </a:r>
                <a14:m>
                  <m:oMath xmlns:m="http://schemas.openxmlformats.org/officeDocument/2006/math">
                    <m:r>
                      <a:rPr lang="en-US" sz="1350" i="1">
                        <a:solidFill>
                          <a:schemeClr val="tx2">
                            <a:lumMod val="75000"/>
                          </a:schemeClr>
                        </a:solidFill>
                        <a:latin typeface="Cambria Math" panose="02040503050406030204" pitchFamily="18" charset="0"/>
                      </a:rPr>
                      <m:t>𝐿</m:t>
                    </m:r>
                    <m:r>
                      <a:rPr lang="en-US" sz="1350" b="0" i="1" smtClean="0">
                        <a:solidFill>
                          <a:schemeClr val="tx2">
                            <a:lumMod val="75000"/>
                          </a:schemeClr>
                        </a:solidFill>
                        <a:latin typeface="Cambria Math" panose="02040503050406030204" pitchFamily="18" charset="0"/>
                      </a:rPr>
                      <m:t>=1</m:t>
                    </m:r>
                  </m:oMath>
                </a14:m>
                <a:r>
                  <a:rPr lang="en-US" sz="1350" dirty="0">
                    <a:solidFill>
                      <a:schemeClr val="tx2">
                        <a:lumMod val="75000"/>
                      </a:schemeClr>
                    </a:solidFill>
                  </a:rPr>
                  <a:t> for SR)</a:t>
                </a:r>
              </a:p>
              <a:p>
                <a:pPr marL="236538" indent="-236538">
                  <a:spcAft>
                    <a:spcPts val="300"/>
                  </a:spcAft>
                  <a:buFont typeface="Arial" panose="020B0604020202020204" pitchFamily="34" charset="0"/>
                  <a:buChar char="•"/>
                </a:pPr>
                <a14:m>
                  <m:oMath xmlns:m="http://schemas.openxmlformats.org/officeDocument/2006/math">
                    <m:r>
                      <a:rPr lang="en-US" sz="1350" b="1" i="1" smtClean="0">
                        <a:solidFill>
                          <a:schemeClr val="tx2">
                            <a:lumMod val="75000"/>
                          </a:schemeClr>
                        </a:solidFill>
                        <a:latin typeface="Cambria Math" panose="02040503050406030204" pitchFamily="18" charset="0"/>
                      </a:rPr>
                      <m:t>𝑿</m:t>
                    </m:r>
                  </m:oMath>
                </a14:m>
                <a:r>
                  <a:rPr lang="en-US" sz="1350" dirty="0">
                    <a:solidFill>
                      <a:schemeClr val="tx2">
                        <a:lumMod val="75000"/>
                      </a:schemeClr>
                    </a:solidFill>
                  </a:rPr>
                  <a:t> denotes the observed baseline covariate vector, where </a:t>
                </a:r>
                <a14:m>
                  <m:oMath xmlns:m="http://schemas.openxmlformats.org/officeDocument/2006/math">
                    <m:r>
                      <a:rPr lang="en-US" sz="1350" b="1" i="1">
                        <a:solidFill>
                          <a:schemeClr val="tx2">
                            <a:lumMod val="75000"/>
                          </a:schemeClr>
                        </a:solidFill>
                        <a:latin typeface="Cambria Math" panose="02040503050406030204" pitchFamily="18" charset="0"/>
                      </a:rPr>
                      <m:t>𝑿</m:t>
                    </m:r>
                  </m:oMath>
                </a14:m>
                <a:r>
                  <a:rPr lang="en-US" sz="1350" dirty="0">
                    <a:solidFill>
                      <a:schemeClr val="tx2">
                        <a:lumMod val="75000"/>
                      </a:schemeClr>
                    </a:solidFill>
                  </a:rPr>
                  <a:t> and </a:t>
                </a:r>
                <a14:m>
                  <m:oMath xmlns:m="http://schemas.openxmlformats.org/officeDocument/2006/math">
                    <m:r>
                      <a:rPr lang="en-US" sz="1350" b="1" i="1" smtClean="0">
                        <a:solidFill>
                          <a:schemeClr val="tx2">
                            <a:lumMod val="75000"/>
                          </a:schemeClr>
                        </a:solidFill>
                        <a:latin typeface="Cambria Math" panose="02040503050406030204" pitchFamily="18" charset="0"/>
                      </a:rPr>
                      <m:t>𝒁</m:t>
                    </m:r>
                  </m:oMath>
                </a14:m>
                <a:r>
                  <a:rPr lang="en-US" sz="1350" dirty="0">
                    <a:solidFill>
                      <a:schemeClr val="tx2">
                        <a:lumMod val="75000"/>
                      </a:schemeClr>
                    </a:solidFill>
                  </a:rPr>
                  <a:t> may share some components</a:t>
                </a:r>
              </a:p>
              <a:p>
                <a:pPr marL="236538" indent="-236538">
                  <a:spcAft>
                    <a:spcPts val="300"/>
                  </a:spcAft>
                  <a:buFont typeface="Arial" panose="020B0604020202020204" pitchFamily="34" charset="0"/>
                  <a:buChar char="•"/>
                </a:pPr>
                <a14:m>
                  <m:oMath xmlns:m="http://schemas.openxmlformats.org/officeDocument/2006/math">
                    <m:sSub>
                      <m:sSubPr>
                        <m:ctrlPr>
                          <a:rPr lang="en-US" sz="1350" b="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𝑌</m:t>
                        </m:r>
                      </m:e>
                      <m:sub>
                        <m:r>
                          <a:rPr lang="en-US" sz="1350" b="0" i="1" smtClean="0">
                            <a:solidFill>
                              <a:schemeClr val="tx2">
                                <a:lumMod val="75000"/>
                              </a:schemeClr>
                            </a:solidFill>
                            <a:latin typeface="Cambria Math" panose="02040503050406030204" pitchFamily="18" charset="0"/>
                          </a:rPr>
                          <m:t>𝑖</m:t>
                        </m:r>
                      </m:sub>
                    </m:sSub>
                    <m:r>
                      <a:rPr lang="en-US" sz="1350" b="0" i="1" smtClean="0">
                        <a:solidFill>
                          <a:schemeClr val="tx2">
                            <a:lumMod val="75000"/>
                          </a:schemeClr>
                        </a:solidFill>
                        <a:latin typeface="Cambria Math" panose="02040503050406030204" pitchFamily="18" charset="0"/>
                      </a:rPr>
                      <m:t>=∑</m:t>
                    </m:r>
                    <m:sSubSup>
                      <m:sSubSupPr>
                        <m:ctrlPr>
                          <a:rPr lang="en-US" sz="1350" b="0" i="1" smtClean="0">
                            <a:solidFill>
                              <a:schemeClr val="tx2">
                                <a:lumMod val="75000"/>
                              </a:schemeClr>
                            </a:solidFill>
                            <a:latin typeface="Cambria Math" panose="02040503050406030204" pitchFamily="18" charset="0"/>
                          </a:rPr>
                        </m:ctrlPr>
                      </m:sSubSupPr>
                      <m:e>
                        <m:r>
                          <a:rPr lang="en-US" sz="1350" b="0" i="1" smtClean="0">
                            <a:solidFill>
                              <a:schemeClr val="tx2">
                                <a:lumMod val="75000"/>
                              </a:schemeClr>
                            </a:solidFill>
                            <a:latin typeface="Cambria Math" panose="02040503050406030204" pitchFamily="18" charset="0"/>
                          </a:rPr>
                          <m:t>𝑌</m:t>
                        </m:r>
                      </m:e>
                      <m:sub>
                        <m:r>
                          <a:rPr lang="en-US" sz="1350" b="0" i="1" smtClean="0">
                            <a:solidFill>
                              <a:schemeClr val="tx2">
                                <a:lumMod val="75000"/>
                              </a:schemeClr>
                            </a:solidFill>
                            <a:latin typeface="Cambria Math" panose="02040503050406030204" pitchFamily="18" charset="0"/>
                          </a:rPr>
                          <m:t>𝑖</m:t>
                        </m:r>
                      </m:sub>
                      <m:sup>
                        <m:d>
                          <m:dPr>
                            <m:ctrlPr>
                              <a:rPr lang="en-US" sz="1350" b="0" i="1" smtClean="0">
                                <a:solidFill>
                                  <a:schemeClr val="tx2">
                                    <a:lumMod val="75000"/>
                                  </a:schemeClr>
                                </a:solidFill>
                                <a:latin typeface="Cambria Math" panose="02040503050406030204" pitchFamily="18" charset="0"/>
                              </a:rPr>
                            </m:ctrlPr>
                          </m:dPr>
                          <m:e>
                            <m:r>
                              <a:rPr lang="en-US" sz="1350" b="0" i="1" smtClean="0">
                                <a:solidFill>
                                  <a:schemeClr val="tx2">
                                    <a:lumMod val="75000"/>
                                  </a:schemeClr>
                                </a:solidFill>
                                <a:latin typeface="Cambria Math" panose="02040503050406030204" pitchFamily="18" charset="0"/>
                              </a:rPr>
                              <m:t>𝑎</m:t>
                            </m:r>
                          </m:e>
                        </m:d>
                      </m:sup>
                    </m:sSubSup>
                    <m:sSub>
                      <m:sSubPr>
                        <m:ctrlPr>
                          <a:rPr lang="en-US" sz="1350" b="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𝐼</m:t>
                        </m:r>
                      </m:e>
                      <m:sub>
                        <m:d>
                          <m:dPr>
                            <m:begChr m:val="{"/>
                            <m:endChr m:val="}"/>
                            <m:ctrlPr>
                              <a:rPr lang="en-US" sz="1350" b="0" i="1" smtClean="0">
                                <a:solidFill>
                                  <a:schemeClr val="tx2">
                                    <a:lumMod val="75000"/>
                                  </a:schemeClr>
                                </a:solidFill>
                                <a:latin typeface="Cambria Math" panose="02040503050406030204" pitchFamily="18" charset="0"/>
                              </a:rPr>
                            </m:ctrlPr>
                          </m:dPr>
                          <m:e>
                            <m:sSub>
                              <m:sSubPr>
                                <m:ctrlPr>
                                  <a:rPr lang="en-US" sz="1350" b="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𝐴</m:t>
                                </m:r>
                              </m:e>
                              <m:sub>
                                <m:r>
                                  <a:rPr lang="en-US" sz="1350" b="0" i="1" smtClean="0">
                                    <a:solidFill>
                                      <a:schemeClr val="tx2">
                                        <a:lumMod val="75000"/>
                                      </a:schemeClr>
                                    </a:solidFill>
                                    <a:latin typeface="Cambria Math" panose="02040503050406030204" pitchFamily="18" charset="0"/>
                                  </a:rPr>
                                  <m:t>𝑖</m:t>
                                </m:r>
                              </m:sub>
                            </m:sSub>
                            <m:r>
                              <a:rPr lang="en-US" sz="1350" b="0" i="1" smtClean="0">
                                <a:solidFill>
                                  <a:schemeClr val="tx2">
                                    <a:lumMod val="75000"/>
                                  </a:schemeClr>
                                </a:solidFill>
                                <a:latin typeface="Cambria Math" panose="02040503050406030204" pitchFamily="18" charset="0"/>
                              </a:rPr>
                              <m:t>=</m:t>
                            </m:r>
                            <m:r>
                              <a:rPr lang="en-US" sz="1350" b="0" i="1" smtClean="0">
                                <a:solidFill>
                                  <a:schemeClr val="tx2">
                                    <a:lumMod val="75000"/>
                                  </a:schemeClr>
                                </a:solidFill>
                                <a:latin typeface="Cambria Math" panose="02040503050406030204" pitchFamily="18" charset="0"/>
                              </a:rPr>
                              <m:t>𝑎</m:t>
                            </m:r>
                          </m:e>
                        </m:d>
                      </m:sub>
                    </m:sSub>
                  </m:oMath>
                </a14:m>
                <a:r>
                  <a:rPr lang="en-US" sz="1350" dirty="0">
                    <a:solidFill>
                      <a:schemeClr val="tx2">
                        <a:lumMod val="75000"/>
                      </a:schemeClr>
                    </a:solidFill>
                  </a:rPr>
                  <a:t> is the observed outcome for </a:t>
                </a:r>
                <a14:m>
                  <m:oMath xmlns:m="http://schemas.openxmlformats.org/officeDocument/2006/math">
                    <m:r>
                      <a:rPr lang="en-US" sz="1350" i="1" dirty="0" smtClean="0">
                        <a:solidFill>
                          <a:schemeClr val="tx2">
                            <a:lumMod val="75000"/>
                          </a:schemeClr>
                        </a:solidFill>
                        <a:latin typeface="Cambria Math" panose="02040503050406030204" pitchFamily="18" charset="0"/>
                      </a:rPr>
                      <m:t>𝑖</m:t>
                    </m:r>
                  </m:oMath>
                </a14:m>
                <a:r>
                  <a:rPr lang="en-US" sz="1350" dirty="0">
                    <a:solidFill>
                      <a:schemeClr val="tx2">
                        <a:lumMod val="75000"/>
                      </a:schemeClr>
                    </a:solidFill>
                  </a:rPr>
                  <a:t>-th subject </a:t>
                </a:r>
              </a:p>
              <a:p>
                <a:pPr>
                  <a:spcAft>
                    <a:spcPts val="600"/>
                  </a:spcAft>
                </a:pPr>
                <a:endParaRPr lang="en-US" sz="1600" b="1" dirty="0">
                  <a:solidFill>
                    <a:schemeClr val="tx2">
                      <a:lumMod val="75000"/>
                    </a:schemeClr>
                  </a:solidFill>
                </a:endParaRPr>
              </a:p>
              <a:p>
                <a:pPr>
                  <a:spcAft>
                    <a:spcPts val="600"/>
                  </a:spcAft>
                </a:pPr>
                <a:r>
                  <a:rPr lang="en-US" sz="1600" b="1" dirty="0">
                    <a:solidFill>
                      <a:schemeClr val="tx2">
                        <a:lumMod val="75000"/>
                      </a:schemeClr>
                    </a:solidFill>
                  </a:rPr>
                  <a:t>Randomization</a:t>
                </a:r>
                <a:endParaRPr lang="en-US" sz="1350" dirty="0">
                  <a:solidFill>
                    <a:schemeClr val="tx2">
                      <a:lumMod val="75000"/>
                    </a:schemeClr>
                  </a:solidFill>
                </a:endParaRPr>
              </a:p>
              <a:p>
                <a:pPr marL="236538" indent="-236538">
                  <a:spcAft>
                    <a:spcPts val="300"/>
                  </a:spcAft>
                  <a:buFont typeface="Arial" panose="020B0604020202020204" pitchFamily="34" charset="0"/>
                  <a:buChar char="•"/>
                </a:pPr>
                <a:r>
                  <a:rPr lang="en-US" sz="1350" dirty="0">
                    <a:solidFill>
                      <a:schemeClr val="tx2">
                        <a:lumMod val="75000"/>
                      </a:schemeClr>
                    </a:solidFill>
                  </a:rPr>
                  <a:t>Under simple randomization (SR)</a:t>
                </a:r>
              </a:p>
              <a:p>
                <a:pPr marL="693738" lvl="1" indent="-236538">
                  <a:spcAft>
                    <a:spcPts val="300"/>
                  </a:spcAft>
                  <a:buFont typeface="Wingdings" pitchFamily="2" charset="2"/>
                  <a:buChar char="§"/>
                </a:pPr>
                <a14:m>
                  <m:oMath xmlns:m="http://schemas.openxmlformats.org/officeDocument/2006/math">
                    <m:sSub>
                      <m:sSubPr>
                        <m:ctrlPr>
                          <a:rPr lang="en-US" sz="1350" b="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𝐴</m:t>
                        </m:r>
                      </m:e>
                      <m:sub>
                        <m:r>
                          <a:rPr lang="en-US" sz="1350" b="0" i="1" smtClean="0">
                            <a:solidFill>
                              <a:schemeClr val="tx2">
                                <a:lumMod val="75000"/>
                              </a:schemeClr>
                            </a:solidFill>
                            <a:latin typeface="Cambria Math" panose="02040503050406030204" pitchFamily="18" charset="0"/>
                          </a:rPr>
                          <m:t>𝑖</m:t>
                        </m:r>
                      </m:sub>
                    </m:sSub>
                  </m:oMath>
                </a14:m>
                <a:r>
                  <a:rPr lang="en-US" sz="1350" dirty="0">
                    <a:solidFill>
                      <a:schemeClr val="tx2">
                        <a:lumMod val="75000"/>
                      </a:schemeClr>
                    </a:solidFill>
                  </a:rPr>
                  <a:t> is </a:t>
                </a:r>
                <a:r>
                  <a:rPr lang="en-US" sz="1350" dirty="0" err="1">
                    <a:solidFill>
                      <a:schemeClr val="tx2">
                        <a:lumMod val="75000"/>
                      </a:schemeClr>
                    </a:solidFill>
                  </a:rPr>
                  <a:t>i.i.d.</a:t>
                </a:r>
                <a:r>
                  <a:rPr lang="en-US" sz="1350" dirty="0">
                    <a:solidFill>
                      <a:schemeClr val="tx2">
                        <a:lumMod val="75000"/>
                      </a:schemeClr>
                    </a:solidFill>
                  </a:rPr>
                  <a:t> from </a:t>
                </a:r>
                <a14:m>
                  <m:oMath xmlns:m="http://schemas.openxmlformats.org/officeDocument/2006/math">
                    <m:r>
                      <a:rPr lang="en-US" sz="1350" i="1">
                        <a:solidFill>
                          <a:schemeClr val="tx2">
                            <a:lumMod val="75000"/>
                          </a:schemeClr>
                        </a:solidFill>
                        <a:latin typeface="Cambria Math" panose="02040503050406030204" pitchFamily="18" charset="0"/>
                      </a:rPr>
                      <m:t>𝐴</m:t>
                    </m:r>
                  </m:oMath>
                </a14:m>
                <a:r>
                  <a:rPr lang="en-US" sz="1350" i="1" dirty="0">
                    <a:solidFill>
                      <a:schemeClr val="tx2">
                        <a:lumMod val="75000"/>
                      </a:schemeClr>
                    </a:solidFill>
                    <a:latin typeface="Cambria Math" panose="02040503050406030204" pitchFamily="18" charset="0"/>
                  </a:rPr>
                  <a:t>, </a:t>
                </a:r>
                <a:r>
                  <a:rPr lang="en-US" sz="1350" dirty="0">
                    <a:solidFill>
                      <a:schemeClr val="tx2">
                        <a:lumMod val="75000"/>
                      </a:schemeClr>
                    </a:solidFill>
                  </a:rPr>
                  <a:t>where </a:t>
                </a:r>
                <a14:m>
                  <m:oMath xmlns:m="http://schemas.openxmlformats.org/officeDocument/2006/math">
                    <m:r>
                      <a:rPr lang="en-US" sz="1350" i="1" dirty="0">
                        <a:solidFill>
                          <a:schemeClr val="tx2">
                            <a:lumMod val="75000"/>
                          </a:schemeClr>
                        </a:solidFill>
                        <a:latin typeface="Cambria Math" panose="02040503050406030204" pitchFamily="18" charset="0"/>
                      </a:rPr>
                      <m:t>𝑖</m:t>
                    </m:r>
                    <m:r>
                      <a:rPr lang="en-US" sz="1350" i="1" dirty="0">
                        <a:solidFill>
                          <a:schemeClr val="tx2">
                            <a:lumMod val="75000"/>
                          </a:schemeClr>
                        </a:solidFill>
                        <a:latin typeface="Cambria Math" panose="02040503050406030204" pitchFamily="18" charset="0"/>
                      </a:rPr>
                      <m:t>∈</m:t>
                    </m:r>
                    <m:d>
                      <m:dPr>
                        <m:begChr m:val="{"/>
                        <m:endChr m:val="}"/>
                        <m:ctrlPr>
                          <a:rPr lang="en-US" sz="1350" i="1" dirty="0">
                            <a:solidFill>
                              <a:schemeClr val="tx2">
                                <a:lumMod val="75000"/>
                              </a:schemeClr>
                            </a:solidFill>
                            <a:latin typeface="Cambria Math" panose="02040503050406030204" pitchFamily="18" charset="0"/>
                          </a:rPr>
                        </m:ctrlPr>
                      </m:dPr>
                      <m:e>
                        <m:r>
                          <a:rPr lang="en-US" sz="1350" i="1" dirty="0">
                            <a:solidFill>
                              <a:schemeClr val="tx2">
                                <a:lumMod val="75000"/>
                              </a:schemeClr>
                            </a:solidFill>
                            <a:latin typeface="Cambria Math" panose="02040503050406030204" pitchFamily="18" charset="0"/>
                          </a:rPr>
                          <m:t>1,…,</m:t>
                        </m:r>
                        <m:r>
                          <a:rPr lang="en-US" sz="1350" i="1" dirty="0">
                            <a:solidFill>
                              <a:schemeClr val="tx2">
                                <a:lumMod val="75000"/>
                              </a:schemeClr>
                            </a:solidFill>
                            <a:latin typeface="Cambria Math" panose="02040503050406030204" pitchFamily="18" charset="0"/>
                          </a:rPr>
                          <m:t>𝑛</m:t>
                        </m:r>
                      </m:e>
                    </m:d>
                  </m:oMath>
                </a14:m>
                <a:endParaRPr lang="en-US" sz="1350" i="1" dirty="0">
                  <a:solidFill>
                    <a:schemeClr val="tx2">
                      <a:lumMod val="75000"/>
                    </a:schemeClr>
                  </a:solidFill>
                  <a:latin typeface="Cambria Math" panose="02040503050406030204" pitchFamily="18" charset="0"/>
                </a:endParaRPr>
              </a:p>
              <a:p>
                <a:pPr marL="693738" lvl="1" indent="-236538">
                  <a:spcAft>
                    <a:spcPts val="300"/>
                  </a:spcAft>
                  <a:buFont typeface="Wingdings" pitchFamily="2" charset="2"/>
                  <a:buChar char="§"/>
                </a:pP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r>
                          <a:rPr lang="en-US" sz="1350" i="1">
                            <a:solidFill>
                              <a:schemeClr val="tx2">
                                <a:lumMod val="75000"/>
                              </a:schemeClr>
                            </a:solidFill>
                            <a:latin typeface="Cambria Math" panose="02040503050406030204" pitchFamily="18" charset="0"/>
                          </a:rPr>
                          <m:t>𝐴</m:t>
                        </m:r>
                      </m:e>
                      <m:sub>
                        <m:r>
                          <a:rPr lang="en-US" sz="1350" i="1">
                            <a:solidFill>
                              <a:schemeClr val="tx2">
                                <a:lumMod val="75000"/>
                              </a:schemeClr>
                            </a:solidFill>
                            <a:latin typeface="Cambria Math" panose="02040503050406030204" pitchFamily="18" charset="0"/>
                          </a:rPr>
                          <m:t>𝑖</m:t>
                        </m:r>
                      </m:sub>
                    </m:sSub>
                    <m:r>
                      <a:rPr lang="en-US" sz="1350" b="0" i="1" smtClean="0">
                        <a:solidFill>
                          <a:schemeClr val="tx2">
                            <a:lumMod val="75000"/>
                          </a:schemeClr>
                        </a:solidFill>
                        <a:latin typeface="Cambria Math" panose="02040503050406030204" pitchFamily="18" charset="0"/>
                      </a:rPr>
                      <m:t>⊥</m:t>
                    </m:r>
                    <m:d>
                      <m:dPr>
                        <m:ctrlPr>
                          <a:rPr lang="en-US" sz="1350" i="1">
                            <a:solidFill>
                              <a:schemeClr val="tx2">
                                <a:lumMod val="75000"/>
                              </a:schemeClr>
                            </a:solidFill>
                            <a:latin typeface="Cambria Math" panose="02040503050406030204" pitchFamily="18" charset="0"/>
                          </a:rPr>
                        </m:ctrlPr>
                      </m:dPr>
                      <m:e>
                        <m:sSubSup>
                          <m:sSubSupPr>
                            <m:ctrlPr>
                              <a:rPr lang="en-US" sz="1350" i="1">
                                <a:solidFill>
                                  <a:schemeClr val="tx2">
                                    <a:lumMod val="75000"/>
                                  </a:schemeClr>
                                </a:solidFill>
                                <a:latin typeface="Cambria Math" panose="02040503050406030204" pitchFamily="18" charset="0"/>
                              </a:rPr>
                            </m:ctrlPr>
                          </m:sSubSupPr>
                          <m:e>
                            <m:r>
                              <a:rPr lang="en-US" sz="1350" i="1">
                                <a:solidFill>
                                  <a:schemeClr val="tx2">
                                    <a:lumMod val="75000"/>
                                  </a:schemeClr>
                                </a:solidFill>
                                <a:latin typeface="Cambria Math" panose="02040503050406030204" pitchFamily="18" charset="0"/>
                              </a:rPr>
                              <m:t>𝑌</m:t>
                            </m:r>
                          </m:e>
                          <m:sub>
                            <m:r>
                              <a:rPr lang="en-US" sz="1350" i="1">
                                <a:solidFill>
                                  <a:schemeClr val="tx2">
                                    <a:lumMod val="75000"/>
                                  </a:schemeClr>
                                </a:solidFill>
                                <a:latin typeface="Cambria Math" panose="02040503050406030204" pitchFamily="18" charset="0"/>
                              </a:rPr>
                              <m:t>𝑖</m:t>
                            </m:r>
                          </m:sub>
                          <m:sup>
                            <m:d>
                              <m:dPr>
                                <m:ctrlPr>
                                  <a:rPr lang="en-US" sz="1350" i="1">
                                    <a:solidFill>
                                      <a:schemeClr val="tx2">
                                        <a:lumMod val="75000"/>
                                      </a:schemeClr>
                                    </a:solidFill>
                                    <a:latin typeface="Cambria Math" panose="02040503050406030204" pitchFamily="18" charset="0"/>
                                  </a:rPr>
                                </m:ctrlPr>
                              </m:dPr>
                              <m:e>
                                <m:r>
                                  <a:rPr lang="en-US" sz="1350" i="1">
                                    <a:solidFill>
                                      <a:schemeClr val="tx2">
                                        <a:lumMod val="75000"/>
                                      </a:schemeClr>
                                    </a:solidFill>
                                    <a:latin typeface="Cambria Math" panose="02040503050406030204" pitchFamily="18" charset="0"/>
                                  </a:rPr>
                                  <m:t>1</m:t>
                                </m:r>
                              </m:e>
                            </m:d>
                          </m:sup>
                        </m:sSubSup>
                        <m:r>
                          <a:rPr lang="en-US" sz="1350" i="1">
                            <a:solidFill>
                              <a:schemeClr val="tx2">
                                <a:lumMod val="75000"/>
                              </a:schemeClr>
                            </a:solidFill>
                            <a:latin typeface="Cambria Math" panose="02040503050406030204" pitchFamily="18" charset="0"/>
                          </a:rPr>
                          <m:t>, …,  </m:t>
                        </m:r>
                        <m:sSubSup>
                          <m:sSubSupPr>
                            <m:ctrlPr>
                              <a:rPr lang="en-US" sz="1350" i="1">
                                <a:solidFill>
                                  <a:schemeClr val="tx2">
                                    <a:lumMod val="75000"/>
                                  </a:schemeClr>
                                </a:solidFill>
                                <a:latin typeface="Cambria Math" panose="02040503050406030204" pitchFamily="18" charset="0"/>
                              </a:rPr>
                            </m:ctrlPr>
                          </m:sSubSupPr>
                          <m:e>
                            <m:r>
                              <a:rPr lang="en-US" sz="1350" i="1">
                                <a:solidFill>
                                  <a:schemeClr val="tx2">
                                    <a:lumMod val="75000"/>
                                  </a:schemeClr>
                                </a:solidFill>
                                <a:latin typeface="Cambria Math" panose="02040503050406030204" pitchFamily="18" charset="0"/>
                              </a:rPr>
                              <m:t>𝑌</m:t>
                            </m:r>
                          </m:e>
                          <m:sub>
                            <m:r>
                              <a:rPr lang="en-US" sz="1350" i="1">
                                <a:solidFill>
                                  <a:schemeClr val="tx2">
                                    <a:lumMod val="75000"/>
                                  </a:schemeClr>
                                </a:solidFill>
                                <a:latin typeface="Cambria Math" panose="02040503050406030204" pitchFamily="18" charset="0"/>
                              </a:rPr>
                              <m:t>𝑖</m:t>
                            </m:r>
                          </m:sub>
                          <m:sup>
                            <m:d>
                              <m:dPr>
                                <m:ctrlPr>
                                  <a:rPr lang="en-US" sz="1350" i="1">
                                    <a:solidFill>
                                      <a:schemeClr val="tx2">
                                        <a:lumMod val="75000"/>
                                      </a:schemeClr>
                                    </a:solidFill>
                                    <a:latin typeface="Cambria Math" panose="02040503050406030204" pitchFamily="18" charset="0"/>
                                  </a:rPr>
                                </m:ctrlPr>
                              </m:dPr>
                              <m:e>
                                <m:r>
                                  <a:rPr lang="en-US" sz="1350" i="1">
                                    <a:solidFill>
                                      <a:schemeClr val="tx2">
                                        <a:lumMod val="75000"/>
                                      </a:schemeClr>
                                    </a:solidFill>
                                    <a:latin typeface="Cambria Math" panose="02040503050406030204" pitchFamily="18" charset="0"/>
                                  </a:rPr>
                                  <m:t>𝑘</m:t>
                                </m:r>
                              </m:e>
                            </m:d>
                          </m:sup>
                        </m:sSubSup>
                        <m:r>
                          <a:rPr lang="en-US" sz="1350" i="1">
                            <a:solidFill>
                              <a:schemeClr val="tx2">
                                <a:lumMod val="75000"/>
                              </a:schemeClr>
                            </a:solidFill>
                            <a:latin typeface="Cambria Math" panose="02040503050406030204" pitchFamily="18" charset="0"/>
                          </a:rPr>
                          <m:t>,</m:t>
                        </m:r>
                        <m:r>
                          <a:rPr lang="en-US" sz="1350" b="0" i="1" smtClean="0">
                            <a:solidFill>
                              <a:schemeClr val="tx2">
                                <a:lumMod val="75000"/>
                              </a:schemeClr>
                            </a:solidFill>
                            <a:latin typeface="Cambria Math" panose="02040503050406030204" pitchFamily="18" charset="0"/>
                          </a:rPr>
                          <m:t> </m:t>
                        </m:r>
                        <m:sSub>
                          <m:sSubPr>
                            <m:ctrlPr>
                              <a:rPr lang="en-US" sz="1350" b="1" i="1">
                                <a:solidFill>
                                  <a:schemeClr val="tx2">
                                    <a:lumMod val="75000"/>
                                  </a:schemeClr>
                                </a:solidFill>
                                <a:latin typeface="Cambria Math" panose="02040503050406030204" pitchFamily="18" charset="0"/>
                              </a:rPr>
                            </m:ctrlPr>
                          </m:sSubPr>
                          <m:e>
                            <m:r>
                              <a:rPr lang="en-US" sz="1350" b="1" i="1">
                                <a:solidFill>
                                  <a:schemeClr val="tx2">
                                    <a:lumMod val="75000"/>
                                  </a:schemeClr>
                                </a:solidFill>
                                <a:latin typeface="Cambria Math" panose="02040503050406030204" pitchFamily="18" charset="0"/>
                              </a:rPr>
                              <m:t>𝑿</m:t>
                            </m:r>
                          </m:e>
                          <m:sub>
                            <m:r>
                              <a:rPr lang="en-US" sz="1350" b="1" i="1">
                                <a:solidFill>
                                  <a:schemeClr val="tx2">
                                    <a:lumMod val="75000"/>
                                  </a:schemeClr>
                                </a:solidFill>
                                <a:latin typeface="Cambria Math" panose="02040503050406030204" pitchFamily="18" charset="0"/>
                              </a:rPr>
                              <m:t>𝒊</m:t>
                            </m:r>
                          </m:sub>
                        </m:sSub>
                        <m:r>
                          <a:rPr lang="en-US" sz="1350" b="1" i="1">
                            <a:solidFill>
                              <a:schemeClr val="tx2">
                                <a:lumMod val="75000"/>
                              </a:schemeClr>
                            </a:solidFill>
                            <a:latin typeface="Cambria Math" panose="02040503050406030204" pitchFamily="18" charset="0"/>
                          </a:rPr>
                          <m:t>, </m:t>
                        </m:r>
                        <m:sSub>
                          <m:sSubPr>
                            <m:ctrlPr>
                              <a:rPr lang="en-US" sz="1350" b="1" i="1">
                                <a:solidFill>
                                  <a:schemeClr val="tx2">
                                    <a:lumMod val="75000"/>
                                  </a:schemeClr>
                                </a:solidFill>
                                <a:latin typeface="Cambria Math" panose="02040503050406030204" pitchFamily="18" charset="0"/>
                              </a:rPr>
                            </m:ctrlPr>
                          </m:sSubPr>
                          <m:e>
                            <m:r>
                              <a:rPr lang="en-US" sz="1350" b="1" i="1">
                                <a:solidFill>
                                  <a:schemeClr val="tx2">
                                    <a:lumMod val="75000"/>
                                  </a:schemeClr>
                                </a:solidFill>
                                <a:latin typeface="Cambria Math" panose="02040503050406030204" pitchFamily="18" charset="0"/>
                              </a:rPr>
                              <m:t>𝒁</m:t>
                            </m:r>
                          </m:e>
                          <m:sub>
                            <m:r>
                              <a:rPr lang="en-US" sz="1350" b="1" i="1">
                                <a:solidFill>
                                  <a:schemeClr val="tx2">
                                    <a:lumMod val="75000"/>
                                  </a:schemeClr>
                                </a:solidFill>
                                <a:latin typeface="Cambria Math" panose="02040503050406030204" pitchFamily="18" charset="0"/>
                              </a:rPr>
                              <m:t>𝒊</m:t>
                            </m:r>
                          </m:sub>
                        </m:sSub>
                      </m:e>
                    </m:d>
                  </m:oMath>
                </a14:m>
                <a:r>
                  <a:rPr lang="en-US" sz="1350" dirty="0">
                    <a:solidFill>
                      <a:schemeClr val="tx2">
                        <a:lumMod val="75000"/>
                      </a:schemeClr>
                    </a:solidFill>
                  </a:rPr>
                  <a:t>, where </a:t>
                </a:r>
                <a14:m>
                  <m:oMath xmlns:m="http://schemas.openxmlformats.org/officeDocument/2006/math">
                    <m:r>
                      <a:rPr lang="en-US" sz="1350" i="1" dirty="0">
                        <a:solidFill>
                          <a:schemeClr val="tx2">
                            <a:lumMod val="75000"/>
                          </a:schemeClr>
                        </a:solidFill>
                        <a:latin typeface="Cambria Math" panose="02040503050406030204" pitchFamily="18" charset="0"/>
                      </a:rPr>
                      <m:t>𝑖</m:t>
                    </m:r>
                    <m:r>
                      <a:rPr lang="en-US" sz="1350" i="1" dirty="0">
                        <a:solidFill>
                          <a:schemeClr val="tx2">
                            <a:lumMod val="75000"/>
                          </a:schemeClr>
                        </a:solidFill>
                        <a:latin typeface="Cambria Math" panose="02040503050406030204" pitchFamily="18" charset="0"/>
                      </a:rPr>
                      <m:t>∈</m:t>
                    </m:r>
                    <m:d>
                      <m:dPr>
                        <m:begChr m:val="{"/>
                        <m:endChr m:val="}"/>
                        <m:ctrlPr>
                          <a:rPr lang="en-US" sz="1350" i="1" dirty="0">
                            <a:solidFill>
                              <a:schemeClr val="tx2">
                                <a:lumMod val="75000"/>
                              </a:schemeClr>
                            </a:solidFill>
                            <a:latin typeface="Cambria Math" panose="02040503050406030204" pitchFamily="18" charset="0"/>
                          </a:rPr>
                        </m:ctrlPr>
                      </m:dPr>
                      <m:e>
                        <m:r>
                          <a:rPr lang="en-US" sz="1350" i="1" dirty="0">
                            <a:solidFill>
                              <a:schemeClr val="tx2">
                                <a:lumMod val="75000"/>
                              </a:schemeClr>
                            </a:solidFill>
                            <a:latin typeface="Cambria Math" panose="02040503050406030204" pitchFamily="18" charset="0"/>
                          </a:rPr>
                          <m:t>1,…,</m:t>
                        </m:r>
                        <m:r>
                          <a:rPr lang="en-US" sz="1350" i="1" dirty="0">
                            <a:solidFill>
                              <a:schemeClr val="tx2">
                                <a:lumMod val="75000"/>
                              </a:schemeClr>
                            </a:solidFill>
                            <a:latin typeface="Cambria Math" panose="02040503050406030204" pitchFamily="18" charset="0"/>
                          </a:rPr>
                          <m:t>𝑛</m:t>
                        </m:r>
                      </m:e>
                    </m:d>
                  </m:oMath>
                </a14:m>
                <a:endParaRPr lang="en-US" sz="1350" dirty="0">
                  <a:solidFill>
                    <a:schemeClr val="tx2">
                      <a:lumMod val="75000"/>
                    </a:schemeClr>
                  </a:solidFill>
                </a:endParaRPr>
              </a:p>
              <a:p>
                <a:pPr marL="236538" indent="-236538">
                  <a:spcAft>
                    <a:spcPts val="300"/>
                  </a:spcAft>
                  <a:buFont typeface="Arial" panose="020B0604020202020204" pitchFamily="34" charset="0"/>
                  <a:buChar char="•"/>
                </a:pPr>
                <a:r>
                  <a:rPr lang="en-US" sz="1350" dirty="0">
                    <a:solidFill>
                      <a:schemeClr val="tx2">
                        <a:lumMod val="75000"/>
                      </a:schemeClr>
                    </a:solidFill>
                  </a:rPr>
                  <a:t>Under commonly used covariate-adaptive randomization (CAR)</a:t>
                </a:r>
              </a:p>
              <a:p>
                <a:pPr marL="693738" lvl="1" indent="-236538">
                  <a:spcAft>
                    <a:spcPts val="300"/>
                  </a:spcAft>
                  <a:buFont typeface="Wingdings" pitchFamily="2" charset="2"/>
                  <a:buChar char="§"/>
                </a:pPr>
                <a14:m>
                  <m:oMath xmlns:m="http://schemas.openxmlformats.org/officeDocument/2006/math">
                    <m:sSub>
                      <m:sSubPr>
                        <m:ctrlPr>
                          <a:rPr lang="en-US" sz="1350" b="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𝐴</m:t>
                        </m:r>
                      </m:e>
                      <m:sub>
                        <m:r>
                          <a:rPr lang="en-US" sz="1350" b="0" i="1" smtClean="0">
                            <a:solidFill>
                              <a:schemeClr val="tx2">
                                <a:lumMod val="75000"/>
                              </a:schemeClr>
                            </a:solidFill>
                            <a:latin typeface="Cambria Math" panose="02040503050406030204" pitchFamily="18" charset="0"/>
                          </a:rPr>
                          <m:t>𝑖</m:t>
                        </m:r>
                      </m:sub>
                    </m:sSub>
                  </m:oMath>
                </a14:m>
                <a:r>
                  <a:rPr lang="en-US" sz="1350" b="0" i="1" dirty="0">
                    <a:solidFill>
                      <a:schemeClr val="tx2">
                        <a:lumMod val="75000"/>
                      </a:schemeClr>
                    </a:solidFill>
                    <a:latin typeface="Cambria Math" panose="02040503050406030204" pitchFamily="18" charset="0"/>
                  </a:rPr>
                  <a:t> </a:t>
                </a:r>
                <a:r>
                  <a:rPr lang="en-US" sz="1350" dirty="0">
                    <a:solidFill>
                      <a:schemeClr val="tx2">
                        <a:lumMod val="75000"/>
                      </a:schemeClr>
                    </a:solidFill>
                  </a:rPr>
                  <a:t>depends on </a:t>
                </a: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𝐴</m:t>
                        </m:r>
                      </m:e>
                      <m:sub>
                        <m:r>
                          <a:rPr lang="en-US" sz="1350" i="1">
                            <a:solidFill>
                              <a:schemeClr val="tx2">
                                <a:lumMod val="75000"/>
                              </a:schemeClr>
                            </a:solidFill>
                            <a:latin typeface="Cambria Math" panose="02040503050406030204" pitchFamily="18" charset="0"/>
                          </a:rPr>
                          <m:t>1</m:t>
                        </m:r>
                      </m:sub>
                    </m:sSub>
                    <m:r>
                      <a:rPr lang="en-US" sz="1350" i="1">
                        <a:solidFill>
                          <a:schemeClr val="tx2">
                            <a:lumMod val="75000"/>
                          </a:schemeClr>
                        </a:solidFill>
                        <a:latin typeface="Cambria Math" panose="02040503050406030204" pitchFamily="18" charset="0"/>
                      </a:rPr>
                      <m:t>,…,</m:t>
                    </m:r>
                    <m:sSub>
                      <m:sSubPr>
                        <m:ctrlPr>
                          <a:rPr lang="en-US" sz="1350" i="1">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𝐴</m:t>
                        </m:r>
                      </m:e>
                      <m:sub>
                        <m:r>
                          <a:rPr lang="en-US" sz="1350" i="1">
                            <a:solidFill>
                              <a:schemeClr val="tx2">
                                <a:lumMod val="75000"/>
                              </a:schemeClr>
                            </a:solidFill>
                            <a:latin typeface="Cambria Math" panose="02040503050406030204" pitchFamily="18" charset="0"/>
                          </a:rPr>
                          <m:t>𝑖</m:t>
                        </m:r>
                        <m:r>
                          <a:rPr lang="en-US" sz="1350" i="1">
                            <a:solidFill>
                              <a:schemeClr val="tx2">
                                <a:lumMod val="75000"/>
                              </a:schemeClr>
                            </a:solidFill>
                            <a:latin typeface="Cambria Math" panose="02040503050406030204" pitchFamily="18" charset="0"/>
                          </a:rPr>
                          <m:t>−1</m:t>
                        </m:r>
                      </m:sub>
                    </m:sSub>
                    <m:r>
                      <a:rPr lang="en-US" sz="1350" b="0" i="1" smtClean="0">
                        <a:solidFill>
                          <a:schemeClr val="tx2">
                            <a:lumMod val="75000"/>
                          </a:schemeClr>
                        </a:solidFill>
                        <a:latin typeface="Cambria Math" panose="02040503050406030204" pitchFamily="18" charset="0"/>
                      </a:rPr>
                      <m:t>,  </m:t>
                    </m:r>
                    <m:sSub>
                      <m:sSubPr>
                        <m:ctrlPr>
                          <a:rPr lang="en-US" sz="1350" i="1">
                            <a:solidFill>
                              <a:schemeClr val="tx2">
                                <a:lumMod val="75000"/>
                              </a:schemeClr>
                            </a:solidFill>
                            <a:latin typeface="Cambria Math" panose="02040503050406030204" pitchFamily="18" charset="0"/>
                          </a:rPr>
                        </m:ctrlPr>
                      </m:sSubPr>
                      <m:e>
                        <m:r>
                          <a:rPr lang="en-US" sz="1350" b="1" i="1">
                            <a:solidFill>
                              <a:schemeClr val="tx2">
                                <a:lumMod val="75000"/>
                              </a:schemeClr>
                            </a:solidFill>
                            <a:latin typeface="Cambria Math" panose="02040503050406030204" pitchFamily="18" charset="0"/>
                          </a:rPr>
                          <m:t>𝒁</m:t>
                        </m:r>
                      </m:e>
                      <m:sub>
                        <m:r>
                          <a:rPr lang="en-US" sz="1350" i="1">
                            <a:solidFill>
                              <a:schemeClr val="tx2">
                                <a:lumMod val="75000"/>
                              </a:schemeClr>
                            </a:solidFill>
                            <a:latin typeface="Cambria Math" panose="02040503050406030204" pitchFamily="18" charset="0"/>
                          </a:rPr>
                          <m:t>1</m:t>
                        </m:r>
                      </m:sub>
                    </m:sSub>
                    <m:r>
                      <a:rPr lang="en-US" sz="1350" i="1">
                        <a:solidFill>
                          <a:schemeClr val="tx2">
                            <a:lumMod val="75000"/>
                          </a:schemeClr>
                        </a:solidFill>
                        <a:latin typeface="Cambria Math" panose="02040503050406030204" pitchFamily="18" charset="0"/>
                      </a:rPr>
                      <m:t>,…,</m:t>
                    </m:r>
                    <m:sSub>
                      <m:sSubPr>
                        <m:ctrlPr>
                          <a:rPr lang="en-US" sz="1350" i="1">
                            <a:solidFill>
                              <a:schemeClr val="tx2">
                                <a:lumMod val="75000"/>
                              </a:schemeClr>
                            </a:solidFill>
                            <a:latin typeface="Cambria Math" panose="02040503050406030204" pitchFamily="18" charset="0"/>
                          </a:rPr>
                        </m:ctrlPr>
                      </m:sSubPr>
                      <m:e>
                        <m:r>
                          <a:rPr lang="en-US" sz="1350" b="1" i="1">
                            <a:solidFill>
                              <a:schemeClr val="tx2">
                                <a:lumMod val="75000"/>
                              </a:schemeClr>
                            </a:solidFill>
                            <a:latin typeface="Cambria Math" panose="02040503050406030204" pitchFamily="18" charset="0"/>
                          </a:rPr>
                          <m:t>𝒁</m:t>
                        </m:r>
                      </m:e>
                      <m:sub>
                        <m:r>
                          <a:rPr lang="en-US" sz="1350" b="0" i="1" smtClean="0">
                            <a:solidFill>
                              <a:schemeClr val="tx2">
                                <a:lumMod val="75000"/>
                              </a:schemeClr>
                            </a:solidFill>
                            <a:latin typeface="Cambria Math" panose="02040503050406030204" pitchFamily="18" charset="0"/>
                          </a:rPr>
                          <m:t>𝑖</m:t>
                        </m:r>
                        <m:r>
                          <a:rPr lang="en-US" sz="1350" b="0" i="1" smtClean="0">
                            <a:solidFill>
                              <a:schemeClr val="tx2">
                                <a:lumMod val="75000"/>
                              </a:schemeClr>
                            </a:solidFill>
                            <a:latin typeface="Cambria Math" panose="02040503050406030204" pitchFamily="18" charset="0"/>
                          </a:rPr>
                          <m:t>−1</m:t>
                        </m:r>
                      </m:sub>
                    </m:sSub>
                  </m:oMath>
                </a14:m>
                <a:endParaRPr lang="en-US" sz="1350" b="0" i="1" dirty="0">
                  <a:solidFill>
                    <a:schemeClr val="tx2">
                      <a:lumMod val="75000"/>
                    </a:schemeClr>
                  </a:solidFill>
                  <a:latin typeface="Cambria Math" panose="02040503050406030204" pitchFamily="18" charset="0"/>
                </a:endParaRPr>
              </a:p>
              <a:p>
                <a:pPr marL="693738" lvl="1" indent="-236538">
                  <a:spcAft>
                    <a:spcPts val="300"/>
                  </a:spcAft>
                  <a:buFont typeface="Wingdings" pitchFamily="2" charset="2"/>
                  <a:buChar char="§"/>
                </a:pPr>
                <a14:m>
                  <m:oMath xmlns:m="http://schemas.openxmlformats.org/officeDocument/2006/math">
                    <m:d>
                      <m:dPr>
                        <m:begChr m:val="{"/>
                        <m:endChr m:val="}"/>
                        <m:ctrlPr>
                          <a:rPr lang="en-US" sz="1350" b="0" i="1" smtClean="0">
                            <a:solidFill>
                              <a:schemeClr val="tx2">
                                <a:lumMod val="75000"/>
                              </a:schemeClr>
                            </a:solidFill>
                            <a:latin typeface="Cambria Math" panose="02040503050406030204" pitchFamily="18" charset="0"/>
                          </a:rPr>
                        </m:ctrlPr>
                      </m:dPr>
                      <m:e>
                        <m:sSub>
                          <m:sSubPr>
                            <m:ctrlPr>
                              <a:rPr lang="en-US" sz="1350" b="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𝐴</m:t>
                            </m:r>
                          </m:e>
                          <m:sub>
                            <m:r>
                              <a:rPr lang="en-US" sz="1350" b="0" i="1" smtClean="0">
                                <a:solidFill>
                                  <a:schemeClr val="tx2">
                                    <a:lumMod val="75000"/>
                                  </a:schemeClr>
                                </a:solidFill>
                                <a:latin typeface="Cambria Math" panose="02040503050406030204" pitchFamily="18" charset="0"/>
                              </a:rPr>
                              <m:t>1</m:t>
                            </m:r>
                          </m:sub>
                        </m:sSub>
                        <m:r>
                          <a:rPr lang="en-US" sz="1350" b="0" i="1" smtClean="0">
                            <a:solidFill>
                              <a:schemeClr val="tx2">
                                <a:lumMod val="75000"/>
                              </a:schemeClr>
                            </a:solidFill>
                            <a:latin typeface="Cambria Math" panose="02040503050406030204" pitchFamily="18" charset="0"/>
                          </a:rPr>
                          <m:t>,…,</m:t>
                        </m:r>
                        <m:sSub>
                          <m:sSubPr>
                            <m:ctrlPr>
                              <a:rPr lang="en-US" sz="1350" b="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𝐴</m:t>
                            </m:r>
                          </m:e>
                          <m:sub>
                            <m:r>
                              <a:rPr lang="en-US" sz="1350" b="0" i="1" smtClean="0">
                                <a:solidFill>
                                  <a:schemeClr val="tx2">
                                    <a:lumMod val="75000"/>
                                  </a:schemeClr>
                                </a:solidFill>
                                <a:latin typeface="Cambria Math" panose="02040503050406030204" pitchFamily="18" charset="0"/>
                              </a:rPr>
                              <m:t>𝑛</m:t>
                            </m:r>
                          </m:sub>
                        </m:sSub>
                      </m:e>
                    </m:d>
                    <m:r>
                      <a:rPr lang="en-US" sz="1350" b="0" i="1" smtClean="0">
                        <a:solidFill>
                          <a:schemeClr val="tx2">
                            <a:lumMod val="75000"/>
                          </a:schemeClr>
                        </a:solidFill>
                        <a:latin typeface="Cambria Math" panose="02040503050406030204" pitchFamily="18" charset="0"/>
                      </a:rPr>
                      <m:t>⊥</m:t>
                    </m:r>
                    <m:d>
                      <m:dPr>
                        <m:begChr m:val="{"/>
                        <m:endChr m:val="}"/>
                        <m:ctrlPr>
                          <a:rPr lang="en-US" sz="1350" b="0" i="1" smtClean="0">
                            <a:solidFill>
                              <a:schemeClr val="tx2">
                                <a:lumMod val="75000"/>
                              </a:schemeClr>
                            </a:solidFill>
                            <a:latin typeface="Cambria Math" panose="02040503050406030204" pitchFamily="18" charset="0"/>
                          </a:rPr>
                        </m:ctrlPr>
                      </m:dPr>
                      <m:e>
                        <m:d>
                          <m:dPr>
                            <m:ctrlPr>
                              <a:rPr lang="en-US" sz="1350" b="0" i="1" smtClean="0">
                                <a:solidFill>
                                  <a:schemeClr val="tx2">
                                    <a:lumMod val="75000"/>
                                  </a:schemeClr>
                                </a:solidFill>
                                <a:latin typeface="Cambria Math" panose="02040503050406030204" pitchFamily="18" charset="0"/>
                              </a:rPr>
                            </m:ctrlPr>
                          </m:dPr>
                          <m:e>
                            <m:sSub>
                              <m:sSubPr>
                                <m:ctrlPr>
                                  <a:rPr lang="en-US" sz="1350" b="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𝑌</m:t>
                                </m:r>
                              </m:e>
                              <m:sub>
                                <m:r>
                                  <a:rPr lang="en-US" sz="1350" b="0" i="1" smtClean="0">
                                    <a:solidFill>
                                      <a:schemeClr val="tx2">
                                        <a:lumMod val="75000"/>
                                      </a:schemeClr>
                                    </a:solidFill>
                                    <a:latin typeface="Cambria Math" panose="02040503050406030204" pitchFamily="18" charset="0"/>
                                  </a:rPr>
                                  <m:t>1</m:t>
                                </m:r>
                              </m:sub>
                            </m:sSub>
                            <m:r>
                              <a:rPr lang="en-US" sz="1350" b="0" i="1" smtClean="0">
                                <a:solidFill>
                                  <a:schemeClr val="tx2">
                                    <a:lumMod val="75000"/>
                                  </a:schemeClr>
                                </a:solidFill>
                                <a:latin typeface="Cambria Math" panose="02040503050406030204" pitchFamily="18" charset="0"/>
                              </a:rPr>
                              <m:t>,</m:t>
                            </m:r>
                            <m:sSub>
                              <m:sSubPr>
                                <m:ctrlPr>
                                  <a:rPr lang="en-US" sz="1350" b="0" i="1" smtClean="0">
                                    <a:solidFill>
                                      <a:schemeClr val="tx2">
                                        <a:lumMod val="75000"/>
                                      </a:schemeClr>
                                    </a:solidFill>
                                    <a:latin typeface="Cambria Math" panose="02040503050406030204" pitchFamily="18" charset="0"/>
                                  </a:rPr>
                                </m:ctrlPr>
                              </m:sSubPr>
                              <m:e>
                                <m:r>
                                  <a:rPr lang="en-US" sz="1350" b="1" i="1" smtClean="0">
                                    <a:solidFill>
                                      <a:schemeClr val="tx2">
                                        <a:lumMod val="75000"/>
                                      </a:schemeClr>
                                    </a:solidFill>
                                    <a:latin typeface="Cambria Math" panose="02040503050406030204" pitchFamily="18" charset="0"/>
                                  </a:rPr>
                                  <m:t>𝑿</m:t>
                                </m:r>
                              </m:e>
                              <m:sub>
                                <m:r>
                                  <a:rPr lang="en-US" sz="1350" b="0" i="1" smtClean="0">
                                    <a:solidFill>
                                      <a:schemeClr val="tx2">
                                        <a:lumMod val="75000"/>
                                      </a:schemeClr>
                                    </a:solidFill>
                                    <a:latin typeface="Cambria Math" panose="02040503050406030204" pitchFamily="18" charset="0"/>
                                  </a:rPr>
                                  <m:t>1</m:t>
                                </m:r>
                              </m:sub>
                            </m:sSub>
                          </m:e>
                        </m:d>
                        <m:r>
                          <a:rPr lang="en-US" sz="1350" b="0" i="1" smtClean="0">
                            <a:solidFill>
                              <a:schemeClr val="tx2">
                                <a:lumMod val="75000"/>
                              </a:schemeClr>
                            </a:solidFill>
                            <a:latin typeface="Cambria Math" panose="02040503050406030204" pitchFamily="18" charset="0"/>
                          </a:rPr>
                          <m:t>,…,</m:t>
                        </m:r>
                        <m:d>
                          <m:dPr>
                            <m:ctrlPr>
                              <a:rPr lang="en-US" sz="1350" b="0" i="1" smtClean="0">
                                <a:solidFill>
                                  <a:schemeClr val="tx2">
                                    <a:lumMod val="75000"/>
                                  </a:schemeClr>
                                </a:solidFill>
                                <a:latin typeface="Cambria Math" panose="02040503050406030204" pitchFamily="18" charset="0"/>
                              </a:rPr>
                            </m:ctrlPr>
                          </m:dPr>
                          <m:e>
                            <m:sSub>
                              <m:sSubPr>
                                <m:ctrlPr>
                                  <a:rPr lang="en-US" sz="1350" b="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𝑌</m:t>
                                </m:r>
                              </m:e>
                              <m:sub>
                                <m:r>
                                  <a:rPr lang="en-US" sz="1350" b="0" i="1" smtClean="0">
                                    <a:solidFill>
                                      <a:schemeClr val="tx2">
                                        <a:lumMod val="75000"/>
                                      </a:schemeClr>
                                    </a:solidFill>
                                    <a:latin typeface="Cambria Math" panose="02040503050406030204" pitchFamily="18" charset="0"/>
                                  </a:rPr>
                                  <m:t>𝑛</m:t>
                                </m:r>
                              </m:sub>
                            </m:sSub>
                            <m:r>
                              <a:rPr lang="en-US" sz="1350" b="0" i="1" smtClean="0">
                                <a:solidFill>
                                  <a:schemeClr val="tx2">
                                    <a:lumMod val="75000"/>
                                  </a:schemeClr>
                                </a:solidFill>
                                <a:latin typeface="Cambria Math" panose="02040503050406030204" pitchFamily="18" charset="0"/>
                              </a:rPr>
                              <m:t>,</m:t>
                            </m:r>
                            <m:sSub>
                              <m:sSubPr>
                                <m:ctrlPr>
                                  <a:rPr lang="en-US" sz="1350" b="0" i="1" smtClean="0">
                                    <a:solidFill>
                                      <a:schemeClr val="tx2">
                                        <a:lumMod val="75000"/>
                                      </a:schemeClr>
                                    </a:solidFill>
                                    <a:latin typeface="Cambria Math" panose="02040503050406030204" pitchFamily="18" charset="0"/>
                                  </a:rPr>
                                </m:ctrlPr>
                              </m:sSubPr>
                              <m:e>
                                <m:r>
                                  <a:rPr lang="en-US" sz="1350" b="1" i="1" smtClean="0">
                                    <a:solidFill>
                                      <a:schemeClr val="tx2">
                                        <a:lumMod val="75000"/>
                                      </a:schemeClr>
                                    </a:solidFill>
                                    <a:latin typeface="Cambria Math" panose="02040503050406030204" pitchFamily="18" charset="0"/>
                                  </a:rPr>
                                  <m:t>𝑿</m:t>
                                </m:r>
                              </m:e>
                              <m:sub>
                                <m:r>
                                  <a:rPr lang="en-US" sz="1350" b="0" i="1" smtClean="0">
                                    <a:solidFill>
                                      <a:schemeClr val="tx2">
                                        <a:lumMod val="75000"/>
                                      </a:schemeClr>
                                    </a:solidFill>
                                    <a:latin typeface="Cambria Math" panose="02040503050406030204" pitchFamily="18" charset="0"/>
                                  </a:rPr>
                                  <m:t>𝑛</m:t>
                                </m:r>
                              </m:sub>
                            </m:sSub>
                          </m:e>
                        </m:d>
                      </m:e>
                    </m:d>
                    <m:r>
                      <a:rPr lang="en-US" sz="1350" b="0" i="1" smtClean="0">
                        <a:solidFill>
                          <a:schemeClr val="tx2">
                            <a:lumMod val="75000"/>
                          </a:schemeClr>
                        </a:solidFill>
                        <a:latin typeface="Cambria Math" panose="02040503050406030204" pitchFamily="18" charset="0"/>
                      </a:rPr>
                      <m:t> | </m:t>
                    </m:r>
                    <m:d>
                      <m:dPr>
                        <m:begChr m:val="{"/>
                        <m:endChr m:val="}"/>
                        <m:ctrlPr>
                          <a:rPr lang="en-US" sz="1350" b="0" i="1" smtClean="0">
                            <a:solidFill>
                              <a:schemeClr val="tx2">
                                <a:lumMod val="75000"/>
                              </a:schemeClr>
                            </a:solidFill>
                            <a:latin typeface="Cambria Math" panose="02040503050406030204" pitchFamily="18" charset="0"/>
                          </a:rPr>
                        </m:ctrlPr>
                      </m:dPr>
                      <m:e>
                        <m:sSub>
                          <m:sSubPr>
                            <m:ctrlPr>
                              <a:rPr lang="en-US" sz="1350" i="1">
                                <a:solidFill>
                                  <a:schemeClr val="tx2">
                                    <a:lumMod val="75000"/>
                                  </a:schemeClr>
                                </a:solidFill>
                                <a:latin typeface="Cambria Math" panose="02040503050406030204" pitchFamily="18" charset="0"/>
                              </a:rPr>
                            </m:ctrlPr>
                          </m:sSubPr>
                          <m:e>
                            <m:r>
                              <a:rPr lang="en-US" sz="1350" b="1" i="1" smtClean="0">
                                <a:solidFill>
                                  <a:schemeClr val="tx2">
                                    <a:lumMod val="75000"/>
                                  </a:schemeClr>
                                </a:solidFill>
                                <a:latin typeface="Cambria Math" panose="02040503050406030204" pitchFamily="18" charset="0"/>
                              </a:rPr>
                              <m:t>𝒁</m:t>
                            </m:r>
                          </m:e>
                          <m:sub>
                            <m:r>
                              <a:rPr lang="en-US" sz="1350" i="1">
                                <a:solidFill>
                                  <a:schemeClr val="tx2">
                                    <a:lumMod val="75000"/>
                                  </a:schemeClr>
                                </a:solidFill>
                                <a:latin typeface="Cambria Math" panose="02040503050406030204" pitchFamily="18" charset="0"/>
                              </a:rPr>
                              <m:t>1</m:t>
                            </m:r>
                          </m:sub>
                        </m:sSub>
                        <m:r>
                          <a:rPr lang="en-US" sz="1350" i="1">
                            <a:solidFill>
                              <a:schemeClr val="tx2">
                                <a:lumMod val="75000"/>
                              </a:schemeClr>
                            </a:solidFill>
                            <a:latin typeface="Cambria Math" panose="02040503050406030204" pitchFamily="18" charset="0"/>
                          </a:rPr>
                          <m:t>,…,</m:t>
                        </m:r>
                        <m:sSub>
                          <m:sSubPr>
                            <m:ctrlPr>
                              <a:rPr lang="en-US" sz="1350" i="1">
                                <a:solidFill>
                                  <a:schemeClr val="tx2">
                                    <a:lumMod val="75000"/>
                                  </a:schemeClr>
                                </a:solidFill>
                                <a:latin typeface="Cambria Math" panose="02040503050406030204" pitchFamily="18" charset="0"/>
                              </a:rPr>
                            </m:ctrlPr>
                          </m:sSubPr>
                          <m:e>
                            <m:r>
                              <a:rPr lang="en-US" sz="1350" b="1" i="1" smtClean="0">
                                <a:solidFill>
                                  <a:schemeClr val="tx2">
                                    <a:lumMod val="75000"/>
                                  </a:schemeClr>
                                </a:solidFill>
                                <a:latin typeface="Cambria Math" panose="02040503050406030204" pitchFamily="18" charset="0"/>
                              </a:rPr>
                              <m:t>𝒁</m:t>
                            </m:r>
                          </m:e>
                          <m:sub>
                            <m:r>
                              <a:rPr lang="en-US" sz="1350" i="1">
                                <a:solidFill>
                                  <a:schemeClr val="tx2">
                                    <a:lumMod val="75000"/>
                                  </a:schemeClr>
                                </a:solidFill>
                                <a:latin typeface="Cambria Math" panose="02040503050406030204" pitchFamily="18" charset="0"/>
                              </a:rPr>
                              <m:t>𝑛</m:t>
                            </m:r>
                          </m:sub>
                        </m:sSub>
                      </m:e>
                    </m:d>
                  </m:oMath>
                </a14:m>
                <a:endParaRPr lang="en-US" sz="1350" dirty="0">
                  <a:solidFill>
                    <a:schemeClr val="tx2">
                      <a:lumMod val="75000"/>
                    </a:schemeClr>
                  </a:solidFill>
                </a:endParaRPr>
              </a:p>
              <a:p>
                <a:pPr marL="693738" lvl="1" indent="-236538">
                  <a:spcAft>
                    <a:spcPts val="300"/>
                  </a:spcAft>
                  <a:buFont typeface="Wingdings" pitchFamily="2" charset="2"/>
                  <a:buChar char="§"/>
                </a:pPr>
                <a14:m>
                  <m:oMath xmlns:m="http://schemas.openxmlformats.org/officeDocument/2006/math">
                    <m:r>
                      <m:rPr>
                        <m:sty m:val="p"/>
                      </m:rPr>
                      <a:rPr lang="en-US" sz="1350" b="0" i="1" smtClean="0">
                        <a:solidFill>
                          <a:schemeClr val="tx2">
                            <a:lumMod val="75000"/>
                          </a:schemeClr>
                        </a:solidFill>
                        <a:latin typeface="Cambria Math" panose="02040503050406030204" pitchFamily="18" charset="0"/>
                      </a:rPr>
                      <m:t>Pr</m:t>
                    </m:r>
                    <m:d>
                      <m:dPr>
                        <m:ctrlPr>
                          <a:rPr lang="en-US" sz="1350" b="0" i="1" smtClean="0">
                            <a:solidFill>
                              <a:schemeClr val="tx2">
                                <a:lumMod val="75000"/>
                              </a:schemeClr>
                            </a:solidFill>
                            <a:latin typeface="Cambria Math" panose="02040503050406030204" pitchFamily="18" charset="0"/>
                          </a:rPr>
                        </m:ctrlPr>
                      </m:dPr>
                      <m:e>
                        <m:sSub>
                          <m:sSubPr>
                            <m:ctrlPr>
                              <a:rPr lang="en-US" sz="1350" b="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𝐴</m:t>
                            </m:r>
                          </m:e>
                          <m:sub>
                            <m:r>
                              <a:rPr lang="en-US" sz="1350" b="0" i="1" smtClean="0">
                                <a:solidFill>
                                  <a:schemeClr val="tx2">
                                    <a:lumMod val="75000"/>
                                  </a:schemeClr>
                                </a:solidFill>
                                <a:latin typeface="Cambria Math" panose="02040503050406030204" pitchFamily="18" charset="0"/>
                              </a:rPr>
                              <m:t>𝑖</m:t>
                            </m:r>
                          </m:sub>
                        </m:sSub>
                        <m:r>
                          <a:rPr lang="en-US" sz="1350" b="0" i="1" smtClean="0">
                            <a:solidFill>
                              <a:schemeClr val="tx2">
                                <a:lumMod val="75000"/>
                              </a:schemeClr>
                            </a:solidFill>
                            <a:latin typeface="Cambria Math" panose="02040503050406030204" pitchFamily="18" charset="0"/>
                          </a:rPr>
                          <m:t>=</m:t>
                        </m:r>
                        <m:r>
                          <a:rPr lang="en-US" sz="1350" b="0" i="1" smtClean="0">
                            <a:solidFill>
                              <a:schemeClr val="tx2">
                                <a:lumMod val="75000"/>
                              </a:schemeClr>
                            </a:solidFill>
                            <a:latin typeface="Cambria Math" panose="02040503050406030204" pitchFamily="18" charset="0"/>
                          </a:rPr>
                          <m:t>𝑎</m:t>
                        </m:r>
                        <m:r>
                          <a:rPr lang="en-US" sz="1350" b="0" i="1" smtClean="0">
                            <a:solidFill>
                              <a:schemeClr val="tx2">
                                <a:lumMod val="75000"/>
                              </a:schemeClr>
                            </a:solidFill>
                            <a:latin typeface="Cambria Math" panose="02040503050406030204" pitchFamily="18" charset="0"/>
                          </a:rPr>
                          <m:t> | </m:t>
                        </m:r>
                        <m:d>
                          <m:dPr>
                            <m:begChr m:val="{"/>
                            <m:endChr m:val="}"/>
                            <m:ctrlPr>
                              <a:rPr lang="en-US" sz="1350" b="0" i="1" smtClean="0">
                                <a:solidFill>
                                  <a:schemeClr val="tx2">
                                    <a:lumMod val="75000"/>
                                  </a:schemeClr>
                                </a:solidFill>
                                <a:latin typeface="Cambria Math" panose="02040503050406030204" pitchFamily="18" charset="0"/>
                              </a:rPr>
                            </m:ctrlPr>
                          </m:dPr>
                          <m:e>
                            <m:sSub>
                              <m:sSubPr>
                                <m:ctrlPr>
                                  <a:rPr lang="en-US" sz="1350" b="0" i="1" smtClean="0">
                                    <a:solidFill>
                                      <a:schemeClr val="tx2">
                                        <a:lumMod val="75000"/>
                                      </a:schemeClr>
                                    </a:solidFill>
                                    <a:latin typeface="Cambria Math" panose="02040503050406030204" pitchFamily="18" charset="0"/>
                                  </a:rPr>
                                </m:ctrlPr>
                              </m:sSubPr>
                              <m:e>
                                <m:r>
                                  <a:rPr lang="en-US" sz="1350" b="1" i="1" smtClean="0">
                                    <a:solidFill>
                                      <a:schemeClr val="tx2">
                                        <a:lumMod val="75000"/>
                                      </a:schemeClr>
                                    </a:solidFill>
                                    <a:latin typeface="Cambria Math" panose="02040503050406030204" pitchFamily="18" charset="0"/>
                                  </a:rPr>
                                  <m:t>𝒁</m:t>
                                </m:r>
                              </m:e>
                              <m:sub>
                                <m:r>
                                  <a:rPr lang="en-US" sz="1350" b="0" i="1" smtClean="0">
                                    <a:solidFill>
                                      <a:schemeClr val="tx2">
                                        <a:lumMod val="75000"/>
                                      </a:schemeClr>
                                    </a:solidFill>
                                    <a:latin typeface="Cambria Math" panose="02040503050406030204" pitchFamily="18" charset="0"/>
                                  </a:rPr>
                                  <m:t>1</m:t>
                                </m:r>
                              </m:sub>
                            </m:sSub>
                            <m:r>
                              <a:rPr lang="en-US" sz="1350" b="0" i="1" smtClean="0">
                                <a:solidFill>
                                  <a:schemeClr val="tx2">
                                    <a:lumMod val="75000"/>
                                  </a:schemeClr>
                                </a:solidFill>
                                <a:latin typeface="Cambria Math" panose="02040503050406030204" pitchFamily="18" charset="0"/>
                              </a:rPr>
                              <m:t>,…,</m:t>
                            </m:r>
                            <m:sSub>
                              <m:sSubPr>
                                <m:ctrlPr>
                                  <a:rPr lang="en-US" sz="1350" b="0" i="1" smtClean="0">
                                    <a:solidFill>
                                      <a:schemeClr val="tx2">
                                        <a:lumMod val="75000"/>
                                      </a:schemeClr>
                                    </a:solidFill>
                                    <a:latin typeface="Cambria Math" panose="02040503050406030204" pitchFamily="18" charset="0"/>
                                  </a:rPr>
                                </m:ctrlPr>
                              </m:sSubPr>
                              <m:e>
                                <m:r>
                                  <a:rPr lang="en-US" sz="1350" b="1" i="1" smtClean="0">
                                    <a:solidFill>
                                      <a:schemeClr val="tx2">
                                        <a:lumMod val="75000"/>
                                      </a:schemeClr>
                                    </a:solidFill>
                                    <a:latin typeface="Cambria Math" panose="02040503050406030204" pitchFamily="18" charset="0"/>
                                  </a:rPr>
                                  <m:t>𝒁</m:t>
                                </m:r>
                              </m:e>
                              <m:sub>
                                <m:r>
                                  <a:rPr lang="en-US" sz="1350" b="0" i="1" smtClean="0">
                                    <a:solidFill>
                                      <a:schemeClr val="tx2">
                                        <a:lumMod val="75000"/>
                                      </a:schemeClr>
                                    </a:solidFill>
                                    <a:latin typeface="Cambria Math" panose="02040503050406030204" pitchFamily="18" charset="0"/>
                                  </a:rPr>
                                  <m:t>𝑛</m:t>
                                </m:r>
                              </m:sub>
                            </m:sSub>
                          </m:e>
                        </m:d>
                      </m:e>
                    </m:d>
                    <m:r>
                      <a:rPr lang="en-US" sz="1350" b="0" i="1" smtClean="0">
                        <a:solidFill>
                          <a:schemeClr val="tx2">
                            <a:lumMod val="75000"/>
                          </a:schemeClr>
                        </a:solidFill>
                        <a:latin typeface="Cambria Math" panose="02040503050406030204" pitchFamily="18" charset="0"/>
                      </a:rPr>
                      <m:t>=</m:t>
                    </m:r>
                    <m:sSub>
                      <m:sSubPr>
                        <m:ctrlPr>
                          <a:rPr lang="en-US" sz="1350" b="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𝜋</m:t>
                        </m:r>
                      </m:e>
                      <m:sub>
                        <m:r>
                          <a:rPr lang="en-US" sz="1350" b="0" i="1" smtClean="0">
                            <a:solidFill>
                              <a:schemeClr val="tx2">
                                <a:lumMod val="75000"/>
                              </a:schemeClr>
                            </a:solidFill>
                            <a:latin typeface="Cambria Math" panose="02040503050406030204" pitchFamily="18" charset="0"/>
                          </a:rPr>
                          <m:t>𝑎</m:t>
                        </m:r>
                      </m:sub>
                    </m:sSub>
                    <m:r>
                      <a:rPr lang="en-US" sz="1350" b="0" i="1" smtClean="0">
                        <a:solidFill>
                          <a:schemeClr val="tx2">
                            <a:lumMod val="75000"/>
                          </a:schemeClr>
                        </a:solidFill>
                        <a:latin typeface="Cambria Math" panose="02040503050406030204" pitchFamily="18" charset="0"/>
                      </a:rPr>
                      <m:t>&gt;0</m:t>
                    </m:r>
                  </m:oMath>
                </a14:m>
                <a:endParaRPr lang="en-US" sz="1350" dirty="0">
                  <a:solidFill>
                    <a:schemeClr val="tx2">
                      <a:lumMod val="75000"/>
                    </a:schemeClr>
                  </a:solidFill>
                </a:endParaRPr>
              </a:p>
            </p:txBody>
          </p:sp>
        </mc:Choice>
        <mc:Fallback xmlns="">
          <p:sp>
            <p:nvSpPr>
              <p:cNvPr id="4" name="Rounded Rectangle 3">
                <a:extLst>
                  <a:ext uri="{FF2B5EF4-FFF2-40B4-BE49-F238E27FC236}">
                    <a16:creationId xmlns:a16="http://schemas.microsoft.com/office/drawing/2014/main" id="{AA5A3344-F313-5984-F7F1-4F258E6609A0}"/>
                  </a:ext>
                </a:extLst>
              </p:cNvPr>
              <p:cNvSpPr>
                <a:spLocks noRot="1" noChangeAspect="1" noMove="1" noResize="1" noEditPoints="1" noAdjustHandles="1" noChangeArrowheads="1" noChangeShapeType="1" noTextEdit="1"/>
              </p:cNvSpPr>
              <p:nvPr/>
            </p:nvSpPr>
            <p:spPr>
              <a:xfrm>
                <a:off x="570753" y="1741176"/>
                <a:ext cx="11272973" cy="4783357"/>
              </a:xfrm>
              <a:prstGeom prst="roundRect">
                <a:avLst>
                  <a:gd name="adj" fmla="val 2883"/>
                </a:avLst>
              </a:prstGeom>
              <a:blipFill>
                <a:blip r:embed="rId3"/>
                <a:stretch>
                  <a:fillRect/>
                </a:stretch>
              </a:blipFill>
              <a:ln w="19050">
                <a:solidFill>
                  <a:schemeClr val="tx2"/>
                </a:solidFill>
              </a:ln>
            </p:spPr>
            <p:txBody>
              <a:bodyPr/>
              <a:lstStyle/>
              <a:p>
                <a:r>
                  <a:rPr lang="en-US">
                    <a:noFill/>
                  </a:rPr>
                  <a:t> </a:t>
                </a:r>
              </a:p>
            </p:txBody>
          </p:sp>
        </mc:Fallback>
      </mc:AlternateContent>
    </p:spTree>
    <p:extLst>
      <p:ext uri="{BB962C8B-B14F-4D97-AF65-F5344CB8AC3E}">
        <p14:creationId xmlns:p14="http://schemas.microsoft.com/office/powerpoint/2010/main" val="3203044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dirty="0"/>
              <a:t>Covariate Adjustment for Unconditional Treatment Effect</a:t>
            </a:r>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4703890"/>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endParaRPr lang="en-US" sz="1600" dirty="0"/>
              </a:p>
              <a:p>
                <a:pPr>
                  <a:spcAft>
                    <a:spcPts val="600"/>
                  </a:spcAft>
                </a:pPr>
                <a:r>
                  <a:rPr lang="en-US" b="1" u="sng" dirty="0">
                    <a:solidFill>
                      <a:srgbClr val="C5050C"/>
                    </a:solidFill>
                  </a:rPr>
                  <a:t>Method of Estimation</a:t>
                </a:r>
                <a:r>
                  <a:rPr lang="en-US" b="1" dirty="0">
                    <a:solidFill>
                      <a:srgbClr val="C5050C"/>
                    </a:solidFill>
                  </a:rPr>
                  <a:t>:</a:t>
                </a:r>
              </a:p>
              <a:p>
                <a:endParaRPr lang="en-US" sz="1600" b="1" dirty="0"/>
              </a:p>
              <a:p>
                <a:endParaRPr lang="en-US" sz="1600" b="1" dirty="0"/>
              </a:p>
              <a:p>
                <a:endParaRPr lang="en-US" sz="1600" b="1" dirty="0"/>
              </a:p>
              <a:p>
                <a:endParaRPr lang="en-US" sz="1600" b="1" dirty="0"/>
              </a:p>
              <a:p>
                <a:endParaRPr lang="en-US" sz="1600" b="1" dirty="0"/>
              </a:p>
              <a:p>
                <a:endParaRPr lang="en-US" sz="1600" b="1" dirty="0"/>
              </a:p>
              <a:p>
                <a:endParaRPr lang="en-US" sz="1600" b="1" dirty="0"/>
              </a:p>
              <a:p>
                <a:endParaRPr lang="en-US" sz="1600" b="1" dirty="0"/>
              </a:p>
              <a:p>
                <a:endParaRPr lang="en-US" sz="1600" b="1" dirty="0"/>
              </a:p>
              <a:p>
                <a:endParaRPr lang="en-US" sz="1600" b="1" dirty="0"/>
              </a:p>
              <a:p>
                <a:endParaRPr lang="en-US" sz="1600" b="1" dirty="0"/>
              </a:p>
              <a:p>
                <a:endParaRPr lang="en-US" sz="1050" b="1" dirty="0"/>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4703890"/>
              </a:xfrm>
              <a:prstGeom prst="rect">
                <a:avLst/>
              </a:prstGeom>
              <a:blipFill>
                <a:blip r:embed="rId2"/>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1">
                <a:extLst>
                  <a:ext uri="{FF2B5EF4-FFF2-40B4-BE49-F238E27FC236}">
                    <a16:creationId xmlns:a16="http://schemas.microsoft.com/office/drawing/2014/main" id="{ADE44E76-0535-F762-B287-380CA2CFE9E6}"/>
                  </a:ext>
                </a:extLst>
              </p:cNvPr>
              <p:cNvGraphicFramePr>
                <a:graphicFrameLocks noGrp="1"/>
              </p:cNvGraphicFramePr>
              <p:nvPr>
                <p:extLst>
                  <p:ext uri="{D42A27DB-BD31-4B8C-83A1-F6EECF244321}">
                    <p14:modId xmlns:p14="http://schemas.microsoft.com/office/powerpoint/2010/main" val="62168843"/>
                  </p:ext>
                </p:extLst>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u="none" smtClean="0">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u="none" smtClean="0">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Unadjusted</a:t>
                          </a:r>
                        </a:p>
                      </a:txBody>
                      <a:tcPr anchor="ctr"/>
                    </a:tc>
                    <a:tc>
                      <a:txBody>
                        <a:bodyPr/>
                        <a:lstStyle/>
                        <a:p>
                          <a:pPr algn="l"/>
                          <a14:m>
                            <m:oMath xmlns:m="http://schemas.openxmlformats.org/officeDocument/2006/math">
                              <m:r>
                                <m:rPr>
                                  <m:sty m:val="p"/>
                                </m:rPr>
                                <a:rPr lang="en-US" sz="1350" b="0"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𝑌</m:t>
                                  </m:r>
                                </m:e>
                                <m:e>
                                  <m:r>
                                    <a:rPr lang="en-US" sz="1350" b="0" smtClean="0">
                                      <a:solidFill>
                                        <a:srgbClr val="C00000"/>
                                      </a:solidFill>
                                      <a:latin typeface="Cambria Math" panose="02040503050406030204" pitchFamily="18" charset="0"/>
                                    </a:rPr>
                                    <m:t>𝐴</m:t>
                                  </m:r>
                                </m:e>
                              </m:d>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𝛾</m:t>
                                  </m:r>
                                </m:e>
                                <m:sub>
                                  <m:r>
                                    <a:rPr lang="en-US" sz="1350" b="0" smtClean="0">
                                      <a:solidFill>
                                        <a:srgbClr val="C00000"/>
                                      </a:solidFill>
                                      <a:latin typeface="Cambria Math" panose="02040503050406030204" pitchFamily="18" charset="0"/>
                                    </a:rPr>
                                    <m:t>𝑎</m:t>
                                  </m:r>
                                </m:sub>
                              </m:sSub>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𝐼</m:t>
                                  </m:r>
                                </m:e>
                                <m:sub>
                                  <m:d>
                                    <m:dPr>
                                      <m:begChr m:val="{"/>
                                      <m:endChr m:val="}"/>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e>
                                  </m:d>
                                </m:sub>
                              </m:sSub>
                            </m:oMath>
                          </a14:m>
                          <a:r>
                            <a:rPr lang="en-US" sz="1350" dirty="0">
                              <a:solidFill>
                                <a:srgbClr val="C00000"/>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i="1" smtClean="0">
                                          <a:solidFill>
                                            <a:srgbClr val="C00000"/>
                                          </a:solidFill>
                                          <a:latin typeface="Cambria Math" panose="02040503050406030204" pitchFamily="18" charset="0"/>
                                        </a:rPr>
                                        <m:t>𝛾</m:t>
                                      </m:r>
                                    </m:e>
                                  </m:acc>
                                </m:e>
                                <m:sub>
                                  <m:r>
                                    <a:rPr lang="en-US" sz="1350" b="0" smtClean="0">
                                      <a:solidFill>
                                        <a:srgbClr val="C00000"/>
                                      </a:solidFill>
                                      <a:latin typeface="Cambria Math" panose="02040503050406030204" pitchFamily="18" charset="0"/>
                                    </a:rPr>
                                    <m:t>𝑎</m:t>
                                  </m:r>
                                </m:sub>
                              </m:sSub>
                            </m:oMath>
                          </a14:m>
                          <a:r>
                            <a:rPr lang="en-US" sz="1350" b="0" dirty="0">
                              <a:solidFill>
                                <a:srgbClr val="C00000"/>
                              </a:solidFill>
                            </a:rPr>
                            <a:t>,</a:t>
                          </a:r>
                          <a:r>
                            <a:rPr lang="en-US" sz="1350" b="0" baseline="0" dirty="0">
                              <a:solidFill>
                                <a:srgbClr val="C00000"/>
                              </a:solidFill>
                            </a:rPr>
                            <a:t> </a:t>
                          </a:r>
                          <a14:m>
                            <m:oMath xmlns:m="http://schemas.openxmlformats.org/officeDocument/2006/math">
                              <m:r>
                                <a:rPr lang="en-US" sz="1350" b="0" smtClean="0">
                                  <a:solidFill>
                                    <a:srgbClr val="C00000"/>
                                  </a:solidFill>
                                  <a:latin typeface="Cambria Math" panose="02040503050406030204" pitchFamily="18" charset="0"/>
                                </a:rPr>
                                <m:t>𝑎</m:t>
                              </m:r>
                              <m:r>
                                <a:rPr lang="en-US" sz="1350" b="0" smtClean="0">
                                  <a:solidFill>
                                    <a:srgbClr val="C00000"/>
                                  </a:solidFill>
                                  <a:latin typeface="Cambria Math" panose="02040503050406030204" pitchFamily="18" charset="0"/>
                                </a:rPr>
                                <m:t>=1,…,</m:t>
                              </m:r>
                              <m:r>
                                <a:rPr lang="en-US" sz="1350" b="0" smtClean="0">
                                  <a:solidFill>
                                    <a:srgbClr val="C00000"/>
                                  </a:solidFill>
                                  <a:latin typeface="Cambria Math" panose="02040503050406030204" pitchFamily="18" charset="0"/>
                                </a:rPr>
                                <m:t>𝑘</m:t>
                              </m:r>
                            </m:oMath>
                          </a14:m>
                          <a:endParaRPr lang="en-US" sz="1350" b="1" dirty="0">
                            <a:solidFill>
                              <a:srgbClr val="C00000"/>
                            </a:solidFill>
                          </a:endParaRPr>
                        </a:p>
                      </a:txBody>
                      <a:tcPr anchor="ctr"/>
                    </a:tc>
                    <a:tc>
                      <a:txBody>
                        <a:bodyPr/>
                        <a:lstStyle/>
                        <a:p>
                          <a:pPr algn="l"/>
                          <a:r>
                            <a:rPr lang="en-US" sz="1350" dirty="0" err="1">
                              <a:solidFill>
                                <a:srgbClr val="C00000"/>
                              </a:solidFill>
                            </a:rPr>
                            <a:t>robincar_linear</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Choice>
        <mc:Fallback xmlns="">
          <p:graphicFrame>
            <p:nvGraphicFramePr>
              <p:cNvPr id="6" name="Table 1">
                <a:extLst>
                  <a:ext uri="{FF2B5EF4-FFF2-40B4-BE49-F238E27FC236}">
                    <a16:creationId xmlns:a16="http://schemas.microsoft.com/office/drawing/2014/main" id="{ADE44E76-0535-F762-B287-380CA2CFE9E6}"/>
                  </a:ext>
                </a:extLst>
              </p:cNvPr>
              <p:cNvGraphicFramePr>
                <a:graphicFrameLocks noGrp="1"/>
              </p:cNvGraphicFramePr>
              <p:nvPr>
                <p:extLst>
                  <p:ext uri="{D42A27DB-BD31-4B8C-83A1-F6EECF244321}">
                    <p14:modId xmlns:p14="http://schemas.microsoft.com/office/powerpoint/2010/main" val="62168843"/>
                  </p:ext>
                </p:extLst>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3"/>
                          <a:stretch>
                            <a:fillRect l="-136918" t="-2703" r="-82079" b="-97297"/>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Unadjusted</a:t>
                          </a:r>
                        </a:p>
                      </a:txBody>
                      <a:tcPr anchor="ctr"/>
                    </a:tc>
                    <a:tc>
                      <a:txBody>
                        <a:bodyPr/>
                        <a:lstStyle/>
                        <a:p>
                          <a:endParaRPr lang="en-US"/>
                        </a:p>
                      </a:txBody>
                      <a:tcPr anchor="ctr">
                        <a:blipFill>
                          <a:blip r:embed="rId3"/>
                          <a:stretch>
                            <a:fillRect l="-70536" t="-105556" r="-226786"/>
                          </a:stretch>
                        </a:blipFill>
                      </a:tcPr>
                    </a:tc>
                    <a:tc>
                      <a:txBody>
                        <a:bodyPr/>
                        <a:lstStyle/>
                        <a:p>
                          <a:endParaRPr lang="en-US"/>
                        </a:p>
                      </a:txBody>
                      <a:tcPr anchor="ctr">
                        <a:blipFill>
                          <a:blip r:embed="rId3"/>
                          <a:stretch>
                            <a:fillRect l="-136918" t="-105556" r="-82079"/>
                          </a:stretch>
                        </a:blipFill>
                      </a:tcPr>
                    </a:tc>
                    <a:tc>
                      <a:txBody>
                        <a:bodyPr/>
                        <a:lstStyle/>
                        <a:p>
                          <a:pPr algn="l"/>
                          <a:r>
                            <a:rPr lang="en-US" sz="1350" dirty="0" err="1">
                              <a:solidFill>
                                <a:srgbClr val="C00000"/>
                              </a:solidFill>
                            </a:rPr>
                            <a:t>robincar_linear</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Fallback>
      </mc:AlternateContent>
    </p:spTree>
    <p:extLst>
      <p:ext uri="{BB962C8B-B14F-4D97-AF65-F5344CB8AC3E}">
        <p14:creationId xmlns:p14="http://schemas.microsoft.com/office/powerpoint/2010/main" val="1041653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b="1" dirty="0">
                <a:solidFill>
                  <a:srgbClr val="C00000"/>
                </a:solidFill>
              </a:rPr>
              <a:t>Unadjusted Estimator</a:t>
            </a:r>
            <a:r>
              <a:rPr lang="en-US" sz="2800" b="1" dirty="0"/>
              <a:t> </a:t>
            </a:r>
            <a:r>
              <a:rPr lang="en-US" sz="2800" dirty="0"/>
              <a:t>for Unconditional Treatment Effect</a:t>
            </a:r>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1718585"/>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r>
                  <a:rPr lang="en-US" sz="1600" dirty="0"/>
                  <a:t> </a:t>
                </a:r>
              </a:p>
              <a:p>
                <a:pPr>
                  <a:spcAft>
                    <a:spcPts val="600"/>
                  </a:spcAft>
                </a:pPr>
                <a:r>
                  <a:rPr lang="en-US" b="1" u="sng" dirty="0">
                    <a:solidFill>
                      <a:srgbClr val="C5050C"/>
                    </a:solidFill>
                  </a:rPr>
                  <a:t>Method of Estimation</a:t>
                </a:r>
                <a:r>
                  <a:rPr lang="en-US" b="1" dirty="0">
                    <a:solidFill>
                      <a:srgbClr val="C5050C"/>
                    </a:solidFill>
                  </a:rPr>
                  <a:t>:</a:t>
                </a:r>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1718585"/>
              </a:xfrm>
              <a:prstGeom prst="rect">
                <a:avLst/>
              </a:prstGeom>
              <a:blipFill>
                <a:blip r:embed="rId2"/>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128171B-30C4-18F6-D874-284F287AFC14}"/>
                  </a:ext>
                </a:extLst>
              </p:cNvPr>
              <p:cNvSpPr/>
              <p:nvPr/>
            </p:nvSpPr>
            <p:spPr>
              <a:xfrm>
                <a:off x="570753" y="3035807"/>
                <a:ext cx="11272973" cy="3657601"/>
              </a:xfrm>
              <a:prstGeom prst="roundRect">
                <a:avLst>
                  <a:gd name="adj" fmla="val 3241"/>
                </a:avLst>
              </a:prstGeom>
              <a:solidFill>
                <a:schemeClr val="tx2">
                  <a:lumMod val="20000"/>
                  <a:lumOff val="80000"/>
                  <a:alpha val="5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300"/>
                  </a:spcAft>
                </a:pPr>
                <a:r>
                  <a:rPr lang="en-US" sz="1600" b="1" dirty="0">
                    <a:solidFill>
                      <a:schemeClr val="tx2">
                        <a:lumMod val="75000"/>
                      </a:schemeClr>
                    </a:solidFill>
                  </a:rPr>
                  <a:t>Formula (ANOVA estimator)</a:t>
                </a:r>
              </a:p>
              <a:p>
                <a:pPr marL="236538" indent="-236538">
                  <a:buFont typeface="Arial" panose="020B0604020202020204" pitchFamily="34" charset="0"/>
                  <a:buChar char="•"/>
                </a:pPr>
                <a14:m>
                  <m:oMath xmlns:m="http://schemas.openxmlformats.org/officeDocument/2006/math">
                    <m:sSub>
                      <m:sSubPr>
                        <m:ctrlPr>
                          <a:rPr lang="en-US" sz="1350" i="1" dirty="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𝜃</m:t>
                            </m:r>
                          </m:e>
                        </m:acc>
                      </m:e>
                      <m:sub>
                        <m:r>
                          <a:rPr lang="en-US" sz="1350" i="1" dirty="0">
                            <a:solidFill>
                              <a:schemeClr val="tx2">
                                <a:lumMod val="75000"/>
                              </a:schemeClr>
                            </a:solidFill>
                            <a:latin typeface="Cambria Math" panose="02040503050406030204" pitchFamily="18" charset="0"/>
                          </a:rPr>
                          <m:t>𝑎</m:t>
                        </m:r>
                      </m:sub>
                    </m:sSub>
                    <m:r>
                      <a:rPr lang="en-US" sz="1350" i="1" dirty="0">
                        <a:solidFill>
                          <a:schemeClr val="tx2">
                            <a:lumMod val="75000"/>
                          </a:schemeClr>
                        </a:solidFill>
                        <a:latin typeface="Cambria Math" panose="02040503050406030204" pitchFamily="18" charset="0"/>
                      </a:rPr>
                      <m:t>=</m:t>
                    </m:r>
                    <m:f>
                      <m:fPr>
                        <m:ctrlPr>
                          <a:rPr lang="en-US" sz="1350" i="1" dirty="0">
                            <a:solidFill>
                              <a:schemeClr val="tx2">
                                <a:lumMod val="75000"/>
                              </a:schemeClr>
                            </a:solidFill>
                            <a:latin typeface="Cambria Math" panose="02040503050406030204" pitchFamily="18" charset="0"/>
                          </a:rPr>
                        </m:ctrlPr>
                      </m:fPr>
                      <m:num>
                        <m:r>
                          <a:rPr lang="en-US" sz="1350" i="1" dirty="0">
                            <a:solidFill>
                              <a:schemeClr val="tx2">
                                <a:lumMod val="75000"/>
                              </a:schemeClr>
                            </a:solidFill>
                            <a:latin typeface="Cambria Math" panose="02040503050406030204" pitchFamily="18" charset="0"/>
                          </a:rPr>
                          <m:t>1</m:t>
                        </m:r>
                      </m:num>
                      <m:den>
                        <m:sSub>
                          <m:sSubPr>
                            <m:ctrlPr>
                              <a:rPr lang="en-US" sz="1350" i="1" dirty="0">
                                <a:solidFill>
                                  <a:schemeClr val="tx2">
                                    <a:lumMod val="75000"/>
                                  </a:schemeClr>
                                </a:solidFill>
                                <a:latin typeface="Cambria Math" panose="02040503050406030204" pitchFamily="18" charset="0"/>
                              </a:rPr>
                            </m:ctrlPr>
                          </m:sSubPr>
                          <m:e>
                            <m:r>
                              <m:rPr>
                                <m:sty m:val="p"/>
                              </m:rPr>
                              <a:rPr lang="en-US" sz="1350" i="1" dirty="0">
                                <a:solidFill>
                                  <a:schemeClr val="tx2">
                                    <a:lumMod val="75000"/>
                                  </a:schemeClr>
                                </a:solidFill>
                                <a:latin typeface="Cambria Math" panose="02040503050406030204" pitchFamily="18" charset="0"/>
                              </a:rPr>
                              <m:t>n</m:t>
                            </m:r>
                          </m:e>
                          <m:sub>
                            <m:r>
                              <a:rPr lang="en-US" sz="1350" i="1" dirty="0">
                                <a:solidFill>
                                  <a:schemeClr val="tx2">
                                    <a:lumMod val="75000"/>
                                  </a:schemeClr>
                                </a:solidFill>
                                <a:latin typeface="Cambria Math" panose="02040503050406030204" pitchFamily="18" charset="0"/>
                              </a:rPr>
                              <m:t>𝑎</m:t>
                            </m:r>
                          </m:sub>
                        </m:sSub>
                      </m:den>
                    </m:f>
                    <m:nary>
                      <m:naryPr>
                        <m:chr m:val="∑"/>
                        <m:limLoc m:val="subSup"/>
                        <m:supHide m:val="on"/>
                        <m:ctrlPr>
                          <a:rPr lang="en-US" sz="1350" i="1" dirty="0">
                            <a:solidFill>
                              <a:schemeClr val="tx2">
                                <a:lumMod val="75000"/>
                              </a:schemeClr>
                            </a:solidFill>
                            <a:latin typeface="Cambria Math" panose="02040503050406030204" pitchFamily="18" charset="0"/>
                          </a:rPr>
                        </m:ctrlPr>
                      </m:naryPr>
                      <m:sub>
                        <m:sSub>
                          <m:sSubPr>
                            <m:ctrlPr>
                              <a:rPr lang="en-US" sz="1350" i="1" dirty="0">
                                <a:solidFill>
                                  <a:schemeClr val="tx2">
                                    <a:lumMod val="75000"/>
                                  </a:schemeClr>
                                </a:solidFill>
                                <a:latin typeface="Cambria Math" panose="02040503050406030204" pitchFamily="18" charset="0"/>
                              </a:rPr>
                            </m:ctrlPr>
                          </m:sSubPr>
                          <m:e>
                            <m:r>
                              <m:rPr>
                                <m:brk m:alnAt="9"/>
                              </m:rPr>
                              <a:rPr lang="en-US" sz="1350" i="1" dirty="0">
                                <a:solidFill>
                                  <a:schemeClr val="tx2">
                                    <a:lumMod val="75000"/>
                                  </a:schemeClr>
                                </a:solidFill>
                                <a:latin typeface="Cambria Math" panose="02040503050406030204" pitchFamily="18" charset="0"/>
                              </a:rPr>
                              <m:t>𝐴</m:t>
                            </m:r>
                          </m:e>
                          <m:sub>
                            <m:r>
                              <m:rPr>
                                <m:brk m:alnAt="9"/>
                              </m:rPr>
                              <a:rPr lang="en-US" sz="1350" i="1" dirty="0">
                                <a:solidFill>
                                  <a:schemeClr val="tx2">
                                    <a:lumMod val="75000"/>
                                  </a:schemeClr>
                                </a:solidFill>
                                <a:latin typeface="Cambria Math" panose="02040503050406030204" pitchFamily="18" charset="0"/>
                              </a:rPr>
                              <m:t>𝑖</m:t>
                            </m:r>
                          </m:sub>
                        </m:sSub>
                        <m:r>
                          <m:rPr>
                            <m:brk m:alnAt="9"/>
                          </m:rPr>
                          <a:rPr lang="en-US" sz="1350" i="1" dirty="0">
                            <a:solidFill>
                              <a:schemeClr val="tx2">
                                <a:lumMod val="75000"/>
                              </a:schemeClr>
                            </a:solidFill>
                            <a:latin typeface="Cambria Math" panose="02040503050406030204" pitchFamily="18" charset="0"/>
                          </a:rPr>
                          <m:t>=</m:t>
                        </m:r>
                        <m:r>
                          <a:rPr lang="en-US" sz="1350" i="1" dirty="0">
                            <a:solidFill>
                              <a:schemeClr val="tx2">
                                <a:lumMod val="75000"/>
                              </a:schemeClr>
                            </a:solidFill>
                            <a:latin typeface="Cambria Math" panose="02040503050406030204" pitchFamily="18" charset="0"/>
                          </a:rPr>
                          <m:t>𝑎</m:t>
                        </m:r>
                      </m:sub>
                      <m:sup/>
                      <m:e>
                        <m:sSub>
                          <m:sSubPr>
                            <m:ctrlPr>
                              <a:rPr lang="en-US" sz="1350" i="1" dirty="0">
                                <a:solidFill>
                                  <a:schemeClr val="tx2">
                                    <a:lumMod val="75000"/>
                                  </a:schemeClr>
                                </a:solidFill>
                                <a:latin typeface="Cambria Math" panose="02040503050406030204" pitchFamily="18" charset="0"/>
                              </a:rPr>
                            </m:ctrlPr>
                          </m:sSubPr>
                          <m:e>
                            <m:r>
                              <a:rPr lang="en-US" sz="1350" i="1" dirty="0">
                                <a:solidFill>
                                  <a:schemeClr val="tx2">
                                    <a:lumMod val="75000"/>
                                  </a:schemeClr>
                                </a:solidFill>
                                <a:latin typeface="Cambria Math" panose="02040503050406030204" pitchFamily="18" charset="0"/>
                              </a:rPr>
                              <m:t>𝑌</m:t>
                            </m:r>
                          </m:e>
                          <m:sub>
                            <m:r>
                              <a:rPr lang="en-US" sz="1350" i="1" dirty="0">
                                <a:solidFill>
                                  <a:schemeClr val="tx2">
                                    <a:lumMod val="75000"/>
                                  </a:schemeClr>
                                </a:solidFill>
                                <a:latin typeface="Cambria Math" panose="02040503050406030204" pitchFamily="18" charset="0"/>
                              </a:rPr>
                              <m:t>𝑖</m:t>
                            </m:r>
                          </m:sub>
                        </m:sSub>
                      </m:e>
                    </m:nary>
                  </m:oMath>
                </a14:m>
                <a:r>
                  <a:rPr lang="en-US" sz="1350" dirty="0">
                    <a:solidFill>
                      <a:schemeClr val="tx2">
                        <a:lumMod val="75000"/>
                      </a:schemeClr>
                    </a:solidFill>
                  </a:rPr>
                  <a:t>, where </a:t>
                </a:r>
                <a14:m>
                  <m:oMath xmlns:m="http://schemas.openxmlformats.org/officeDocument/2006/math">
                    <m:r>
                      <a:rPr lang="en-US" sz="1350" i="1">
                        <a:solidFill>
                          <a:schemeClr val="tx2">
                            <a:lumMod val="75000"/>
                          </a:schemeClr>
                        </a:solidFill>
                        <a:latin typeface="Cambria Math" panose="02040503050406030204" pitchFamily="18" charset="0"/>
                      </a:rPr>
                      <m:t>𝑎</m:t>
                    </m:r>
                    <m:r>
                      <a:rPr lang="en-US" sz="1350" i="1">
                        <a:solidFill>
                          <a:schemeClr val="tx2">
                            <a:lumMod val="75000"/>
                          </a:schemeClr>
                        </a:solidFill>
                        <a:latin typeface="Cambria Math" panose="02040503050406030204" pitchFamily="18" charset="0"/>
                      </a:rPr>
                      <m:t>=1,…,</m:t>
                    </m:r>
                    <m:r>
                      <a:rPr lang="en-US" sz="1350" i="1">
                        <a:solidFill>
                          <a:schemeClr val="tx2">
                            <a:lumMod val="75000"/>
                          </a:schemeClr>
                        </a:solidFill>
                        <a:latin typeface="Cambria Math" panose="02040503050406030204" pitchFamily="18" charset="0"/>
                      </a:rPr>
                      <m:t>𝑘</m:t>
                    </m:r>
                  </m:oMath>
                </a14:m>
                <a:r>
                  <a:rPr lang="en-US" sz="1350" i="1" dirty="0">
                    <a:solidFill>
                      <a:schemeClr val="tx2">
                        <a:lumMod val="75000"/>
                      </a:schemeClr>
                    </a:solidFill>
                    <a:latin typeface="Cambria Math" panose="02040503050406030204" pitchFamily="18" charset="0"/>
                  </a:rPr>
                  <a:t>.</a:t>
                </a:r>
              </a:p>
              <a:p>
                <a:pPr marL="236538" indent="-236538">
                  <a:buFont typeface="Arial" panose="020B0604020202020204" pitchFamily="34" charset="0"/>
                  <a:buChar char="•"/>
                </a:pPr>
                <a:endParaRPr lang="en-US" sz="1600" i="1" dirty="0">
                  <a:solidFill>
                    <a:schemeClr val="tx2">
                      <a:lumMod val="75000"/>
                    </a:schemeClr>
                  </a:solidFill>
                  <a:latin typeface="Cambria Math" panose="02040503050406030204" pitchFamily="18" charset="0"/>
                </a:endParaRPr>
              </a:p>
              <a:p>
                <a:r>
                  <a:rPr lang="en-US" sz="1600" b="1" dirty="0">
                    <a:solidFill>
                      <a:schemeClr val="tx2">
                        <a:lumMod val="75000"/>
                      </a:schemeClr>
                    </a:solidFill>
                  </a:rPr>
                  <a:t>Procedure (estimator only, not inference)</a:t>
                </a:r>
                <a:endParaRPr lang="en-US" sz="1600" i="1" dirty="0">
                  <a:solidFill>
                    <a:schemeClr val="tx2">
                      <a:lumMod val="75000"/>
                    </a:schemeClr>
                  </a:solidFill>
                  <a:latin typeface="Cambria Math" panose="02040503050406030204" pitchFamily="18" charset="0"/>
                </a:endParaRPr>
              </a:p>
              <a:p>
                <a:pPr marL="236538" indent="-236538">
                  <a:buFont typeface="Arial" panose="020B0604020202020204" pitchFamily="34" charset="0"/>
                  <a:buChar char="•"/>
                </a:pPr>
                <a:r>
                  <a:rPr lang="en-US" sz="1350" dirty="0">
                    <a:solidFill>
                      <a:schemeClr val="tx2">
                        <a:lumMod val="75000"/>
                      </a:schemeClr>
                    </a:solidFill>
                  </a:rPr>
                  <a:t>using </a:t>
                </a:r>
                <a:r>
                  <a:rPr lang="en-US" sz="1350" dirty="0" err="1">
                    <a:solidFill>
                      <a:schemeClr val="tx2">
                        <a:lumMod val="75000"/>
                      </a:schemeClr>
                    </a:solidFill>
                    <a:latin typeface="Courier New" panose="02070309020205020404" pitchFamily="49" charset="0"/>
                    <a:cs typeface="Courier New" panose="02070309020205020404" pitchFamily="49" charset="0"/>
                  </a:rPr>
                  <a:t>robincar_linear</a:t>
                </a:r>
                <a:r>
                  <a:rPr lang="en-US" sz="1350" dirty="0">
                    <a:solidFill>
                      <a:schemeClr val="tx2">
                        <a:lumMod val="75000"/>
                      </a:schemeClr>
                    </a:solidFill>
                    <a:latin typeface="Courier New" panose="02070309020205020404" pitchFamily="49" charset="0"/>
                    <a:cs typeface="Courier New" panose="02070309020205020404" pitchFamily="49" charset="0"/>
                  </a:rPr>
                  <a:t>(</a:t>
                </a:r>
                <a:r>
                  <a:rPr lang="en-US" sz="1350" dirty="0" err="1">
                    <a:solidFill>
                      <a:schemeClr val="tx2">
                        <a:lumMod val="75000"/>
                      </a:schemeClr>
                    </a:solidFill>
                    <a:latin typeface="Courier New" panose="02070309020205020404" pitchFamily="49" charset="0"/>
                    <a:cs typeface="Courier New" panose="02070309020205020404" pitchFamily="49" charset="0"/>
                  </a:rPr>
                  <a:t>df</a:t>
                </a:r>
                <a:r>
                  <a:rPr lang="en-US" sz="1350" dirty="0">
                    <a:solidFill>
                      <a:schemeClr val="tx2">
                        <a:lumMod val="75000"/>
                      </a:schemeClr>
                    </a:solidFill>
                    <a:latin typeface="Courier New" panose="02070309020205020404" pitchFamily="49" charset="0"/>
                    <a:cs typeface="Courier New" panose="02070309020205020404" pitchFamily="49" charset="0"/>
                  </a:rPr>
                  <a:t>=data, </a:t>
                </a:r>
                <a:r>
                  <a:rPr lang="en-US" sz="1350" dirty="0" err="1">
                    <a:solidFill>
                      <a:schemeClr val="tx2">
                        <a:lumMod val="75000"/>
                      </a:schemeClr>
                    </a:solidFill>
                    <a:latin typeface="Courier New" panose="02070309020205020404" pitchFamily="49" charset="0"/>
                    <a:cs typeface="Courier New" panose="02070309020205020404" pitchFamily="49" charset="0"/>
                  </a:rPr>
                  <a:t>treat_col</a:t>
                </a:r>
                <a:r>
                  <a:rPr lang="en-US" sz="1350" dirty="0">
                    <a:solidFill>
                      <a:schemeClr val="tx2">
                        <a:lumMod val="75000"/>
                      </a:schemeClr>
                    </a:solidFill>
                    <a:latin typeface="Courier New" panose="02070309020205020404" pitchFamily="49" charset="0"/>
                    <a:cs typeface="Courier New" panose="02070309020205020404" pitchFamily="49" charset="0"/>
                  </a:rPr>
                  <a:t>=A, </a:t>
                </a:r>
                <a:r>
                  <a:rPr lang="en-US" sz="1350" dirty="0" err="1">
                    <a:solidFill>
                      <a:schemeClr val="tx2">
                        <a:lumMod val="75000"/>
                      </a:schemeClr>
                    </a:solidFill>
                    <a:latin typeface="Courier New" panose="02070309020205020404" pitchFamily="49" charset="0"/>
                    <a:cs typeface="Courier New" panose="02070309020205020404" pitchFamily="49" charset="0"/>
                  </a:rPr>
                  <a:t>response_col</a:t>
                </a:r>
                <a:r>
                  <a:rPr lang="en-US" sz="1350" dirty="0">
                    <a:solidFill>
                      <a:schemeClr val="tx2">
                        <a:lumMod val="75000"/>
                      </a:schemeClr>
                    </a:solidFill>
                    <a:latin typeface="Courier New" panose="02070309020205020404" pitchFamily="49" charset="0"/>
                    <a:cs typeface="Courier New" panose="02070309020205020404" pitchFamily="49" charset="0"/>
                  </a:rPr>
                  <a:t>=Y, </a:t>
                </a:r>
                <a:r>
                  <a:rPr lang="en-US" sz="1350" dirty="0" err="1">
                    <a:solidFill>
                      <a:schemeClr val="tx2">
                        <a:lumMod val="75000"/>
                      </a:schemeClr>
                    </a:solidFill>
                    <a:latin typeface="Courier New" panose="02070309020205020404" pitchFamily="49" charset="0"/>
                    <a:cs typeface="Courier New" panose="02070309020205020404" pitchFamily="49" charset="0"/>
                  </a:rPr>
                  <a:t>adj_method</a:t>
                </a:r>
                <a:r>
                  <a:rPr lang="en-US" sz="1350" dirty="0">
                    <a:solidFill>
                      <a:schemeClr val="tx2">
                        <a:lumMod val="75000"/>
                      </a:schemeClr>
                    </a:solidFill>
                    <a:latin typeface="Courier New" panose="02070309020205020404" pitchFamily="49" charset="0"/>
                    <a:cs typeface="Courier New" panose="02070309020205020404" pitchFamily="49" charset="0"/>
                  </a:rPr>
                  <a:t>=“ANOVA”)</a:t>
                </a:r>
                <a:r>
                  <a:rPr lang="en-US" sz="1350" dirty="0">
                    <a:solidFill>
                      <a:schemeClr val="tx2">
                        <a:lumMod val="75000"/>
                      </a:schemeClr>
                    </a:solidFill>
                    <a:latin typeface="Helvetica" pitchFamily="2" charset="0"/>
                  </a:rPr>
                  <a:t> </a:t>
                </a:r>
                <a:r>
                  <a:rPr lang="en-US" sz="1350" dirty="0">
                    <a:solidFill>
                      <a:schemeClr val="tx2">
                        <a:lumMod val="75000"/>
                      </a:schemeClr>
                    </a:solidFill>
                  </a:rPr>
                  <a:t>in R</a:t>
                </a:r>
              </a:p>
              <a:p>
                <a:pPr marL="236538" indent="-236538">
                  <a:buFont typeface="Arial" panose="020B0604020202020204" pitchFamily="34" charset="0"/>
                  <a:buChar char="•"/>
                </a:pPr>
                <a:r>
                  <a:rPr lang="en-US" sz="1350" b="1" i="1" dirty="0">
                    <a:solidFill>
                      <a:schemeClr val="tx2">
                        <a:lumMod val="75000"/>
                      </a:schemeClr>
                    </a:solidFill>
                  </a:rPr>
                  <a:t>OR</a:t>
                </a:r>
                <a:r>
                  <a:rPr lang="en-US" sz="1350" dirty="0">
                    <a:solidFill>
                      <a:schemeClr val="tx2">
                        <a:lumMod val="75000"/>
                      </a:schemeClr>
                    </a:solidFill>
                  </a:rPr>
                  <a:t>, manually subset the dataset with </a:t>
                </a:r>
                <a14:m>
                  <m:oMath xmlns:m="http://schemas.openxmlformats.org/officeDocument/2006/math">
                    <m:sSub>
                      <m:sSubPr>
                        <m:ctrlPr>
                          <a:rPr lang="en-US" sz="1350" b="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𝐴</m:t>
                        </m:r>
                      </m:e>
                      <m:sub>
                        <m:r>
                          <a:rPr lang="en-US" sz="1350" b="0" i="1" smtClean="0">
                            <a:solidFill>
                              <a:schemeClr val="tx2">
                                <a:lumMod val="75000"/>
                              </a:schemeClr>
                            </a:solidFill>
                            <a:latin typeface="Cambria Math" panose="02040503050406030204" pitchFamily="18" charset="0"/>
                          </a:rPr>
                          <m:t>𝑖</m:t>
                        </m:r>
                      </m:sub>
                    </m:sSub>
                    <m:r>
                      <a:rPr lang="en-US" sz="1350" b="0" i="1" smtClean="0">
                        <a:solidFill>
                          <a:schemeClr val="tx2">
                            <a:lumMod val="75000"/>
                          </a:schemeClr>
                        </a:solidFill>
                        <a:latin typeface="Cambria Math" panose="02040503050406030204" pitchFamily="18" charset="0"/>
                      </a:rPr>
                      <m:t>=</m:t>
                    </m:r>
                    <m:r>
                      <a:rPr lang="en-US" sz="1350" b="0" i="1" smtClean="0">
                        <a:solidFill>
                          <a:schemeClr val="tx2">
                            <a:lumMod val="75000"/>
                          </a:schemeClr>
                        </a:solidFill>
                        <a:latin typeface="Cambria Math" panose="02040503050406030204" pitchFamily="18" charset="0"/>
                      </a:rPr>
                      <m:t>𝑎</m:t>
                    </m:r>
                  </m:oMath>
                </a14:m>
                <a:r>
                  <a:rPr lang="en-US" sz="1350" dirty="0">
                    <a:solidFill>
                      <a:schemeClr val="tx2">
                        <a:lumMod val="75000"/>
                      </a:schemeClr>
                    </a:solidFill>
                  </a:rPr>
                  <a:t>, obtain the sample mean of the </a:t>
                </a: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r>
                          <a:rPr lang="en-US" sz="1350" i="1">
                            <a:solidFill>
                              <a:schemeClr val="tx2">
                                <a:lumMod val="75000"/>
                              </a:schemeClr>
                            </a:solidFill>
                            <a:latin typeface="Cambria Math" panose="02040503050406030204" pitchFamily="18" charset="0"/>
                          </a:rPr>
                          <m:t>𝑌</m:t>
                        </m:r>
                      </m:e>
                      <m:sub>
                        <m:r>
                          <a:rPr lang="en-US" sz="1350" i="1">
                            <a:solidFill>
                              <a:schemeClr val="tx2">
                                <a:lumMod val="75000"/>
                              </a:schemeClr>
                            </a:solidFill>
                            <a:latin typeface="Cambria Math" panose="02040503050406030204" pitchFamily="18" charset="0"/>
                          </a:rPr>
                          <m:t>𝑖</m:t>
                        </m:r>
                      </m:sub>
                    </m:sSub>
                  </m:oMath>
                </a14:m>
                <a:r>
                  <a:rPr lang="en-US" sz="1350" dirty="0">
                    <a:solidFill>
                      <a:schemeClr val="tx2">
                        <a:lumMod val="75000"/>
                      </a:schemeClr>
                    </a:solidFill>
                  </a:rPr>
                  <a:t>’s within each subset, for every </a:t>
                </a:r>
                <a14:m>
                  <m:oMath xmlns:m="http://schemas.openxmlformats.org/officeDocument/2006/math">
                    <m:r>
                      <a:rPr lang="en-US" sz="1350" i="1">
                        <a:solidFill>
                          <a:schemeClr val="tx2">
                            <a:lumMod val="75000"/>
                          </a:schemeClr>
                        </a:solidFill>
                        <a:latin typeface="Cambria Math" panose="02040503050406030204" pitchFamily="18" charset="0"/>
                      </a:rPr>
                      <m:t>𝑎</m:t>
                    </m:r>
                    <m:r>
                      <a:rPr lang="en-US" sz="1350" b="0" i="1" smtClean="0">
                        <a:solidFill>
                          <a:schemeClr val="tx2">
                            <a:lumMod val="75000"/>
                          </a:schemeClr>
                        </a:solidFill>
                        <a:latin typeface="Cambria Math" panose="02040503050406030204" pitchFamily="18" charset="0"/>
                      </a:rPr>
                      <m:t>∈</m:t>
                    </m:r>
                    <m:d>
                      <m:dPr>
                        <m:begChr m:val="{"/>
                        <m:endChr m:val="}"/>
                        <m:ctrlPr>
                          <a:rPr lang="en-US" sz="1350" b="0" i="1" smtClean="0">
                            <a:solidFill>
                              <a:schemeClr val="tx2">
                                <a:lumMod val="75000"/>
                              </a:schemeClr>
                            </a:solidFill>
                            <a:latin typeface="Cambria Math" panose="02040503050406030204" pitchFamily="18" charset="0"/>
                          </a:rPr>
                        </m:ctrlPr>
                      </m:dPr>
                      <m:e>
                        <m:r>
                          <a:rPr lang="en-US" sz="1350" i="1">
                            <a:solidFill>
                              <a:schemeClr val="tx2">
                                <a:lumMod val="75000"/>
                              </a:schemeClr>
                            </a:solidFill>
                            <a:latin typeface="Cambria Math" panose="02040503050406030204" pitchFamily="18" charset="0"/>
                          </a:rPr>
                          <m:t>1,…,</m:t>
                        </m:r>
                        <m:r>
                          <a:rPr lang="en-US" sz="1350" i="1">
                            <a:solidFill>
                              <a:schemeClr val="tx2">
                                <a:lumMod val="75000"/>
                              </a:schemeClr>
                            </a:solidFill>
                            <a:latin typeface="Cambria Math" panose="02040503050406030204" pitchFamily="18" charset="0"/>
                          </a:rPr>
                          <m:t>𝑘</m:t>
                        </m:r>
                      </m:e>
                    </m:d>
                  </m:oMath>
                </a14:m>
                <a:endParaRPr lang="en-US" sz="1350" i="1" dirty="0">
                  <a:solidFill>
                    <a:schemeClr val="tx2">
                      <a:lumMod val="75000"/>
                    </a:schemeClr>
                  </a:solidFill>
                  <a:latin typeface="Cambria Math" panose="02040503050406030204" pitchFamily="18" charset="0"/>
                </a:endParaRPr>
              </a:p>
              <a:p>
                <a:pPr marL="236538" indent="-236538">
                  <a:buFont typeface="Arial" panose="020B0604020202020204" pitchFamily="34" charset="0"/>
                  <a:buChar char="•"/>
                </a:pPr>
                <a:r>
                  <a:rPr lang="en-US" sz="1350" b="1" i="1" dirty="0">
                    <a:solidFill>
                      <a:schemeClr val="tx2">
                        <a:lumMod val="75000"/>
                      </a:schemeClr>
                    </a:solidFill>
                  </a:rPr>
                  <a:t>OR</a:t>
                </a:r>
                <a:r>
                  <a:rPr lang="en-US" sz="1350" dirty="0">
                    <a:solidFill>
                      <a:schemeClr val="tx2">
                        <a:lumMod val="75000"/>
                      </a:schemeClr>
                    </a:solidFill>
                  </a:rPr>
                  <a:t>, fit linear model between </a:t>
                </a:r>
                <a14:m>
                  <m:oMath xmlns:m="http://schemas.openxmlformats.org/officeDocument/2006/math">
                    <m:r>
                      <a:rPr lang="en-US" sz="1350" i="1" dirty="0" smtClean="0">
                        <a:solidFill>
                          <a:schemeClr val="tx2">
                            <a:lumMod val="75000"/>
                          </a:schemeClr>
                        </a:solidFill>
                        <a:latin typeface="Cambria Math" panose="02040503050406030204" pitchFamily="18" charset="0"/>
                      </a:rPr>
                      <m:t>𝑌</m:t>
                    </m:r>
                  </m:oMath>
                </a14:m>
                <a:r>
                  <a:rPr lang="en-US" sz="1350" dirty="0">
                    <a:solidFill>
                      <a:schemeClr val="tx2">
                        <a:lumMod val="75000"/>
                      </a:schemeClr>
                    </a:solidFill>
                  </a:rPr>
                  <a:t> and </a:t>
                </a:r>
                <a14:m>
                  <m:oMath xmlns:m="http://schemas.openxmlformats.org/officeDocument/2006/math">
                    <m:r>
                      <a:rPr lang="en-US" sz="1350" i="1" dirty="0" smtClean="0">
                        <a:solidFill>
                          <a:schemeClr val="tx2">
                            <a:lumMod val="75000"/>
                          </a:schemeClr>
                        </a:solidFill>
                        <a:latin typeface="Cambria Math" panose="02040503050406030204" pitchFamily="18" charset="0"/>
                      </a:rPr>
                      <m:t>𝐴</m:t>
                    </m:r>
                  </m:oMath>
                </a14:m>
                <a:r>
                  <a:rPr lang="en-US" sz="1350" dirty="0">
                    <a:solidFill>
                      <a:schemeClr val="tx2">
                        <a:lumMod val="75000"/>
                      </a:schemeClr>
                    </a:solidFill>
                  </a:rPr>
                  <a:t> </a:t>
                </a:r>
                <a:r>
                  <a:rPr lang="en-US" sz="1350" dirty="0">
                    <a:solidFill>
                      <a:srgbClr val="C00000"/>
                    </a:solidFill>
                  </a:rPr>
                  <a:t>without</a:t>
                </a:r>
                <a:r>
                  <a:rPr lang="en-US" sz="1350" dirty="0">
                    <a:solidFill>
                      <a:schemeClr val="tx2">
                        <a:lumMod val="75000"/>
                      </a:schemeClr>
                    </a:solidFill>
                  </a:rPr>
                  <a:t> intercept (</a:t>
                </a:r>
                <a:r>
                  <a:rPr lang="en-US" sz="1350" dirty="0">
                    <a:solidFill>
                      <a:schemeClr val="tx2">
                        <a:lumMod val="75000"/>
                      </a:schemeClr>
                    </a:solidFill>
                    <a:latin typeface="Courier New" panose="02070309020205020404" pitchFamily="49" charset="0"/>
                    <a:cs typeface="Courier New" panose="02070309020205020404" pitchFamily="49" charset="0"/>
                  </a:rPr>
                  <a:t>Y~0+A</a:t>
                </a:r>
                <a:r>
                  <a:rPr lang="en-US" sz="1350" dirty="0">
                    <a:solidFill>
                      <a:schemeClr val="tx2">
                        <a:lumMod val="75000"/>
                      </a:schemeClr>
                    </a:solidFill>
                  </a:rPr>
                  <a:t>) to get </a:t>
                </a: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𝛾</m:t>
                            </m:r>
                          </m:e>
                        </m:acc>
                      </m:e>
                      <m:sub>
                        <m:r>
                          <a:rPr lang="en-US" sz="1350" i="1">
                            <a:solidFill>
                              <a:schemeClr val="tx2">
                                <a:lumMod val="75000"/>
                              </a:schemeClr>
                            </a:solidFill>
                            <a:latin typeface="Cambria Math" panose="02040503050406030204" pitchFamily="18" charset="0"/>
                          </a:rPr>
                          <m:t>𝑎</m:t>
                        </m:r>
                      </m:sub>
                    </m:sSub>
                  </m:oMath>
                </a14:m>
                <a:r>
                  <a:rPr lang="en-US" sz="1350" dirty="0">
                    <a:solidFill>
                      <a:schemeClr val="tx2">
                        <a:lumMod val="75000"/>
                      </a:schemeClr>
                    </a:solidFill>
                  </a:rPr>
                  <a:t>, which is the sample mean of the outcomes for each treatment </a:t>
                </a:r>
                <a14:m>
                  <m:oMath xmlns:m="http://schemas.openxmlformats.org/officeDocument/2006/math">
                    <m:r>
                      <a:rPr lang="en-US" sz="1350" i="1">
                        <a:solidFill>
                          <a:schemeClr val="tx2">
                            <a:lumMod val="75000"/>
                          </a:schemeClr>
                        </a:solidFill>
                        <a:latin typeface="Cambria Math" panose="02040503050406030204" pitchFamily="18" charset="0"/>
                      </a:rPr>
                      <m:t>𝑎</m:t>
                    </m:r>
                  </m:oMath>
                </a14:m>
                <a:endParaRPr lang="en-US" sz="1350" i="1" dirty="0">
                  <a:solidFill>
                    <a:schemeClr val="tx2">
                      <a:lumMod val="75000"/>
                    </a:schemeClr>
                  </a:solidFill>
                  <a:latin typeface="Cambria Math" panose="02040503050406030204" pitchFamily="18" charset="0"/>
                </a:endParaRPr>
              </a:p>
              <a:p>
                <a:pPr>
                  <a:spcAft>
                    <a:spcPts val="300"/>
                  </a:spcAft>
                </a:pPr>
                <a:endParaRPr lang="en-US" sz="1600" b="1" dirty="0">
                  <a:solidFill>
                    <a:schemeClr val="tx2">
                      <a:lumMod val="75000"/>
                    </a:schemeClr>
                  </a:solidFill>
                </a:endParaRPr>
              </a:p>
              <a:p>
                <a:pPr>
                  <a:spcAft>
                    <a:spcPts val="300"/>
                  </a:spcAft>
                </a:pPr>
                <a:r>
                  <a:rPr lang="en-US" sz="1600" b="1" dirty="0">
                    <a:solidFill>
                      <a:schemeClr val="tx2">
                        <a:lumMod val="75000"/>
                      </a:schemeClr>
                    </a:solidFill>
                  </a:rPr>
                  <a:t>Note</a:t>
                </a:r>
              </a:p>
              <a:p>
                <a:pPr marL="236538" indent="-236538">
                  <a:buFont typeface="Arial" panose="020B0604020202020204" pitchFamily="34" charset="0"/>
                  <a:buChar char="•"/>
                </a:pPr>
                <a14:m>
                  <m:oMath xmlns:m="http://schemas.openxmlformats.org/officeDocument/2006/math">
                    <m:sSub>
                      <m:sSubPr>
                        <m:ctrlPr>
                          <a:rPr lang="en-US" sz="1350" i="1" dirty="0" smtClean="0">
                            <a:solidFill>
                              <a:schemeClr val="tx2">
                                <a:lumMod val="75000"/>
                              </a:schemeClr>
                            </a:solidFill>
                            <a:latin typeface="Cambria Math" panose="02040503050406030204" pitchFamily="18" charset="0"/>
                          </a:rPr>
                        </m:ctrlPr>
                      </m:sSubPr>
                      <m:e>
                        <m:acc>
                          <m:accPr>
                            <m:chr m:val="̂"/>
                            <m:ctrlPr>
                              <a:rPr lang="en-US" sz="1350" i="1" smtClean="0">
                                <a:solidFill>
                                  <a:schemeClr val="tx2">
                                    <a:lumMod val="75000"/>
                                  </a:schemeClr>
                                </a:solidFill>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𝛾</m:t>
                            </m:r>
                          </m:e>
                        </m:acc>
                      </m:e>
                      <m:sub>
                        <m:r>
                          <a:rPr lang="en-US" sz="1350" b="0" i="1" dirty="0" smtClean="0">
                            <a:solidFill>
                              <a:schemeClr val="tx2">
                                <a:lumMod val="75000"/>
                              </a:schemeClr>
                            </a:solidFill>
                            <a:latin typeface="Cambria Math" panose="02040503050406030204" pitchFamily="18" charset="0"/>
                          </a:rPr>
                          <m:t>𝑎</m:t>
                        </m:r>
                      </m:sub>
                    </m:sSub>
                  </m:oMath>
                </a14:m>
                <a:r>
                  <a:rPr lang="en-US" sz="1350" i="1" dirty="0">
                    <a:solidFill>
                      <a:schemeClr val="tx2">
                        <a:lumMod val="75000"/>
                      </a:schemeClr>
                    </a:solidFill>
                    <a:latin typeface="Cambria Math" panose="02040503050406030204" pitchFamily="18" charset="0"/>
                  </a:rPr>
                  <a:t> </a:t>
                </a:r>
                <a:r>
                  <a:rPr lang="en-US" sz="1350" dirty="0">
                    <a:solidFill>
                      <a:schemeClr val="tx2">
                        <a:lumMod val="75000"/>
                      </a:schemeClr>
                    </a:solidFill>
                  </a:rPr>
                  <a:t>is the sample mean of the outcomes for subjects assigned to treatment </a:t>
                </a:r>
                <a14:m>
                  <m:oMath xmlns:m="http://schemas.openxmlformats.org/officeDocument/2006/math">
                    <m:r>
                      <a:rPr lang="en-US" sz="1350" i="1" dirty="0">
                        <a:solidFill>
                          <a:schemeClr val="tx2">
                            <a:lumMod val="75000"/>
                          </a:schemeClr>
                        </a:solidFill>
                        <a:latin typeface="Cambria Math" panose="02040503050406030204" pitchFamily="18" charset="0"/>
                      </a:rPr>
                      <m:t>𝑎</m:t>
                    </m:r>
                  </m:oMath>
                </a14:m>
                <a:r>
                  <a:rPr lang="en-US" sz="1350" dirty="0">
                    <a:solidFill>
                      <a:schemeClr val="tx2">
                        <a:lumMod val="75000"/>
                      </a:schemeClr>
                    </a:solidFill>
                  </a:rPr>
                  <a:t>, usually also denoted as </a:t>
                </a:r>
                <a14:m>
                  <m:oMath xmlns:m="http://schemas.openxmlformats.org/officeDocument/2006/math">
                    <m:sSub>
                      <m:sSubPr>
                        <m:ctrlPr>
                          <a:rPr lang="en-US" sz="1350" i="1" dirty="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𝑌</m:t>
                            </m:r>
                          </m:e>
                        </m:acc>
                      </m:e>
                      <m:sub>
                        <m:r>
                          <a:rPr lang="en-US" sz="1350" b="0" i="1" dirty="0" smtClean="0">
                            <a:solidFill>
                              <a:schemeClr val="tx2">
                                <a:lumMod val="75000"/>
                              </a:schemeClr>
                            </a:solidFill>
                            <a:latin typeface="Cambria Math" panose="02040503050406030204" pitchFamily="18" charset="0"/>
                          </a:rPr>
                          <m:t>𝑎</m:t>
                        </m:r>
                      </m:sub>
                    </m:sSub>
                  </m:oMath>
                </a14:m>
                <a:endParaRPr lang="en-US" sz="1350" i="1" dirty="0">
                  <a:solidFill>
                    <a:schemeClr val="tx2">
                      <a:lumMod val="75000"/>
                    </a:schemeClr>
                  </a:solidFill>
                  <a:latin typeface="Cambria Math" panose="02040503050406030204" pitchFamily="18" charset="0"/>
                </a:endParaRPr>
              </a:p>
              <a:p>
                <a:pPr marL="236538" indent="-236538">
                  <a:buFont typeface="Arial" panose="020B0604020202020204" pitchFamily="34" charset="0"/>
                  <a:buChar char="•"/>
                </a:pPr>
                <a:r>
                  <a:rPr lang="en-US" sz="1350" dirty="0">
                    <a:solidFill>
                      <a:schemeClr val="tx2">
                        <a:lumMod val="75000"/>
                      </a:schemeClr>
                    </a:solidFill>
                  </a:rPr>
                  <a:t>Throughout, unadjusted estimator </a:t>
                </a:r>
                <a14:m>
                  <m:oMath xmlns:m="http://schemas.openxmlformats.org/officeDocument/2006/math">
                    <m:d>
                      <m:dPr>
                        <m:ctrlPr>
                          <a:rPr lang="en-US" sz="1350" i="1" dirty="0" smtClean="0">
                            <a:solidFill>
                              <a:schemeClr val="tx2">
                                <a:lumMod val="75000"/>
                              </a:schemeClr>
                            </a:solidFill>
                            <a:latin typeface="Cambria Math" panose="02040503050406030204" pitchFamily="18" charset="0"/>
                          </a:rPr>
                        </m:ctrlPr>
                      </m:dPr>
                      <m:e>
                        <m:sSub>
                          <m:sSubPr>
                            <m:ctrlPr>
                              <a:rPr lang="en-US" sz="1350" i="1" dirty="0" smtClean="0">
                                <a:solidFill>
                                  <a:schemeClr val="tx2">
                                    <a:lumMod val="75000"/>
                                  </a:schemeClr>
                                </a:solidFill>
                                <a:latin typeface="Cambria Math" panose="02040503050406030204" pitchFamily="18" charset="0"/>
                              </a:rPr>
                            </m:ctrlPr>
                          </m:sSubPr>
                          <m:e>
                            <m:acc>
                              <m:accPr>
                                <m:chr m:val="̂"/>
                                <m:ctrlPr>
                                  <a:rPr lang="en-US" sz="1350" i="1" smtClean="0">
                                    <a:solidFill>
                                      <a:schemeClr val="tx2">
                                        <a:lumMod val="75000"/>
                                      </a:schemeClr>
                                    </a:solidFill>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𝛾</m:t>
                                </m:r>
                              </m:e>
                            </m:acc>
                          </m:e>
                          <m:sub>
                            <m:r>
                              <a:rPr lang="en-US" sz="1350" b="0" i="1" smtClean="0">
                                <a:solidFill>
                                  <a:schemeClr val="tx2">
                                    <a:lumMod val="75000"/>
                                  </a:schemeClr>
                                </a:solidFill>
                                <a:latin typeface="Cambria Math" panose="02040503050406030204" pitchFamily="18" charset="0"/>
                              </a:rPr>
                              <m:t>1</m:t>
                            </m:r>
                          </m:sub>
                        </m:sSub>
                        <m:r>
                          <a:rPr lang="en-US" sz="1350" b="0" i="1" dirty="0" smtClean="0">
                            <a:solidFill>
                              <a:schemeClr val="tx2">
                                <a:lumMod val="75000"/>
                              </a:schemeClr>
                            </a:solidFill>
                            <a:latin typeface="Cambria Math" panose="02040503050406030204" pitchFamily="18" charset="0"/>
                          </a:rPr>
                          <m:t>,…,</m:t>
                        </m:r>
                        <m:sSub>
                          <m:sSubPr>
                            <m:ctrlPr>
                              <a:rPr lang="en-US" sz="1350" i="1" dirty="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𝛾</m:t>
                                </m:r>
                              </m:e>
                            </m:acc>
                          </m:e>
                          <m:sub>
                            <m:r>
                              <a:rPr lang="en-US" sz="1350" b="0" i="1" smtClean="0">
                                <a:solidFill>
                                  <a:schemeClr val="tx2">
                                    <a:lumMod val="75000"/>
                                  </a:schemeClr>
                                </a:solidFill>
                                <a:latin typeface="Cambria Math" panose="02040503050406030204" pitchFamily="18" charset="0"/>
                              </a:rPr>
                              <m:t>𝑘</m:t>
                            </m:r>
                          </m:sub>
                        </m:sSub>
                      </m:e>
                    </m:d>
                    <m:r>
                      <a:rPr lang="en-US" sz="1350" b="0" i="1" dirty="0" smtClean="0">
                        <a:solidFill>
                          <a:schemeClr val="tx2">
                            <a:lumMod val="75000"/>
                          </a:schemeClr>
                        </a:solidFill>
                        <a:latin typeface="Cambria Math" panose="02040503050406030204" pitchFamily="18" charset="0"/>
                      </a:rPr>
                      <m:t>=</m:t>
                    </m:r>
                    <m:d>
                      <m:dPr>
                        <m:ctrlPr>
                          <a:rPr lang="en-US" sz="1350" b="0" i="1" dirty="0" smtClean="0">
                            <a:solidFill>
                              <a:schemeClr val="tx2">
                                <a:lumMod val="75000"/>
                              </a:schemeClr>
                            </a:solidFill>
                            <a:latin typeface="Cambria Math" panose="02040503050406030204" pitchFamily="18" charset="0"/>
                          </a:rPr>
                        </m:ctrlPr>
                      </m:dPr>
                      <m:e>
                        <m:sSub>
                          <m:sSubPr>
                            <m:ctrlPr>
                              <a:rPr lang="en-US" sz="1350" i="1" dirty="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𝑌</m:t>
                                </m:r>
                              </m:e>
                            </m:acc>
                          </m:e>
                          <m:sub>
                            <m:r>
                              <a:rPr lang="en-US" sz="1350" b="0" i="1" smtClean="0">
                                <a:solidFill>
                                  <a:schemeClr val="tx2">
                                    <a:lumMod val="75000"/>
                                  </a:schemeClr>
                                </a:solidFill>
                                <a:latin typeface="Cambria Math" panose="02040503050406030204" pitchFamily="18" charset="0"/>
                              </a:rPr>
                              <m:t>1</m:t>
                            </m:r>
                          </m:sub>
                        </m:sSub>
                        <m:r>
                          <a:rPr lang="en-US" sz="1350" b="0" i="1" dirty="0" smtClean="0">
                            <a:solidFill>
                              <a:schemeClr val="tx2">
                                <a:lumMod val="75000"/>
                              </a:schemeClr>
                            </a:solidFill>
                            <a:latin typeface="Cambria Math" panose="02040503050406030204" pitchFamily="18" charset="0"/>
                          </a:rPr>
                          <m:t>,…,</m:t>
                        </m:r>
                        <m:sSub>
                          <m:sSubPr>
                            <m:ctrlPr>
                              <a:rPr lang="en-US" sz="1350" i="1" dirty="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𝑌</m:t>
                                </m:r>
                              </m:e>
                            </m:acc>
                          </m:e>
                          <m:sub>
                            <m:r>
                              <a:rPr lang="en-US" sz="1350" b="0" i="1" smtClean="0">
                                <a:solidFill>
                                  <a:schemeClr val="tx2">
                                    <a:lumMod val="75000"/>
                                  </a:schemeClr>
                                </a:solidFill>
                                <a:latin typeface="Cambria Math" panose="02040503050406030204" pitchFamily="18" charset="0"/>
                              </a:rPr>
                              <m:t>𝑘</m:t>
                            </m:r>
                          </m:sub>
                        </m:sSub>
                      </m:e>
                    </m:d>
                  </m:oMath>
                </a14:m>
                <a:r>
                  <a:rPr lang="en-US" sz="1350" i="1" dirty="0">
                    <a:solidFill>
                      <a:schemeClr val="tx2">
                        <a:lumMod val="75000"/>
                      </a:schemeClr>
                    </a:solidFill>
                    <a:latin typeface="Cambria Math" panose="02040503050406030204" pitchFamily="18" charset="0"/>
                  </a:rPr>
                  <a:t> </a:t>
                </a:r>
                <a:r>
                  <a:rPr lang="en-US" sz="1350" dirty="0">
                    <a:solidFill>
                      <a:schemeClr val="tx2">
                        <a:lumMod val="75000"/>
                      </a:schemeClr>
                    </a:solidFill>
                  </a:rPr>
                  <a:t>will serve as the </a:t>
                </a:r>
                <a:r>
                  <a:rPr lang="en-US" sz="1350" b="1" u="sng" dirty="0">
                    <a:solidFill>
                      <a:schemeClr val="tx2">
                        <a:lumMod val="75000"/>
                      </a:schemeClr>
                    </a:solidFill>
                  </a:rPr>
                  <a:t>benchmark</a:t>
                </a:r>
                <a:r>
                  <a:rPr lang="en-US" sz="1350" dirty="0">
                    <a:solidFill>
                      <a:schemeClr val="tx2">
                        <a:lumMod val="75000"/>
                      </a:schemeClr>
                    </a:solidFill>
                  </a:rPr>
                  <a:t> for covariate adjustment.</a:t>
                </a:r>
              </a:p>
              <a:p>
                <a:pPr marL="236538" indent="-236538">
                  <a:buFont typeface="Arial" panose="020B0604020202020204" pitchFamily="34" charset="0"/>
                  <a:buChar char="•"/>
                </a:pPr>
                <a:endParaRPr lang="en-US" sz="1350" i="1" dirty="0">
                  <a:solidFill>
                    <a:schemeClr val="tx2">
                      <a:lumMod val="75000"/>
                    </a:schemeClr>
                  </a:solidFill>
                  <a:latin typeface="Cambria Math" panose="02040503050406030204" pitchFamily="18" charset="0"/>
                </a:endParaRPr>
              </a:p>
            </p:txBody>
          </p:sp>
        </mc:Choice>
        <mc:Fallback xmlns="">
          <p:sp>
            <p:nvSpPr>
              <p:cNvPr id="7" name="Rounded Rectangle 6">
                <a:extLst>
                  <a:ext uri="{FF2B5EF4-FFF2-40B4-BE49-F238E27FC236}">
                    <a16:creationId xmlns:a16="http://schemas.microsoft.com/office/drawing/2014/main" id="{B128171B-30C4-18F6-D874-284F287AFC14}"/>
                  </a:ext>
                </a:extLst>
              </p:cNvPr>
              <p:cNvSpPr>
                <a:spLocks noRot="1" noChangeAspect="1" noMove="1" noResize="1" noEditPoints="1" noAdjustHandles="1" noChangeArrowheads="1" noChangeShapeType="1" noTextEdit="1"/>
              </p:cNvSpPr>
              <p:nvPr/>
            </p:nvSpPr>
            <p:spPr>
              <a:xfrm>
                <a:off x="570753" y="3035807"/>
                <a:ext cx="11272973" cy="3657601"/>
              </a:xfrm>
              <a:prstGeom prst="roundRect">
                <a:avLst>
                  <a:gd name="adj" fmla="val 3241"/>
                </a:avLst>
              </a:prstGeom>
              <a:blipFill>
                <a:blip r:embed="rId3"/>
                <a:stretch>
                  <a:fillRect/>
                </a:stretch>
              </a:blipFill>
              <a:ln w="19050">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1">
                <a:extLst>
                  <a:ext uri="{FF2B5EF4-FFF2-40B4-BE49-F238E27FC236}">
                    <a16:creationId xmlns:a16="http://schemas.microsoft.com/office/drawing/2014/main" id="{957B379C-DEF3-6971-FDF1-D327F3EC1A34}"/>
                  </a:ext>
                </a:extLst>
              </p:cNvPr>
              <p:cNvGraphicFramePr>
                <a:graphicFrameLocks noGrp="1"/>
              </p:cNvGraphicFramePr>
              <p:nvPr>
                <p:extLst>
                  <p:ext uri="{D42A27DB-BD31-4B8C-83A1-F6EECF244321}">
                    <p14:modId xmlns:p14="http://schemas.microsoft.com/office/powerpoint/2010/main" val="3913582400"/>
                  </p:ext>
                </p:extLst>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u="none" smtClean="0">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u="none" smtClean="0">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Unadjusted</a:t>
                          </a:r>
                        </a:p>
                      </a:txBody>
                      <a:tcPr anchor="ctr"/>
                    </a:tc>
                    <a:tc>
                      <a:txBody>
                        <a:bodyPr/>
                        <a:lstStyle/>
                        <a:p>
                          <a:pPr algn="l"/>
                          <a14:m>
                            <m:oMath xmlns:m="http://schemas.openxmlformats.org/officeDocument/2006/math">
                              <m:r>
                                <m:rPr>
                                  <m:sty m:val="p"/>
                                </m:rPr>
                                <a:rPr lang="en-US" sz="1350" b="0"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𝑌</m:t>
                                  </m:r>
                                </m:e>
                                <m:e>
                                  <m:r>
                                    <a:rPr lang="en-US" sz="1350" b="0" smtClean="0">
                                      <a:solidFill>
                                        <a:srgbClr val="C00000"/>
                                      </a:solidFill>
                                      <a:latin typeface="Cambria Math" panose="02040503050406030204" pitchFamily="18" charset="0"/>
                                    </a:rPr>
                                    <m:t>𝐴</m:t>
                                  </m:r>
                                </m:e>
                              </m:d>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𝛾</m:t>
                                  </m:r>
                                </m:e>
                                <m:sub>
                                  <m:r>
                                    <a:rPr lang="en-US" sz="1350" b="0" smtClean="0">
                                      <a:solidFill>
                                        <a:srgbClr val="C00000"/>
                                      </a:solidFill>
                                      <a:latin typeface="Cambria Math" panose="02040503050406030204" pitchFamily="18" charset="0"/>
                                    </a:rPr>
                                    <m:t>𝑎</m:t>
                                  </m:r>
                                </m:sub>
                              </m:sSub>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𝐼</m:t>
                                  </m:r>
                                </m:e>
                                <m:sub>
                                  <m:d>
                                    <m:dPr>
                                      <m:begChr m:val="{"/>
                                      <m:endChr m:val="}"/>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e>
                                  </m:d>
                                </m:sub>
                              </m:sSub>
                            </m:oMath>
                          </a14:m>
                          <a:r>
                            <a:rPr lang="en-US" sz="1350" dirty="0">
                              <a:solidFill>
                                <a:srgbClr val="C00000"/>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i="1" smtClean="0">
                                          <a:solidFill>
                                            <a:srgbClr val="C00000"/>
                                          </a:solidFill>
                                          <a:latin typeface="Cambria Math" panose="02040503050406030204" pitchFamily="18" charset="0"/>
                                        </a:rPr>
                                        <m:t>𝛾</m:t>
                                      </m:r>
                                    </m:e>
                                  </m:acc>
                                </m:e>
                                <m:sub>
                                  <m:r>
                                    <a:rPr lang="en-US" sz="1350" b="0" smtClean="0">
                                      <a:solidFill>
                                        <a:srgbClr val="C00000"/>
                                      </a:solidFill>
                                      <a:latin typeface="Cambria Math" panose="02040503050406030204" pitchFamily="18" charset="0"/>
                                    </a:rPr>
                                    <m:t>𝑎</m:t>
                                  </m:r>
                                </m:sub>
                              </m:sSub>
                            </m:oMath>
                          </a14:m>
                          <a:r>
                            <a:rPr lang="en-US" sz="1350" b="0" dirty="0">
                              <a:solidFill>
                                <a:srgbClr val="C00000"/>
                              </a:solidFill>
                            </a:rPr>
                            <a:t>,</a:t>
                          </a:r>
                          <a:r>
                            <a:rPr lang="en-US" sz="1350" b="0" baseline="0" dirty="0">
                              <a:solidFill>
                                <a:srgbClr val="C00000"/>
                              </a:solidFill>
                            </a:rPr>
                            <a:t> </a:t>
                          </a:r>
                          <a14:m>
                            <m:oMath xmlns:m="http://schemas.openxmlformats.org/officeDocument/2006/math">
                              <m:r>
                                <a:rPr lang="en-US" sz="1350" b="0" smtClean="0">
                                  <a:solidFill>
                                    <a:srgbClr val="C00000"/>
                                  </a:solidFill>
                                  <a:latin typeface="Cambria Math" panose="02040503050406030204" pitchFamily="18" charset="0"/>
                                </a:rPr>
                                <m:t>𝑎</m:t>
                              </m:r>
                              <m:r>
                                <a:rPr lang="en-US" sz="1350" b="0" smtClean="0">
                                  <a:solidFill>
                                    <a:srgbClr val="C00000"/>
                                  </a:solidFill>
                                  <a:latin typeface="Cambria Math" panose="02040503050406030204" pitchFamily="18" charset="0"/>
                                </a:rPr>
                                <m:t>=1,…,</m:t>
                              </m:r>
                              <m:r>
                                <a:rPr lang="en-US" sz="1350" b="0" smtClean="0">
                                  <a:solidFill>
                                    <a:srgbClr val="C00000"/>
                                  </a:solidFill>
                                  <a:latin typeface="Cambria Math" panose="02040503050406030204" pitchFamily="18" charset="0"/>
                                </a:rPr>
                                <m:t>𝑘</m:t>
                              </m:r>
                            </m:oMath>
                          </a14:m>
                          <a:endParaRPr lang="en-US" sz="1350" b="1" dirty="0">
                            <a:solidFill>
                              <a:srgbClr val="C00000"/>
                            </a:solidFill>
                          </a:endParaRPr>
                        </a:p>
                      </a:txBody>
                      <a:tcPr anchor="ctr"/>
                    </a:tc>
                    <a:tc>
                      <a:txBody>
                        <a:bodyPr/>
                        <a:lstStyle/>
                        <a:p>
                          <a:pPr algn="l"/>
                          <a:r>
                            <a:rPr lang="en-US" sz="1350" dirty="0" err="1">
                              <a:solidFill>
                                <a:srgbClr val="C00000"/>
                              </a:solidFill>
                            </a:rPr>
                            <a:t>robincar_linear</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Choice>
        <mc:Fallback xmlns="">
          <p:graphicFrame>
            <p:nvGraphicFramePr>
              <p:cNvPr id="8" name="Table 1">
                <a:extLst>
                  <a:ext uri="{FF2B5EF4-FFF2-40B4-BE49-F238E27FC236}">
                    <a16:creationId xmlns:a16="http://schemas.microsoft.com/office/drawing/2014/main" id="{957B379C-DEF3-6971-FDF1-D327F3EC1A34}"/>
                  </a:ext>
                </a:extLst>
              </p:cNvPr>
              <p:cNvGraphicFramePr>
                <a:graphicFrameLocks noGrp="1"/>
              </p:cNvGraphicFramePr>
              <p:nvPr>
                <p:extLst>
                  <p:ext uri="{D42A27DB-BD31-4B8C-83A1-F6EECF244321}">
                    <p14:modId xmlns:p14="http://schemas.microsoft.com/office/powerpoint/2010/main" val="3913582400"/>
                  </p:ext>
                </p:extLst>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4"/>
                          <a:stretch>
                            <a:fillRect l="-136918" t="-2703" r="-82079" b="-97297"/>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Unadjusted</a:t>
                          </a:r>
                        </a:p>
                      </a:txBody>
                      <a:tcPr anchor="ctr"/>
                    </a:tc>
                    <a:tc>
                      <a:txBody>
                        <a:bodyPr/>
                        <a:lstStyle/>
                        <a:p>
                          <a:endParaRPr lang="en-US"/>
                        </a:p>
                      </a:txBody>
                      <a:tcPr anchor="ctr">
                        <a:blipFill>
                          <a:blip r:embed="rId4"/>
                          <a:stretch>
                            <a:fillRect l="-70536" t="-105556" r="-226786"/>
                          </a:stretch>
                        </a:blipFill>
                      </a:tcPr>
                    </a:tc>
                    <a:tc>
                      <a:txBody>
                        <a:bodyPr/>
                        <a:lstStyle/>
                        <a:p>
                          <a:endParaRPr lang="en-US"/>
                        </a:p>
                      </a:txBody>
                      <a:tcPr anchor="ctr">
                        <a:blipFill>
                          <a:blip r:embed="rId4"/>
                          <a:stretch>
                            <a:fillRect l="-136918" t="-105556" r="-82079"/>
                          </a:stretch>
                        </a:blipFill>
                      </a:tcPr>
                    </a:tc>
                    <a:tc>
                      <a:txBody>
                        <a:bodyPr/>
                        <a:lstStyle/>
                        <a:p>
                          <a:pPr algn="l"/>
                          <a:r>
                            <a:rPr lang="en-US" sz="1350" dirty="0" err="1">
                              <a:solidFill>
                                <a:srgbClr val="C00000"/>
                              </a:solidFill>
                            </a:rPr>
                            <a:t>robincar_linear</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Fallback>
      </mc:AlternateContent>
    </p:spTree>
    <p:extLst>
      <p:ext uri="{BB962C8B-B14F-4D97-AF65-F5344CB8AC3E}">
        <p14:creationId xmlns:p14="http://schemas.microsoft.com/office/powerpoint/2010/main" val="1393121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dirty="0"/>
              <a:t>Covariate Adjustment for Unconditional Treatment Effect</a:t>
            </a:r>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2175785"/>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endParaRPr lang="en-US" sz="1600" dirty="0"/>
              </a:p>
              <a:p>
                <a:pPr>
                  <a:spcAft>
                    <a:spcPts val="600"/>
                  </a:spcAft>
                </a:pPr>
                <a:r>
                  <a:rPr lang="en-US" b="1" u="sng" dirty="0">
                    <a:solidFill>
                      <a:srgbClr val="C5050C"/>
                    </a:solidFill>
                  </a:rPr>
                  <a:t>Method of Estimation</a:t>
                </a:r>
                <a:r>
                  <a:rPr lang="en-US" b="1" dirty="0">
                    <a:solidFill>
                      <a:srgbClr val="C5050C"/>
                    </a:solidFill>
                  </a:rPr>
                  <a:t>:</a:t>
                </a:r>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2175785"/>
              </a:xfrm>
              <a:prstGeom prst="rect">
                <a:avLst/>
              </a:prstGeom>
              <a:blipFill>
                <a:blip r:embed="rId2"/>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1">
                <a:extLst>
                  <a:ext uri="{FF2B5EF4-FFF2-40B4-BE49-F238E27FC236}">
                    <a16:creationId xmlns:a16="http://schemas.microsoft.com/office/drawing/2014/main" id="{BB9398F4-32D3-393C-10E3-CD5C3F59C4F9}"/>
                  </a:ext>
                </a:extLst>
              </p:cNvPr>
              <p:cNvGraphicFramePr>
                <a:graphicFrameLocks noGrp="1"/>
              </p:cNvGraphicFramePr>
              <p:nvPr>
                <p:extLst>
                  <p:ext uri="{D42A27DB-BD31-4B8C-83A1-F6EECF244321}">
                    <p14:modId xmlns:p14="http://schemas.microsoft.com/office/powerpoint/2010/main" val="4043024734"/>
                  </p:ext>
                </p:extLst>
              </p:nvPr>
            </p:nvGraphicFramePr>
            <p:xfrm>
              <a:off x="570752" y="1881240"/>
              <a:ext cx="11272972" cy="13716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a:t>Unadjusted</a:t>
                          </a:r>
                          <a:endParaRPr lang="en-US" sz="1350" b="1" dirty="0"/>
                        </a:p>
                      </a:txBody>
                      <a:tcPr anchor="ctr"/>
                    </a:tc>
                    <a:tc>
                      <a:txBody>
                        <a:bodyPr/>
                        <a:lstStyle/>
                        <a:p>
                          <a:pPr algn="l"/>
                          <a14:m>
                            <m:oMath xmlns:m="http://schemas.openxmlformats.org/officeDocument/2006/math">
                              <m:r>
                                <m:rPr>
                                  <m:sty m:val="p"/>
                                </m:rPr>
                                <a:rPr lang="en-US" sz="1350" b="0" smtClean="0">
                                  <a:latin typeface="Cambria Math" panose="02040503050406030204" pitchFamily="18" charset="0"/>
                                </a:rPr>
                                <m:t>E</m:t>
                              </m:r>
                              <m:d>
                                <m:dPr>
                                  <m:ctrlPr>
                                    <a:rPr lang="en-US" sz="1350" b="0" i="1" smtClean="0">
                                      <a:latin typeface="Cambria Math" panose="02040503050406030204" pitchFamily="18" charset="0"/>
                                    </a:rPr>
                                  </m:ctrlPr>
                                </m:dPr>
                                <m:e>
                                  <m:r>
                                    <a:rPr lang="en-US" sz="1350" b="0" smtClean="0">
                                      <a:latin typeface="Cambria Math" panose="02040503050406030204" pitchFamily="18" charset="0"/>
                                    </a:rPr>
                                    <m:t>𝑌</m:t>
                                  </m:r>
                                </m:e>
                                <m:e>
                                  <m:r>
                                    <a:rPr lang="en-US" sz="1350" b="0" smtClean="0">
                                      <a:latin typeface="Cambria Math" panose="02040503050406030204" pitchFamily="18" charset="0"/>
                                    </a:rPr>
                                    <m:t>𝐴</m:t>
                                  </m:r>
                                </m:e>
                              </m:d>
                              <m:r>
                                <a:rPr lang="en-US" sz="1350" b="0"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𝛾</m:t>
                                  </m:r>
                                </m:e>
                                <m:sub>
                                  <m:r>
                                    <a:rPr lang="en-US" sz="1350" b="0" smtClean="0">
                                      <a:latin typeface="Cambria Math" panose="02040503050406030204" pitchFamily="18" charset="0"/>
                                    </a:rPr>
                                    <m:t>𝑎</m:t>
                                  </m:r>
                                </m:sub>
                              </m:sSub>
                              <m:sSub>
                                <m:sSubPr>
                                  <m:ctrlPr>
                                    <a:rPr lang="en-US" sz="1350" b="0" i="1" smtClean="0">
                                      <a:latin typeface="Cambria Math" panose="02040503050406030204" pitchFamily="18" charset="0"/>
                                    </a:rPr>
                                  </m:ctrlPr>
                                </m:sSubPr>
                                <m:e>
                                  <m:r>
                                    <a:rPr lang="en-US" sz="1350" b="0" smtClean="0">
                                      <a:latin typeface="Cambria Math" panose="02040503050406030204" pitchFamily="18" charset="0"/>
                                    </a:rPr>
                                    <m:t>𝐼</m:t>
                                  </m:r>
                                </m:e>
                                <m:sub>
                                  <m:d>
                                    <m:dPr>
                                      <m:begChr m:val="{"/>
                                      <m:endChr m:val="}"/>
                                      <m:ctrlPr>
                                        <a:rPr lang="en-US" sz="1350" b="0" i="1" smtClean="0">
                                          <a:latin typeface="Cambria Math" panose="02040503050406030204" pitchFamily="18" charset="0"/>
                                        </a:rPr>
                                      </m:ctrlPr>
                                    </m:dPr>
                                    <m:e>
                                      <m:r>
                                        <a:rPr lang="en-US" sz="1350" b="0" smtClean="0">
                                          <a:latin typeface="Cambria Math" panose="02040503050406030204" pitchFamily="18" charset="0"/>
                                        </a:rPr>
                                        <m:t>𝐴</m:t>
                                      </m:r>
                                      <m:r>
                                        <a:rPr lang="en-US" sz="1350" b="0" smtClean="0">
                                          <a:latin typeface="Cambria Math" panose="02040503050406030204" pitchFamily="18" charset="0"/>
                                        </a:rPr>
                                        <m:t>=</m:t>
                                      </m:r>
                                      <m:r>
                                        <a:rPr lang="en-US" sz="1350" b="0" smtClean="0">
                                          <a:latin typeface="Cambria Math" panose="02040503050406030204" pitchFamily="18" charset="0"/>
                                        </a:rPr>
                                        <m:t>𝑎</m:t>
                                      </m:r>
                                    </m:e>
                                  </m:d>
                                </m:sub>
                              </m:sSub>
                            </m:oMath>
                          </a14:m>
                          <a:r>
                            <a:rPr lang="en-US" sz="135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350" b="0" i="1" smtClean="0">
                                      <a:latin typeface="Cambria Math" panose="02040503050406030204" pitchFamily="18" charset="0"/>
                                    </a:rPr>
                                  </m:ctrlPr>
                                </m:sSub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𝛾</m:t>
                                      </m:r>
                                    </m:e>
                                  </m:acc>
                                </m:e>
                                <m:sub>
                                  <m:r>
                                    <a:rPr lang="en-US" sz="1350" b="0" smtClean="0">
                                      <a:latin typeface="Cambria Math" panose="02040503050406030204" pitchFamily="18" charset="0"/>
                                    </a:rPr>
                                    <m:t>𝑎</m:t>
                                  </m:r>
                                </m:sub>
                              </m:sSub>
                            </m:oMath>
                          </a14:m>
                          <a:r>
                            <a:rPr lang="en-US" sz="1350" b="0" dirty="0"/>
                            <a:t>,</a:t>
                          </a:r>
                          <a:r>
                            <a:rPr lang="en-US" sz="1350" b="0" baseline="0" dirty="0"/>
                            <a:t> </a:t>
                          </a:r>
                          <a14:m>
                            <m:oMath xmlns:m="http://schemas.openxmlformats.org/officeDocument/2006/math">
                              <m:r>
                                <a:rPr lang="en-US" sz="1350" b="0" smtClean="0">
                                  <a:latin typeface="Cambria Math" panose="02040503050406030204" pitchFamily="18" charset="0"/>
                                </a:rPr>
                                <m:t>𝑎</m:t>
                              </m:r>
                              <m:r>
                                <a:rPr lang="en-US" sz="1350" b="0" smtClean="0">
                                  <a:latin typeface="Cambria Math" panose="02040503050406030204" pitchFamily="18" charset="0"/>
                                </a:rPr>
                                <m:t>=1,…,</m:t>
                              </m:r>
                              <m:r>
                                <a:rPr lang="en-US" sz="1350" b="0" smtClean="0">
                                  <a:latin typeface="Cambria Math" panose="02040503050406030204" pitchFamily="18" charset="0"/>
                                </a:rPr>
                                <m:t>𝑘</m:t>
                              </m:r>
                            </m:oMath>
                          </a14:m>
                          <a:endParaRPr lang="en-US" sz="1350" b="1" dirty="0"/>
                        </a:p>
                      </a:txBody>
                      <a:tcPr anchor="ctr"/>
                    </a:tc>
                    <a:tc>
                      <a:txBody>
                        <a:bodyPr/>
                        <a:lstStyle/>
                        <a:p>
                          <a:pPr algn="l"/>
                          <a:r>
                            <a:rPr lang="en-US" sz="1350" dirty="0" err="1"/>
                            <a:t>robincar_linear</a:t>
                          </a:r>
                          <a:endParaRPr lang="en-US" sz="1350" dirty="0"/>
                        </a:p>
                      </a:txBody>
                      <a:tcPr anchor="ctr"/>
                    </a:tc>
                    <a:extLst>
                      <a:ext uri="{0D108BD9-81ED-4DB2-BD59-A6C34878D82A}">
                        <a16:rowId xmlns:a16="http://schemas.microsoft.com/office/drawing/2014/main" val="479295321"/>
                      </a:ext>
                    </a:extLst>
                  </a:tr>
                  <a:tr h="457200">
                    <a:tc>
                      <a:txBody>
                        <a:bodyPr/>
                        <a:lstStyle/>
                        <a:p>
                          <a:r>
                            <a:rPr lang="en-US" sz="1350" b="1" dirty="0">
                              <a:solidFill>
                                <a:srgbClr val="C00000"/>
                              </a:solidFill>
                            </a:rPr>
                            <a:t>Linear adjustment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𝑌</m:t>
                                  </m:r>
                                </m:e>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𝑋</m:t>
                                  </m:r>
                                </m:e>
                              </m:d>
                              <m:r>
                                <a:rPr lang="en-US" sz="1350" b="0" smtClean="0">
                                  <a:solidFill>
                                    <a:srgbClr val="C00000"/>
                                  </a:solidFill>
                                  <a:latin typeface="Cambria Math" panose="02040503050406030204" pitchFamily="18" charset="0"/>
                                </a:rPr>
                                <m:t>=∑</m:t>
                              </m:r>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𝛾</m:t>
                                      </m:r>
                                    </m:e>
                                    <m:sub>
                                      <m:r>
                                        <a:rPr lang="en-US" sz="1350" b="0" smtClean="0">
                                          <a:solidFill>
                                            <a:srgbClr val="C00000"/>
                                          </a:solidFill>
                                          <a:latin typeface="Cambria Math" panose="02040503050406030204" pitchFamily="18" charset="0"/>
                                        </a:rPr>
                                        <m:t>𝑎</m:t>
                                      </m:r>
                                    </m:sub>
                                  </m:sSub>
                                  <m:r>
                                    <a:rPr lang="en-US" sz="1350" b="0" smtClean="0">
                                      <a:solidFill>
                                        <a:srgbClr val="C00000"/>
                                      </a:solidFill>
                                      <a:latin typeface="Cambria Math" panose="02040503050406030204" pitchFamily="18" charset="0"/>
                                    </a:rPr>
                                    <m:t>+</m:t>
                                  </m:r>
                                  <m:sSubSup>
                                    <m:sSubSupPr>
                                      <m:ctrlPr>
                                        <a:rPr lang="en-US" sz="1350" b="0" i="1" smtClean="0">
                                          <a:solidFill>
                                            <a:srgbClr val="C00000"/>
                                          </a:solidFill>
                                          <a:latin typeface="Cambria Math" panose="02040503050406030204" pitchFamily="18" charset="0"/>
                                        </a:rPr>
                                      </m:ctrlPr>
                                    </m:sSubSupPr>
                                    <m:e>
                                      <m:r>
                                        <a:rPr lang="en-US" sz="1350" b="0" smtClean="0">
                                          <a:solidFill>
                                            <a:srgbClr val="C00000"/>
                                          </a:solidFill>
                                          <a:latin typeface="Cambria Math" panose="02040503050406030204" pitchFamily="18" charset="0"/>
                                        </a:rPr>
                                        <m:t>𝛽</m:t>
                                      </m:r>
                                    </m:e>
                                    <m:sub>
                                      <m:r>
                                        <a:rPr lang="en-US" sz="1350" b="0" smtClean="0">
                                          <a:solidFill>
                                            <a:srgbClr val="C00000"/>
                                          </a:solidFill>
                                          <a:latin typeface="Cambria Math" panose="02040503050406030204" pitchFamily="18" charset="0"/>
                                        </a:rPr>
                                        <m:t>𝑎</m:t>
                                      </m:r>
                                    </m:sub>
                                    <m:sup>
                                      <m:r>
                                        <a:rPr lang="en-US" sz="1350" b="0" i="1" smtClean="0">
                                          <a:solidFill>
                                            <a:srgbClr val="C00000"/>
                                          </a:solidFill>
                                          <a:latin typeface="Cambria Math" panose="02040503050406030204" pitchFamily="18" charset="0"/>
                                        </a:rPr>
                                        <m:t>⊤</m:t>
                                      </m:r>
                                    </m:sup>
                                  </m:sSubSup>
                                  <m:r>
                                    <a:rPr lang="en-US" sz="1350" b="0" smtClean="0">
                                      <a:solidFill>
                                        <a:srgbClr val="C00000"/>
                                      </a:solidFill>
                                      <a:latin typeface="Cambria Math" panose="02040503050406030204" pitchFamily="18" charset="0"/>
                                    </a:rPr>
                                    <m:t>𝑋</m:t>
                                  </m:r>
                                </m:e>
                              </m:d>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𝐼</m:t>
                                  </m:r>
                                </m:e>
                                <m:sub>
                                  <m:d>
                                    <m:dPr>
                                      <m:begChr m:val="{"/>
                                      <m:endChr m:val="}"/>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e>
                                  </m:d>
                                </m:sub>
                              </m:sSub>
                            </m:oMath>
                          </a14:m>
                          <a:r>
                            <a:rPr lang="en-US" sz="1350" dirty="0">
                              <a:solidFill>
                                <a:srgbClr val="C00000"/>
                              </a:solidFill>
                            </a:rPr>
                            <a:t> </a:t>
                          </a:r>
                        </a:p>
                      </a:txBody>
                      <a:tcPr anchor="ctr"/>
                    </a:tc>
                    <a:tc>
                      <a:txBody>
                        <a:bodyPr/>
                        <a:lstStyle/>
                        <a:p>
                          <a:pPr algn="l"/>
                          <a14:m>
                            <m:oMathPara xmlns:m="http://schemas.openxmlformats.org/officeDocument/2006/math">
                              <m:oMathParaPr>
                                <m:jc m:val="left"/>
                              </m:oMathParaPr>
                              <m:oMath xmlns:m="http://schemas.openxmlformats.org/officeDocument/2006/math">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i="1" smtClean="0">
                                            <a:solidFill>
                                              <a:srgbClr val="C00000"/>
                                            </a:solidFill>
                                            <a:latin typeface="Cambria Math" panose="02040503050406030204" pitchFamily="18" charset="0"/>
                                          </a:rPr>
                                          <m:t>𝛾</m:t>
                                        </m:r>
                                      </m:e>
                                    </m:acc>
                                  </m:e>
                                  <m:sub>
                                    <m:r>
                                      <a:rPr lang="en-US" sz="1350" b="0" smtClean="0">
                                        <a:solidFill>
                                          <a:srgbClr val="C00000"/>
                                        </a:solidFill>
                                        <a:latin typeface="Cambria Math" panose="02040503050406030204" pitchFamily="18" charset="0"/>
                                      </a:rPr>
                                      <m:t>𝑎</m:t>
                                    </m:r>
                                  </m:sub>
                                </m:sSub>
                                <m:r>
                                  <a:rPr lang="en-US" sz="1350" b="0" smtClean="0">
                                    <a:solidFill>
                                      <a:srgbClr val="C00000"/>
                                    </a:solidFill>
                                    <a:latin typeface="Cambria Math" panose="02040503050406030204" pitchFamily="18" charset="0"/>
                                  </a:rPr>
                                  <m:t>+</m:t>
                                </m:r>
                                <m:sSubSup>
                                  <m:sSubSupPr>
                                    <m:ctrlPr>
                                      <a:rPr lang="en-US" sz="1350" b="0" i="1" smtClean="0">
                                        <a:solidFill>
                                          <a:srgbClr val="C00000"/>
                                        </a:solidFill>
                                        <a:latin typeface="Cambria Math" panose="02040503050406030204" pitchFamily="18" charset="0"/>
                                      </a:rPr>
                                    </m:ctrlPr>
                                  </m:sSubSup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𝛽</m:t>
                                        </m:r>
                                      </m:e>
                                    </m:acc>
                                  </m:e>
                                  <m:sub>
                                    <m:r>
                                      <a:rPr lang="en-US" sz="1350" b="0" smtClean="0">
                                        <a:solidFill>
                                          <a:srgbClr val="C00000"/>
                                        </a:solidFill>
                                        <a:latin typeface="Cambria Math" panose="02040503050406030204" pitchFamily="18" charset="0"/>
                                      </a:rPr>
                                      <m:t>𝑎</m:t>
                                    </m:r>
                                  </m:sub>
                                  <m:sup>
                                    <m:r>
                                      <a:rPr lang="en-US" sz="1350" b="0" i="1" smtClean="0">
                                        <a:solidFill>
                                          <a:srgbClr val="C00000"/>
                                        </a:solidFill>
                                        <a:latin typeface="Cambria Math" panose="02040503050406030204" pitchFamily="18" charset="0"/>
                                      </a:rPr>
                                      <m:t>⊤</m:t>
                                    </m:r>
                                  </m:sup>
                                </m:sSubSup>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𝑋</m:t>
                                    </m:r>
                                  </m:e>
                                </m:acc>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𝑎</m:t>
                                </m:r>
                                <m:r>
                                  <a:rPr lang="en-US" sz="1350" b="0" smtClean="0">
                                    <a:solidFill>
                                      <a:srgbClr val="C00000"/>
                                    </a:solidFill>
                                    <a:latin typeface="Cambria Math" panose="02040503050406030204" pitchFamily="18" charset="0"/>
                                  </a:rPr>
                                  <m:t>=1,…,</m:t>
                                </m:r>
                                <m:r>
                                  <a:rPr lang="en-US" sz="1350" b="0" smtClean="0">
                                    <a:solidFill>
                                      <a:srgbClr val="C00000"/>
                                    </a:solidFill>
                                    <a:latin typeface="Cambria Math" panose="02040503050406030204" pitchFamily="18" charset="0"/>
                                  </a:rPr>
                                  <m:t>𝑘</m:t>
                                </m:r>
                              </m:oMath>
                            </m:oMathPara>
                          </a14:m>
                          <a:endParaRPr lang="en-US" sz="1350" dirty="0">
                            <a:solidFill>
                              <a:srgbClr val="C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robincar_linear</a:t>
                          </a:r>
                          <a:endParaRPr lang="en-US" sz="1350" dirty="0">
                            <a:solidFill>
                              <a:srgbClr val="C00000"/>
                            </a:solidFill>
                          </a:endParaRPr>
                        </a:p>
                      </a:txBody>
                      <a:tcPr anchor="ctr"/>
                    </a:tc>
                    <a:extLst>
                      <a:ext uri="{0D108BD9-81ED-4DB2-BD59-A6C34878D82A}">
                        <a16:rowId xmlns:a16="http://schemas.microsoft.com/office/drawing/2014/main" val="3594602541"/>
                      </a:ext>
                    </a:extLst>
                  </a:tr>
                </a:tbl>
              </a:graphicData>
            </a:graphic>
          </p:graphicFrame>
        </mc:Choice>
        <mc:Fallback xmlns="">
          <p:graphicFrame>
            <p:nvGraphicFramePr>
              <p:cNvPr id="4" name="Table 1">
                <a:extLst>
                  <a:ext uri="{FF2B5EF4-FFF2-40B4-BE49-F238E27FC236}">
                    <a16:creationId xmlns:a16="http://schemas.microsoft.com/office/drawing/2014/main" id="{BB9398F4-32D3-393C-10E3-CD5C3F59C4F9}"/>
                  </a:ext>
                </a:extLst>
              </p:cNvPr>
              <p:cNvGraphicFramePr>
                <a:graphicFrameLocks noGrp="1"/>
              </p:cNvGraphicFramePr>
              <p:nvPr>
                <p:extLst>
                  <p:ext uri="{D42A27DB-BD31-4B8C-83A1-F6EECF244321}">
                    <p14:modId xmlns:p14="http://schemas.microsoft.com/office/powerpoint/2010/main" val="4043024734"/>
                  </p:ext>
                </p:extLst>
              </p:nvPr>
            </p:nvGraphicFramePr>
            <p:xfrm>
              <a:off x="570752" y="1881240"/>
              <a:ext cx="11272972" cy="13716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3"/>
                          <a:stretch>
                            <a:fillRect l="-136918" t="-2778" r="-82079" b="-202778"/>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a:t>Unadjusted</a:t>
                          </a:r>
                          <a:endParaRPr lang="en-US" sz="1350" b="1" dirty="0"/>
                        </a:p>
                      </a:txBody>
                      <a:tcPr anchor="ctr"/>
                    </a:tc>
                    <a:tc>
                      <a:txBody>
                        <a:bodyPr/>
                        <a:lstStyle/>
                        <a:p>
                          <a:endParaRPr lang="en-US"/>
                        </a:p>
                      </a:txBody>
                      <a:tcPr anchor="ctr">
                        <a:blipFill>
                          <a:blip r:embed="rId3"/>
                          <a:stretch>
                            <a:fillRect l="-70536" t="-100000" r="-226786" b="-97297"/>
                          </a:stretch>
                        </a:blipFill>
                      </a:tcPr>
                    </a:tc>
                    <a:tc>
                      <a:txBody>
                        <a:bodyPr/>
                        <a:lstStyle/>
                        <a:p>
                          <a:endParaRPr lang="en-US"/>
                        </a:p>
                      </a:txBody>
                      <a:tcPr anchor="ctr">
                        <a:blipFill>
                          <a:blip r:embed="rId3"/>
                          <a:stretch>
                            <a:fillRect l="-136918" t="-100000" r="-82079" b="-97297"/>
                          </a:stretch>
                        </a:blipFill>
                      </a:tcPr>
                    </a:tc>
                    <a:tc>
                      <a:txBody>
                        <a:bodyPr/>
                        <a:lstStyle/>
                        <a:p>
                          <a:pPr algn="l"/>
                          <a:r>
                            <a:rPr lang="en-US" sz="1350" dirty="0" err="1"/>
                            <a:t>robincar_linear</a:t>
                          </a:r>
                          <a:endParaRPr lang="en-US" sz="1350" dirty="0"/>
                        </a:p>
                      </a:txBody>
                      <a:tcPr anchor="ctr"/>
                    </a:tc>
                    <a:extLst>
                      <a:ext uri="{0D108BD9-81ED-4DB2-BD59-A6C34878D82A}">
                        <a16:rowId xmlns:a16="http://schemas.microsoft.com/office/drawing/2014/main" val="479295321"/>
                      </a:ext>
                    </a:extLst>
                  </a:tr>
                  <a:tr h="457200">
                    <a:tc>
                      <a:txBody>
                        <a:bodyPr/>
                        <a:lstStyle/>
                        <a:p>
                          <a:r>
                            <a:rPr lang="en-US" sz="1350" b="1" dirty="0">
                              <a:solidFill>
                                <a:srgbClr val="C00000"/>
                              </a:solidFill>
                            </a:rPr>
                            <a:t>Linear adjustment</a:t>
                          </a:r>
                        </a:p>
                      </a:txBody>
                      <a:tcPr anchor="ctr"/>
                    </a:tc>
                    <a:tc>
                      <a:txBody>
                        <a:bodyPr/>
                        <a:lstStyle/>
                        <a:p>
                          <a:endParaRPr lang="en-US"/>
                        </a:p>
                      </a:txBody>
                      <a:tcPr anchor="ctr">
                        <a:blipFill>
                          <a:blip r:embed="rId3"/>
                          <a:stretch>
                            <a:fillRect l="-70536" t="-205556" r="-226786"/>
                          </a:stretch>
                        </a:blipFill>
                      </a:tcPr>
                    </a:tc>
                    <a:tc>
                      <a:txBody>
                        <a:bodyPr/>
                        <a:lstStyle/>
                        <a:p>
                          <a:endParaRPr lang="en-US"/>
                        </a:p>
                      </a:txBody>
                      <a:tcPr anchor="ctr">
                        <a:blipFill>
                          <a:blip r:embed="rId3"/>
                          <a:stretch>
                            <a:fillRect l="-136918" t="-205556" r="-8207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robincar_linear</a:t>
                          </a:r>
                          <a:endParaRPr lang="en-US" sz="1350" dirty="0">
                            <a:solidFill>
                              <a:srgbClr val="C00000"/>
                            </a:solidFill>
                          </a:endParaRPr>
                        </a:p>
                      </a:txBody>
                      <a:tcPr anchor="ctr"/>
                    </a:tc>
                    <a:extLst>
                      <a:ext uri="{0D108BD9-81ED-4DB2-BD59-A6C34878D82A}">
                        <a16:rowId xmlns:a16="http://schemas.microsoft.com/office/drawing/2014/main" val="3594602541"/>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F7957D3-0F91-F1DF-51FA-FF3438521F03}"/>
                  </a:ext>
                </a:extLst>
              </p:cNvPr>
              <p:cNvSpPr txBox="1"/>
              <p:nvPr/>
            </p:nvSpPr>
            <p:spPr>
              <a:xfrm>
                <a:off x="1260334" y="4770462"/>
                <a:ext cx="9893808" cy="338554"/>
              </a:xfrm>
              <a:prstGeom prst="rect">
                <a:avLst/>
              </a:prstGeom>
              <a:noFill/>
            </p:spPr>
            <p:txBody>
              <a:bodyPr wrap="square">
                <a:spAutoFit/>
              </a:bodyPr>
              <a:lstStyle/>
              <a:p>
                <a:pPr algn="ctr">
                  <a:spcAft>
                    <a:spcPts val="1200"/>
                  </a:spcAft>
                </a:pPr>
                <a:r>
                  <a:rPr lang="en-US" sz="1600" dirty="0"/>
                  <a:t>Unadjusted estimator is </a:t>
                </a:r>
                <a:r>
                  <a:rPr lang="en-US" sz="1600" b="1" dirty="0">
                    <a:solidFill>
                      <a:srgbClr val="C5050C"/>
                    </a:solidFill>
                  </a:rPr>
                  <a:t>a special case</a:t>
                </a:r>
                <a:r>
                  <a:rPr lang="en-US" sz="1600" b="1" dirty="0"/>
                  <a:t> </a:t>
                </a:r>
                <a:r>
                  <a:rPr lang="en-US" sz="1600" dirty="0"/>
                  <a:t>of linearly adjusted estimator, by setting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𝑘</m:t>
                        </m:r>
                      </m:sub>
                    </m:sSub>
                    <m:r>
                      <a:rPr lang="en-US" sz="1600" b="0" i="1" smtClean="0">
                        <a:latin typeface="Cambria Math" panose="02040503050406030204" pitchFamily="18" charset="0"/>
                      </a:rPr>
                      <m:t>=0</m:t>
                    </m:r>
                  </m:oMath>
                </a14:m>
                <a:endParaRPr lang="en-US" sz="1600" dirty="0"/>
              </a:p>
            </p:txBody>
          </p:sp>
        </mc:Choice>
        <mc:Fallback xmlns="">
          <p:sp>
            <p:nvSpPr>
              <p:cNvPr id="5" name="TextBox 4">
                <a:extLst>
                  <a:ext uri="{FF2B5EF4-FFF2-40B4-BE49-F238E27FC236}">
                    <a16:creationId xmlns:a16="http://schemas.microsoft.com/office/drawing/2014/main" id="{7F7957D3-0F91-F1DF-51FA-FF3438521F03}"/>
                  </a:ext>
                </a:extLst>
              </p:cNvPr>
              <p:cNvSpPr txBox="1">
                <a:spLocks noRot="1" noChangeAspect="1" noMove="1" noResize="1" noEditPoints="1" noAdjustHandles="1" noChangeArrowheads="1" noChangeShapeType="1" noTextEdit="1"/>
              </p:cNvSpPr>
              <p:nvPr/>
            </p:nvSpPr>
            <p:spPr>
              <a:xfrm>
                <a:off x="1260334" y="4770462"/>
                <a:ext cx="9893808" cy="338554"/>
              </a:xfrm>
              <a:prstGeom prst="rect">
                <a:avLst/>
              </a:prstGeom>
              <a:blipFill>
                <a:blip r:embed="rId4"/>
                <a:stretch>
                  <a:fillRect t="-3571" b="-21429"/>
                </a:stretch>
              </a:blipFill>
            </p:spPr>
            <p:txBody>
              <a:bodyPr/>
              <a:lstStyle/>
              <a:p>
                <a:r>
                  <a:rPr lang="en-US">
                    <a:noFill/>
                  </a:rPr>
                  <a:t> </a:t>
                </a:r>
              </a:p>
            </p:txBody>
          </p:sp>
        </mc:Fallback>
      </mc:AlternateContent>
    </p:spTree>
    <p:extLst>
      <p:ext uri="{BB962C8B-B14F-4D97-AF65-F5344CB8AC3E}">
        <p14:creationId xmlns:p14="http://schemas.microsoft.com/office/powerpoint/2010/main" val="255984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b="1" dirty="0">
                <a:solidFill>
                  <a:srgbClr val="C00000"/>
                </a:solidFill>
              </a:rPr>
              <a:t>Linear Adjustment</a:t>
            </a:r>
            <a:r>
              <a:rPr lang="en-US" sz="2800" dirty="0"/>
              <a:t> for Unconditional Treatment Effect</a:t>
            </a:r>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1718585"/>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endParaRPr lang="en-US" sz="1600" dirty="0"/>
              </a:p>
              <a:p>
                <a:pPr>
                  <a:spcAft>
                    <a:spcPts val="600"/>
                  </a:spcAft>
                </a:pPr>
                <a:r>
                  <a:rPr lang="en-US" b="1" u="sng" dirty="0">
                    <a:solidFill>
                      <a:srgbClr val="C5050C"/>
                    </a:solidFill>
                  </a:rPr>
                  <a:t>Method of Estimation</a:t>
                </a:r>
                <a:r>
                  <a:rPr lang="en-US" b="1" dirty="0">
                    <a:solidFill>
                      <a:srgbClr val="C5050C"/>
                    </a:solidFill>
                  </a:rPr>
                  <a:t>:</a:t>
                </a:r>
                <a:endParaRPr lang="en-US" sz="1600" b="1" dirty="0"/>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1718585"/>
              </a:xfrm>
              <a:prstGeom prst="rect">
                <a:avLst/>
              </a:prstGeom>
              <a:blipFill>
                <a:blip r:embed="rId2"/>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1">
                <a:extLst>
                  <a:ext uri="{FF2B5EF4-FFF2-40B4-BE49-F238E27FC236}">
                    <a16:creationId xmlns:a16="http://schemas.microsoft.com/office/drawing/2014/main" id="{BB9398F4-32D3-393C-10E3-CD5C3F59C4F9}"/>
                  </a:ext>
                </a:extLst>
              </p:cNvPr>
              <p:cNvGraphicFramePr>
                <a:graphicFrameLocks noGrp="1"/>
              </p:cNvGraphicFramePr>
              <p:nvPr>
                <p:extLst>
                  <p:ext uri="{D42A27DB-BD31-4B8C-83A1-F6EECF244321}">
                    <p14:modId xmlns:p14="http://schemas.microsoft.com/office/powerpoint/2010/main" val="1496294058"/>
                  </p:ext>
                </p:extLst>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Linear adjustment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𝑌</m:t>
                                  </m:r>
                                </m:e>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𝑋</m:t>
                                  </m:r>
                                </m:e>
                              </m:d>
                              <m:r>
                                <a:rPr lang="en-US" sz="1350" b="0" smtClean="0">
                                  <a:solidFill>
                                    <a:srgbClr val="C00000"/>
                                  </a:solidFill>
                                  <a:latin typeface="Cambria Math" panose="02040503050406030204" pitchFamily="18" charset="0"/>
                                </a:rPr>
                                <m:t>=∑</m:t>
                              </m:r>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𝛾</m:t>
                                      </m:r>
                                    </m:e>
                                    <m:sub>
                                      <m:r>
                                        <a:rPr lang="en-US" sz="1350" b="0" smtClean="0">
                                          <a:solidFill>
                                            <a:srgbClr val="C00000"/>
                                          </a:solidFill>
                                          <a:latin typeface="Cambria Math" panose="02040503050406030204" pitchFamily="18" charset="0"/>
                                        </a:rPr>
                                        <m:t>𝑎</m:t>
                                      </m:r>
                                    </m:sub>
                                  </m:sSub>
                                  <m:r>
                                    <a:rPr lang="en-US" sz="1350" b="0" smtClean="0">
                                      <a:solidFill>
                                        <a:srgbClr val="C00000"/>
                                      </a:solidFill>
                                      <a:latin typeface="Cambria Math" panose="02040503050406030204" pitchFamily="18" charset="0"/>
                                    </a:rPr>
                                    <m:t>+</m:t>
                                  </m:r>
                                  <m:sSubSup>
                                    <m:sSubSupPr>
                                      <m:ctrlPr>
                                        <a:rPr lang="en-US" sz="1350" b="0" i="1" smtClean="0">
                                          <a:solidFill>
                                            <a:srgbClr val="C00000"/>
                                          </a:solidFill>
                                          <a:latin typeface="Cambria Math" panose="02040503050406030204" pitchFamily="18" charset="0"/>
                                        </a:rPr>
                                      </m:ctrlPr>
                                    </m:sSubSupPr>
                                    <m:e>
                                      <m:r>
                                        <a:rPr lang="en-US" sz="1350" b="0" smtClean="0">
                                          <a:solidFill>
                                            <a:srgbClr val="C00000"/>
                                          </a:solidFill>
                                          <a:latin typeface="Cambria Math" panose="02040503050406030204" pitchFamily="18" charset="0"/>
                                        </a:rPr>
                                        <m:t>𝛽</m:t>
                                      </m:r>
                                    </m:e>
                                    <m:sub>
                                      <m:r>
                                        <a:rPr lang="en-US" sz="1350" b="0" smtClean="0">
                                          <a:solidFill>
                                            <a:srgbClr val="C00000"/>
                                          </a:solidFill>
                                          <a:latin typeface="Cambria Math" panose="02040503050406030204" pitchFamily="18" charset="0"/>
                                        </a:rPr>
                                        <m:t>𝑎</m:t>
                                      </m:r>
                                    </m:sub>
                                    <m:sup>
                                      <m:r>
                                        <a:rPr lang="en-US" sz="1350" b="0" i="1" smtClean="0">
                                          <a:solidFill>
                                            <a:srgbClr val="C00000"/>
                                          </a:solidFill>
                                          <a:latin typeface="Cambria Math" panose="02040503050406030204" pitchFamily="18" charset="0"/>
                                        </a:rPr>
                                        <m:t>⊤</m:t>
                                      </m:r>
                                    </m:sup>
                                  </m:sSubSup>
                                  <m:r>
                                    <a:rPr lang="en-US" sz="1350" b="0" smtClean="0">
                                      <a:solidFill>
                                        <a:srgbClr val="C00000"/>
                                      </a:solidFill>
                                      <a:latin typeface="Cambria Math" panose="02040503050406030204" pitchFamily="18" charset="0"/>
                                    </a:rPr>
                                    <m:t>𝑋</m:t>
                                  </m:r>
                                </m:e>
                              </m:d>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𝐼</m:t>
                                  </m:r>
                                </m:e>
                                <m:sub>
                                  <m:d>
                                    <m:dPr>
                                      <m:begChr m:val="{"/>
                                      <m:endChr m:val="}"/>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e>
                                  </m:d>
                                </m:sub>
                              </m:sSub>
                            </m:oMath>
                          </a14:m>
                          <a:r>
                            <a:rPr lang="en-US" sz="1350" dirty="0">
                              <a:solidFill>
                                <a:srgbClr val="C00000"/>
                              </a:solidFill>
                            </a:rPr>
                            <a:t> </a:t>
                          </a:r>
                        </a:p>
                      </a:txBody>
                      <a:tcPr anchor="ctr"/>
                    </a:tc>
                    <a:tc>
                      <a:txBody>
                        <a:bodyPr/>
                        <a:lstStyle/>
                        <a:p>
                          <a:pPr algn="l"/>
                          <a14:m>
                            <m:oMathPara xmlns:m="http://schemas.openxmlformats.org/officeDocument/2006/math">
                              <m:oMathParaPr>
                                <m:jc m:val="left"/>
                              </m:oMathParaPr>
                              <m:oMath xmlns:m="http://schemas.openxmlformats.org/officeDocument/2006/math">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i="1" smtClean="0">
                                            <a:solidFill>
                                              <a:srgbClr val="C00000"/>
                                            </a:solidFill>
                                            <a:latin typeface="Cambria Math" panose="02040503050406030204" pitchFamily="18" charset="0"/>
                                          </a:rPr>
                                          <m:t>𝛾</m:t>
                                        </m:r>
                                      </m:e>
                                    </m:acc>
                                  </m:e>
                                  <m:sub>
                                    <m:r>
                                      <a:rPr lang="en-US" sz="1350" b="0" smtClean="0">
                                        <a:solidFill>
                                          <a:srgbClr val="C00000"/>
                                        </a:solidFill>
                                        <a:latin typeface="Cambria Math" panose="02040503050406030204" pitchFamily="18" charset="0"/>
                                      </a:rPr>
                                      <m:t>𝑎</m:t>
                                    </m:r>
                                  </m:sub>
                                </m:sSub>
                                <m:r>
                                  <a:rPr lang="en-US" sz="1350" b="0" smtClean="0">
                                    <a:solidFill>
                                      <a:srgbClr val="C00000"/>
                                    </a:solidFill>
                                    <a:latin typeface="Cambria Math" panose="02040503050406030204" pitchFamily="18" charset="0"/>
                                  </a:rPr>
                                  <m:t>+</m:t>
                                </m:r>
                                <m:sSubSup>
                                  <m:sSubSupPr>
                                    <m:ctrlPr>
                                      <a:rPr lang="en-US" sz="1350" b="0" i="1" smtClean="0">
                                        <a:solidFill>
                                          <a:srgbClr val="C00000"/>
                                        </a:solidFill>
                                        <a:latin typeface="Cambria Math" panose="02040503050406030204" pitchFamily="18" charset="0"/>
                                      </a:rPr>
                                    </m:ctrlPr>
                                  </m:sSubSup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𝛽</m:t>
                                        </m:r>
                                      </m:e>
                                    </m:acc>
                                  </m:e>
                                  <m:sub>
                                    <m:r>
                                      <a:rPr lang="en-US" sz="1350" b="0" smtClean="0">
                                        <a:solidFill>
                                          <a:srgbClr val="C00000"/>
                                        </a:solidFill>
                                        <a:latin typeface="Cambria Math" panose="02040503050406030204" pitchFamily="18" charset="0"/>
                                      </a:rPr>
                                      <m:t>𝑎</m:t>
                                    </m:r>
                                  </m:sub>
                                  <m:sup>
                                    <m:r>
                                      <a:rPr lang="en-US" sz="1350" b="0" i="1" smtClean="0">
                                        <a:solidFill>
                                          <a:srgbClr val="C00000"/>
                                        </a:solidFill>
                                        <a:latin typeface="Cambria Math" panose="02040503050406030204" pitchFamily="18" charset="0"/>
                                      </a:rPr>
                                      <m:t>⊤</m:t>
                                    </m:r>
                                  </m:sup>
                                </m:sSubSup>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𝑋</m:t>
                                    </m:r>
                                  </m:e>
                                </m:acc>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𝑎</m:t>
                                </m:r>
                                <m:r>
                                  <a:rPr lang="en-US" sz="1350" b="0" smtClean="0">
                                    <a:solidFill>
                                      <a:srgbClr val="C00000"/>
                                    </a:solidFill>
                                    <a:latin typeface="Cambria Math" panose="02040503050406030204" pitchFamily="18" charset="0"/>
                                  </a:rPr>
                                  <m:t>=1,…,</m:t>
                                </m:r>
                                <m:r>
                                  <a:rPr lang="en-US" sz="1350" b="0" smtClean="0">
                                    <a:solidFill>
                                      <a:srgbClr val="C00000"/>
                                    </a:solidFill>
                                    <a:latin typeface="Cambria Math" panose="02040503050406030204" pitchFamily="18" charset="0"/>
                                  </a:rPr>
                                  <m:t>𝑘</m:t>
                                </m:r>
                              </m:oMath>
                            </m:oMathPara>
                          </a14:m>
                          <a:endParaRPr lang="en-US" sz="1350" dirty="0">
                            <a:solidFill>
                              <a:srgbClr val="C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robincar_linear</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Choice>
        <mc:Fallback xmlns="">
          <p:graphicFrame>
            <p:nvGraphicFramePr>
              <p:cNvPr id="4" name="Table 1">
                <a:extLst>
                  <a:ext uri="{FF2B5EF4-FFF2-40B4-BE49-F238E27FC236}">
                    <a16:creationId xmlns:a16="http://schemas.microsoft.com/office/drawing/2014/main" id="{BB9398F4-32D3-393C-10E3-CD5C3F59C4F9}"/>
                  </a:ext>
                </a:extLst>
              </p:cNvPr>
              <p:cNvGraphicFramePr>
                <a:graphicFrameLocks noGrp="1"/>
              </p:cNvGraphicFramePr>
              <p:nvPr>
                <p:extLst>
                  <p:ext uri="{D42A27DB-BD31-4B8C-83A1-F6EECF244321}">
                    <p14:modId xmlns:p14="http://schemas.microsoft.com/office/powerpoint/2010/main" val="1496294058"/>
                  </p:ext>
                </p:extLst>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3"/>
                          <a:stretch>
                            <a:fillRect l="-136918" t="-2703" r="-82079" b="-97297"/>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Linear adjustment</a:t>
                          </a:r>
                        </a:p>
                      </a:txBody>
                      <a:tcPr anchor="ctr"/>
                    </a:tc>
                    <a:tc>
                      <a:txBody>
                        <a:bodyPr/>
                        <a:lstStyle/>
                        <a:p>
                          <a:endParaRPr lang="en-US"/>
                        </a:p>
                      </a:txBody>
                      <a:tcPr anchor="ctr">
                        <a:blipFill>
                          <a:blip r:embed="rId3"/>
                          <a:stretch>
                            <a:fillRect l="-70536" t="-105556" r="-226786"/>
                          </a:stretch>
                        </a:blipFill>
                      </a:tcPr>
                    </a:tc>
                    <a:tc>
                      <a:txBody>
                        <a:bodyPr/>
                        <a:lstStyle/>
                        <a:p>
                          <a:endParaRPr lang="en-US"/>
                        </a:p>
                      </a:txBody>
                      <a:tcPr anchor="ctr">
                        <a:blipFill>
                          <a:blip r:embed="rId3"/>
                          <a:stretch>
                            <a:fillRect l="-136918" t="-105556" r="-8207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robincar_linear</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2B3CFB01-7FDC-08AD-BCF7-A67EA82E6284}"/>
                  </a:ext>
                </a:extLst>
              </p:cNvPr>
              <p:cNvSpPr/>
              <p:nvPr/>
            </p:nvSpPr>
            <p:spPr>
              <a:xfrm>
                <a:off x="570753" y="3035807"/>
                <a:ext cx="11272973" cy="3657601"/>
              </a:xfrm>
              <a:prstGeom prst="roundRect">
                <a:avLst>
                  <a:gd name="adj" fmla="val 3241"/>
                </a:avLst>
              </a:prstGeom>
              <a:solidFill>
                <a:schemeClr val="tx2">
                  <a:lumMod val="20000"/>
                  <a:lumOff val="80000"/>
                  <a:alpha val="5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300"/>
                  </a:spcAft>
                </a:pPr>
                <a:r>
                  <a:rPr lang="en-US" sz="1600" b="1" dirty="0">
                    <a:solidFill>
                      <a:schemeClr val="tx2">
                        <a:lumMod val="75000"/>
                      </a:schemeClr>
                    </a:solidFill>
                  </a:rPr>
                  <a:t>Formula (ANCOVA estimator, </a:t>
                </a:r>
                <a14:m>
                  <m:oMath xmlns:m="http://schemas.openxmlformats.org/officeDocument/2006/math">
                    <m:sSub>
                      <m:sSubPr>
                        <m:ctrlPr>
                          <a:rPr lang="en-US" sz="1600" b="1" i="1">
                            <a:solidFill>
                              <a:schemeClr val="tx2">
                                <a:lumMod val="75000"/>
                              </a:schemeClr>
                            </a:solidFill>
                            <a:latin typeface="Cambria Math" panose="02040503050406030204" pitchFamily="18" charset="0"/>
                          </a:rPr>
                        </m:ctrlPr>
                      </m:sSubPr>
                      <m:e>
                        <m:r>
                          <a:rPr lang="en-US" sz="1600" b="1" i="1">
                            <a:solidFill>
                              <a:schemeClr val="tx2">
                                <a:lumMod val="75000"/>
                              </a:schemeClr>
                            </a:solidFill>
                            <a:latin typeface="Cambria Math" panose="02040503050406030204" pitchFamily="18" charset="0"/>
                          </a:rPr>
                          <m:t>𝜷</m:t>
                        </m:r>
                      </m:e>
                      <m:sub>
                        <m:r>
                          <a:rPr lang="en-US" sz="1600" b="1" i="1">
                            <a:solidFill>
                              <a:schemeClr val="tx2">
                                <a:lumMod val="75000"/>
                              </a:schemeClr>
                            </a:solidFill>
                            <a:latin typeface="Cambria Math" panose="02040503050406030204" pitchFamily="18" charset="0"/>
                          </a:rPr>
                          <m:t>𝟏</m:t>
                        </m:r>
                      </m:sub>
                    </m:sSub>
                    <m:r>
                      <a:rPr lang="en-US" sz="1600" b="1" i="1">
                        <a:solidFill>
                          <a:schemeClr val="tx2">
                            <a:lumMod val="75000"/>
                          </a:schemeClr>
                        </a:solidFill>
                        <a:latin typeface="Cambria Math" panose="02040503050406030204" pitchFamily="18" charset="0"/>
                      </a:rPr>
                      <m:t>=…=</m:t>
                    </m:r>
                    <m:sSub>
                      <m:sSubPr>
                        <m:ctrlPr>
                          <a:rPr lang="en-US" sz="1600" b="1" i="1">
                            <a:solidFill>
                              <a:schemeClr val="tx2">
                                <a:lumMod val="75000"/>
                              </a:schemeClr>
                            </a:solidFill>
                            <a:latin typeface="Cambria Math" panose="02040503050406030204" pitchFamily="18" charset="0"/>
                          </a:rPr>
                        </m:ctrlPr>
                      </m:sSubPr>
                      <m:e>
                        <m:r>
                          <a:rPr lang="en-US" sz="1600" b="1" i="1">
                            <a:solidFill>
                              <a:schemeClr val="tx2">
                                <a:lumMod val="75000"/>
                              </a:schemeClr>
                            </a:solidFill>
                            <a:latin typeface="Cambria Math" panose="02040503050406030204" pitchFamily="18" charset="0"/>
                          </a:rPr>
                          <m:t>𝜷</m:t>
                        </m:r>
                      </m:e>
                      <m:sub>
                        <m:r>
                          <a:rPr lang="en-US" sz="1600" b="1" i="1">
                            <a:solidFill>
                              <a:schemeClr val="tx2">
                                <a:lumMod val="75000"/>
                              </a:schemeClr>
                            </a:solidFill>
                            <a:latin typeface="Cambria Math" panose="02040503050406030204" pitchFamily="18" charset="0"/>
                          </a:rPr>
                          <m:t>𝒌</m:t>
                        </m:r>
                      </m:sub>
                    </m:sSub>
                  </m:oMath>
                </a14:m>
                <a:r>
                  <a:rPr lang="en-US" sz="1600" b="1" dirty="0">
                    <a:solidFill>
                      <a:schemeClr val="tx2">
                        <a:lumMod val="75000"/>
                      </a:schemeClr>
                    </a:solidFill>
                  </a:rPr>
                  <a:t>)</a:t>
                </a:r>
              </a:p>
              <a:p>
                <a:pPr marL="236538" indent="-236538">
                  <a:buFont typeface="Arial" panose="020B0604020202020204" pitchFamily="34" charset="0"/>
                  <a:buChar char="•"/>
                </a:pPr>
                <a14:m>
                  <m:oMath xmlns:m="http://schemas.openxmlformats.org/officeDocument/2006/math">
                    <m:sSub>
                      <m:sSubPr>
                        <m:ctrlPr>
                          <a:rPr lang="en-US" sz="1350" i="1" dirty="0" smtClean="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𝜃</m:t>
                            </m:r>
                          </m:e>
                        </m:acc>
                      </m:e>
                      <m:sub>
                        <m:r>
                          <a:rPr lang="en-US" sz="1350" i="1" dirty="0">
                            <a:solidFill>
                              <a:schemeClr val="tx2">
                                <a:lumMod val="75000"/>
                              </a:schemeClr>
                            </a:solidFill>
                            <a:latin typeface="Cambria Math" panose="02040503050406030204" pitchFamily="18" charset="0"/>
                          </a:rPr>
                          <m:t>𝑎</m:t>
                        </m:r>
                      </m:sub>
                    </m:sSub>
                    <m:r>
                      <a:rPr lang="en-US" sz="1350" i="1" dirty="0">
                        <a:solidFill>
                          <a:schemeClr val="tx2">
                            <a:lumMod val="75000"/>
                          </a:schemeClr>
                        </a:solidFill>
                        <a:latin typeface="Cambria Math" panose="02040503050406030204" pitchFamily="18" charset="0"/>
                      </a:rPr>
                      <m:t>=</m:t>
                    </m:r>
                    <m:sSub>
                      <m:sSubPr>
                        <m:ctrlPr>
                          <a:rPr lang="en-US" sz="1350" i="1" dirty="0" smtClean="0">
                            <a:solidFill>
                              <a:schemeClr val="tx2">
                                <a:lumMod val="75000"/>
                              </a:schemeClr>
                            </a:solidFill>
                            <a:latin typeface="Cambria Math" panose="02040503050406030204" pitchFamily="18" charset="0"/>
                          </a:rPr>
                        </m:ctrlPr>
                      </m:sSubPr>
                      <m:e>
                        <m:acc>
                          <m:accPr>
                            <m:chr m:val="̅"/>
                            <m:ctrlPr>
                              <a:rPr lang="en-US" sz="1350" i="1" dirty="0">
                                <a:solidFill>
                                  <a:schemeClr val="tx2">
                                    <a:lumMod val="75000"/>
                                  </a:schemeClr>
                                </a:solidFill>
                                <a:latin typeface="Cambria Math" panose="02040503050406030204" pitchFamily="18" charset="0"/>
                              </a:rPr>
                            </m:ctrlPr>
                          </m:accPr>
                          <m:e>
                            <m:r>
                              <a:rPr lang="en-US" sz="1350" b="0" i="1" dirty="0">
                                <a:solidFill>
                                  <a:schemeClr val="tx2">
                                    <a:lumMod val="75000"/>
                                  </a:schemeClr>
                                </a:solidFill>
                                <a:latin typeface="Cambria Math" panose="02040503050406030204" pitchFamily="18" charset="0"/>
                              </a:rPr>
                              <m:t>𝑌</m:t>
                            </m:r>
                          </m:e>
                        </m:acc>
                      </m:e>
                      <m:sub>
                        <m:r>
                          <a:rPr lang="en-US" sz="1350" b="0" i="1" dirty="0">
                            <a:solidFill>
                              <a:schemeClr val="tx2">
                                <a:lumMod val="75000"/>
                              </a:schemeClr>
                            </a:solidFill>
                            <a:latin typeface="Cambria Math" panose="02040503050406030204" pitchFamily="18" charset="0"/>
                          </a:rPr>
                          <m:t>𝑎</m:t>
                        </m:r>
                      </m:sub>
                    </m:sSub>
                    <m:r>
                      <a:rPr lang="en-US" sz="1350" b="0" i="1" dirty="0">
                        <a:solidFill>
                          <a:schemeClr val="tx2">
                            <a:lumMod val="75000"/>
                          </a:schemeClr>
                        </a:solidFill>
                        <a:latin typeface="Cambria Math" panose="02040503050406030204" pitchFamily="18" charset="0"/>
                      </a:rPr>
                      <m:t>−</m:t>
                    </m:r>
                    <m:sSup>
                      <m:sSupPr>
                        <m:ctrlPr>
                          <a:rPr lang="en-US" sz="1350" i="1" dirty="0">
                            <a:solidFill>
                              <a:schemeClr val="tx2">
                                <a:lumMod val="75000"/>
                              </a:schemeClr>
                            </a:solidFill>
                            <a:latin typeface="Cambria Math" panose="02040503050406030204" pitchFamily="18" charset="0"/>
                          </a:rPr>
                        </m:ctrlPr>
                      </m:sSupPr>
                      <m:e>
                        <m:acc>
                          <m:accPr>
                            <m:chr m:val="̂"/>
                            <m:ctrlPr>
                              <a:rPr lang="en-US" sz="1350" i="1" dirty="0">
                                <a:solidFill>
                                  <a:schemeClr val="tx2">
                                    <a:lumMod val="75000"/>
                                  </a:schemeClr>
                                </a:solidFill>
                                <a:latin typeface="Cambria Math" panose="02040503050406030204" pitchFamily="18" charset="0"/>
                              </a:rPr>
                            </m:ctrlPr>
                          </m:accPr>
                          <m:e>
                            <m:r>
                              <a:rPr lang="en-US" sz="1350" i="1" dirty="0">
                                <a:solidFill>
                                  <a:schemeClr val="tx2">
                                    <a:lumMod val="75000"/>
                                  </a:schemeClr>
                                </a:solidFill>
                                <a:latin typeface="Cambria Math" panose="02040503050406030204" pitchFamily="18" charset="0"/>
                              </a:rPr>
                              <m:t>𝜷</m:t>
                            </m:r>
                          </m:e>
                        </m:acc>
                      </m:e>
                      <m:sup>
                        <m:r>
                          <a:rPr lang="en-US" sz="1350" i="1" dirty="0">
                            <a:solidFill>
                              <a:schemeClr val="tx2">
                                <a:lumMod val="75000"/>
                              </a:schemeClr>
                            </a:solidFill>
                            <a:latin typeface="Cambria Math" panose="02040503050406030204" pitchFamily="18" charset="0"/>
                          </a:rPr>
                          <m:t>⊤</m:t>
                        </m:r>
                      </m:sup>
                    </m:sSup>
                    <m:d>
                      <m:dPr>
                        <m:ctrlPr>
                          <a:rPr lang="en-US" sz="1350" i="1" dirty="0">
                            <a:solidFill>
                              <a:schemeClr val="tx2">
                                <a:lumMod val="75000"/>
                              </a:schemeClr>
                            </a:solidFill>
                            <a:latin typeface="Cambria Math" panose="02040503050406030204" pitchFamily="18" charset="0"/>
                          </a:rPr>
                        </m:ctrlPr>
                      </m:dPr>
                      <m:e>
                        <m:sSub>
                          <m:sSubPr>
                            <m:ctrlPr>
                              <a:rPr lang="en-US" sz="1350" i="1" dirty="0">
                                <a:solidFill>
                                  <a:schemeClr val="tx2">
                                    <a:lumMod val="75000"/>
                                  </a:schemeClr>
                                </a:solidFill>
                                <a:latin typeface="Cambria Math" panose="02040503050406030204" pitchFamily="18" charset="0"/>
                              </a:rPr>
                            </m:ctrlPr>
                          </m:sSubPr>
                          <m:e>
                            <m:acc>
                              <m:accPr>
                                <m:chr m:val="̅"/>
                                <m:ctrlPr>
                                  <a:rPr lang="en-US" sz="1350" i="1" dirty="0">
                                    <a:solidFill>
                                      <a:schemeClr val="tx2">
                                        <a:lumMod val="75000"/>
                                      </a:schemeClr>
                                    </a:solidFill>
                                    <a:latin typeface="Cambria Math" panose="02040503050406030204" pitchFamily="18" charset="0"/>
                                  </a:rPr>
                                </m:ctrlPr>
                              </m:accPr>
                              <m:e>
                                <m:r>
                                  <a:rPr lang="en-US" sz="1350" i="1" dirty="0">
                                    <a:solidFill>
                                      <a:schemeClr val="tx2">
                                        <a:lumMod val="75000"/>
                                      </a:schemeClr>
                                    </a:solidFill>
                                    <a:latin typeface="Cambria Math" panose="02040503050406030204" pitchFamily="18" charset="0"/>
                                  </a:rPr>
                                  <m:t>𝑿</m:t>
                                </m:r>
                              </m:e>
                            </m:acc>
                          </m:e>
                          <m:sub>
                            <m:r>
                              <a:rPr lang="en-US" sz="1350" b="0" i="1" dirty="0" smtClean="0">
                                <a:solidFill>
                                  <a:schemeClr val="tx2">
                                    <a:lumMod val="75000"/>
                                  </a:schemeClr>
                                </a:solidFill>
                                <a:latin typeface="Cambria Math" panose="02040503050406030204" pitchFamily="18" charset="0"/>
                              </a:rPr>
                              <m:t>𝑎</m:t>
                            </m:r>
                          </m:sub>
                        </m:sSub>
                        <m:r>
                          <a:rPr lang="en-US" sz="1350" i="1" dirty="0">
                            <a:solidFill>
                              <a:schemeClr val="tx2">
                                <a:lumMod val="75000"/>
                              </a:schemeClr>
                            </a:solidFill>
                            <a:latin typeface="Cambria Math" panose="02040503050406030204" pitchFamily="18" charset="0"/>
                          </a:rPr>
                          <m:t>−</m:t>
                        </m:r>
                        <m:acc>
                          <m:accPr>
                            <m:chr m:val="̅"/>
                            <m:ctrlPr>
                              <a:rPr lang="en-US" sz="1350" i="1" dirty="0">
                                <a:solidFill>
                                  <a:schemeClr val="tx2">
                                    <a:lumMod val="75000"/>
                                  </a:schemeClr>
                                </a:solidFill>
                                <a:latin typeface="Cambria Math" panose="02040503050406030204" pitchFamily="18" charset="0"/>
                              </a:rPr>
                            </m:ctrlPr>
                          </m:accPr>
                          <m:e>
                            <m:r>
                              <a:rPr lang="en-US" sz="1350" i="1" dirty="0">
                                <a:solidFill>
                                  <a:schemeClr val="tx2">
                                    <a:lumMod val="75000"/>
                                  </a:schemeClr>
                                </a:solidFill>
                                <a:latin typeface="Cambria Math" panose="02040503050406030204" pitchFamily="18" charset="0"/>
                              </a:rPr>
                              <m:t>𝑿</m:t>
                            </m:r>
                          </m:e>
                        </m:acc>
                      </m:e>
                    </m:d>
                  </m:oMath>
                </a14:m>
                <a:r>
                  <a:rPr lang="en-US" sz="1350" dirty="0">
                    <a:solidFill>
                      <a:schemeClr val="tx2">
                        <a:lumMod val="75000"/>
                      </a:schemeClr>
                    </a:solidFill>
                  </a:rPr>
                  <a:t>, where </a:t>
                </a:r>
                <a14:m>
                  <m:oMath xmlns:m="http://schemas.openxmlformats.org/officeDocument/2006/math">
                    <m:acc>
                      <m:accPr>
                        <m:chr m:val="̂"/>
                        <m:ctrlPr>
                          <a:rPr lang="en-US" sz="1350" i="1" dirty="0">
                            <a:solidFill>
                              <a:schemeClr val="tx2">
                                <a:lumMod val="75000"/>
                              </a:schemeClr>
                            </a:solidFill>
                            <a:latin typeface="Cambria Math" panose="02040503050406030204" pitchFamily="18" charset="0"/>
                          </a:rPr>
                        </m:ctrlPr>
                      </m:accPr>
                      <m:e>
                        <m:r>
                          <a:rPr lang="en-US" sz="1350" i="1" dirty="0">
                            <a:solidFill>
                              <a:schemeClr val="tx2">
                                <a:lumMod val="75000"/>
                              </a:schemeClr>
                            </a:solidFill>
                            <a:latin typeface="Cambria Math" panose="02040503050406030204" pitchFamily="18" charset="0"/>
                          </a:rPr>
                          <m:t>𝜷</m:t>
                        </m:r>
                      </m:e>
                    </m:acc>
                  </m:oMath>
                </a14:m>
                <a:r>
                  <a:rPr lang="en-US" sz="1350" dirty="0">
                    <a:solidFill>
                      <a:schemeClr val="tx2">
                        <a:lumMod val="75000"/>
                      </a:schemeClr>
                    </a:solidFill>
                  </a:rPr>
                  <a:t> is the least square estimator from fitting a homogeneous ANCOVA model, </a:t>
                </a:r>
                <a14:m>
                  <m:oMath xmlns:m="http://schemas.openxmlformats.org/officeDocument/2006/math">
                    <m:r>
                      <a:rPr lang="en-US" sz="1350" i="1">
                        <a:solidFill>
                          <a:schemeClr val="tx2">
                            <a:lumMod val="75000"/>
                          </a:schemeClr>
                        </a:solidFill>
                        <a:latin typeface="Cambria Math" panose="02040503050406030204" pitchFamily="18" charset="0"/>
                      </a:rPr>
                      <m:t>𝑎</m:t>
                    </m:r>
                    <m:r>
                      <a:rPr lang="en-US" sz="1350" i="1">
                        <a:solidFill>
                          <a:schemeClr val="tx2">
                            <a:lumMod val="75000"/>
                          </a:schemeClr>
                        </a:solidFill>
                        <a:latin typeface="Cambria Math" panose="02040503050406030204" pitchFamily="18" charset="0"/>
                      </a:rPr>
                      <m:t>=1,…,</m:t>
                    </m:r>
                    <m:r>
                      <a:rPr lang="en-US" sz="1350" i="1">
                        <a:solidFill>
                          <a:schemeClr val="tx2">
                            <a:lumMod val="75000"/>
                          </a:schemeClr>
                        </a:solidFill>
                        <a:latin typeface="Cambria Math" panose="02040503050406030204" pitchFamily="18" charset="0"/>
                      </a:rPr>
                      <m:t>𝑘</m:t>
                    </m:r>
                  </m:oMath>
                </a14:m>
                <a:r>
                  <a:rPr lang="en-US" sz="1350" i="1" dirty="0">
                    <a:solidFill>
                      <a:schemeClr val="tx2">
                        <a:lumMod val="75000"/>
                      </a:schemeClr>
                    </a:solidFill>
                    <a:latin typeface="Cambria Math" panose="02040503050406030204" pitchFamily="18" charset="0"/>
                  </a:rPr>
                  <a:t>.</a:t>
                </a:r>
                <a:endParaRPr lang="en-US" sz="1600" i="1" dirty="0">
                  <a:solidFill>
                    <a:schemeClr val="tx2">
                      <a:lumMod val="75000"/>
                    </a:schemeClr>
                  </a:solidFill>
                  <a:latin typeface="Cambria Math" panose="02040503050406030204" pitchFamily="18" charset="0"/>
                </a:endParaRPr>
              </a:p>
              <a:p>
                <a:pPr>
                  <a:spcBef>
                    <a:spcPts val="900"/>
                  </a:spcBef>
                  <a:spcAft>
                    <a:spcPts val="300"/>
                  </a:spcAft>
                </a:pPr>
                <a:r>
                  <a:rPr lang="en-US" sz="1600" b="1" dirty="0">
                    <a:solidFill>
                      <a:schemeClr val="tx2">
                        <a:lumMod val="75000"/>
                      </a:schemeClr>
                    </a:solidFill>
                  </a:rPr>
                  <a:t>Procedure (estimator only, not inference)</a:t>
                </a:r>
                <a:endParaRPr lang="en-US" sz="1600" i="1" dirty="0">
                  <a:solidFill>
                    <a:schemeClr val="tx2">
                      <a:lumMod val="75000"/>
                    </a:schemeClr>
                  </a:solidFill>
                  <a:latin typeface="Cambria Math" panose="02040503050406030204" pitchFamily="18" charset="0"/>
                </a:endParaRPr>
              </a:p>
              <a:p>
                <a:pPr marL="236538" indent="-236538">
                  <a:spcAft>
                    <a:spcPts val="300"/>
                  </a:spcAft>
                  <a:buFont typeface="Arial" panose="020B0604020202020204" pitchFamily="34" charset="0"/>
                  <a:buChar char="•"/>
                </a:pPr>
                <a:r>
                  <a:rPr lang="en-US" sz="1350" dirty="0">
                    <a:solidFill>
                      <a:schemeClr val="tx2">
                        <a:lumMod val="75000"/>
                      </a:schemeClr>
                    </a:solidFill>
                  </a:rPr>
                  <a:t>using </a:t>
                </a:r>
                <a:r>
                  <a:rPr lang="en-US" sz="1350" dirty="0" err="1">
                    <a:solidFill>
                      <a:schemeClr val="tx2">
                        <a:lumMod val="75000"/>
                      </a:schemeClr>
                    </a:solidFill>
                    <a:latin typeface="Courier New" panose="02070309020205020404" pitchFamily="49" charset="0"/>
                    <a:cs typeface="Courier New" panose="02070309020205020404" pitchFamily="49" charset="0"/>
                  </a:rPr>
                  <a:t>robincar_linear</a:t>
                </a:r>
                <a:r>
                  <a:rPr lang="en-US" sz="1350" dirty="0">
                    <a:solidFill>
                      <a:schemeClr val="tx2">
                        <a:lumMod val="75000"/>
                      </a:schemeClr>
                    </a:solidFill>
                    <a:latin typeface="Courier New" panose="02070309020205020404" pitchFamily="49" charset="0"/>
                    <a:cs typeface="Courier New" panose="02070309020205020404" pitchFamily="49" charset="0"/>
                  </a:rPr>
                  <a:t>(</a:t>
                </a:r>
                <a:r>
                  <a:rPr lang="en-US" sz="1350" dirty="0" err="1">
                    <a:solidFill>
                      <a:schemeClr val="tx2">
                        <a:lumMod val="75000"/>
                      </a:schemeClr>
                    </a:solidFill>
                    <a:latin typeface="Courier New" panose="02070309020205020404" pitchFamily="49" charset="0"/>
                    <a:cs typeface="Courier New" panose="02070309020205020404" pitchFamily="49" charset="0"/>
                  </a:rPr>
                  <a:t>df</a:t>
                </a:r>
                <a:r>
                  <a:rPr lang="en-US" sz="1350" dirty="0">
                    <a:solidFill>
                      <a:schemeClr val="tx2">
                        <a:lumMod val="75000"/>
                      </a:schemeClr>
                    </a:solidFill>
                    <a:latin typeface="Courier New" panose="02070309020205020404" pitchFamily="49" charset="0"/>
                    <a:cs typeface="Courier New" panose="02070309020205020404" pitchFamily="49" charset="0"/>
                  </a:rPr>
                  <a:t>=data, </a:t>
                </a:r>
                <a:r>
                  <a:rPr lang="en-US" sz="1350" dirty="0" err="1">
                    <a:solidFill>
                      <a:schemeClr val="tx2">
                        <a:lumMod val="75000"/>
                      </a:schemeClr>
                    </a:solidFill>
                    <a:latin typeface="Courier New" panose="02070309020205020404" pitchFamily="49" charset="0"/>
                    <a:cs typeface="Courier New" panose="02070309020205020404" pitchFamily="49" charset="0"/>
                  </a:rPr>
                  <a:t>treat_col</a:t>
                </a:r>
                <a:r>
                  <a:rPr lang="en-US" sz="1350" dirty="0">
                    <a:solidFill>
                      <a:schemeClr val="tx2">
                        <a:lumMod val="75000"/>
                      </a:schemeClr>
                    </a:solidFill>
                    <a:latin typeface="Courier New" panose="02070309020205020404" pitchFamily="49" charset="0"/>
                    <a:cs typeface="Courier New" panose="02070309020205020404" pitchFamily="49" charset="0"/>
                  </a:rPr>
                  <a:t>=A, </a:t>
                </a:r>
                <a:r>
                  <a:rPr lang="en-US" sz="1350" dirty="0" err="1">
                    <a:solidFill>
                      <a:schemeClr val="tx2">
                        <a:lumMod val="75000"/>
                      </a:schemeClr>
                    </a:solidFill>
                    <a:latin typeface="Courier New" panose="02070309020205020404" pitchFamily="49" charset="0"/>
                    <a:cs typeface="Courier New" panose="02070309020205020404" pitchFamily="49" charset="0"/>
                  </a:rPr>
                  <a:t>response_col</a:t>
                </a:r>
                <a:r>
                  <a:rPr lang="en-US" sz="1350" dirty="0">
                    <a:solidFill>
                      <a:schemeClr val="tx2">
                        <a:lumMod val="75000"/>
                      </a:schemeClr>
                    </a:solidFill>
                    <a:latin typeface="Courier New" panose="02070309020205020404" pitchFamily="49" charset="0"/>
                    <a:cs typeface="Courier New" panose="02070309020205020404" pitchFamily="49" charset="0"/>
                  </a:rPr>
                  <a:t>=Y, </a:t>
                </a:r>
                <a:r>
                  <a:rPr lang="en-US" sz="1350" dirty="0" err="1">
                    <a:solidFill>
                      <a:schemeClr val="tx2">
                        <a:lumMod val="75000"/>
                      </a:schemeClr>
                    </a:solidFill>
                    <a:latin typeface="Courier New" panose="02070309020205020404" pitchFamily="49" charset="0"/>
                    <a:cs typeface="Courier New" panose="02070309020205020404" pitchFamily="49" charset="0"/>
                  </a:rPr>
                  <a:t>covariate_cols</a:t>
                </a:r>
                <a:r>
                  <a:rPr lang="en-US" sz="1350" dirty="0">
                    <a:solidFill>
                      <a:schemeClr val="tx2">
                        <a:lumMod val="75000"/>
                      </a:schemeClr>
                    </a:solidFill>
                    <a:latin typeface="Courier New" panose="02070309020205020404" pitchFamily="49" charset="0"/>
                    <a:cs typeface="Courier New" panose="02070309020205020404" pitchFamily="49" charset="0"/>
                  </a:rPr>
                  <a:t>=X, </a:t>
                </a:r>
                <a:r>
                  <a:rPr lang="en-US" sz="1350" dirty="0" err="1">
                    <a:solidFill>
                      <a:schemeClr val="tx2">
                        <a:lumMod val="75000"/>
                      </a:schemeClr>
                    </a:solidFill>
                    <a:latin typeface="Courier New" panose="02070309020205020404" pitchFamily="49" charset="0"/>
                    <a:cs typeface="Courier New" panose="02070309020205020404" pitchFamily="49" charset="0"/>
                  </a:rPr>
                  <a:t>adj_method</a:t>
                </a:r>
                <a:r>
                  <a:rPr lang="en-US" sz="1350" dirty="0">
                    <a:solidFill>
                      <a:schemeClr val="tx2">
                        <a:lumMod val="75000"/>
                      </a:schemeClr>
                    </a:solidFill>
                    <a:latin typeface="Courier New" panose="02070309020205020404" pitchFamily="49" charset="0"/>
                    <a:cs typeface="Courier New" panose="02070309020205020404" pitchFamily="49" charset="0"/>
                  </a:rPr>
                  <a:t>=“ANCOVA”)</a:t>
                </a:r>
                <a:r>
                  <a:rPr lang="en-US" sz="1350" dirty="0">
                    <a:solidFill>
                      <a:schemeClr val="tx2">
                        <a:lumMod val="75000"/>
                      </a:schemeClr>
                    </a:solidFill>
                    <a:latin typeface="Helvetica" pitchFamily="2" charset="0"/>
                  </a:rPr>
                  <a:t> </a:t>
                </a:r>
                <a:r>
                  <a:rPr lang="en-US" sz="1350" dirty="0">
                    <a:solidFill>
                      <a:schemeClr val="tx2">
                        <a:lumMod val="75000"/>
                      </a:schemeClr>
                    </a:solidFill>
                  </a:rPr>
                  <a:t>in R</a:t>
                </a:r>
                <a:endParaRPr lang="en-US" sz="1350" i="1" dirty="0">
                  <a:solidFill>
                    <a:schemeClr val="tx2">
                      <a:lumMod val="75000"/>
                    </a:schemeClr>
                  </a:solidFill>
                  <a:latin typeface="Cambria Math" panose="02040503050406030204" pitchFamily="18" charset="0"/>
                </a:endParaRPr>
              </a:p>
              <a:p>
                <a:pPr marL="236538" indent="-236538">
                  <a:spcAft>
                    <a:spcPts val="300"/>
                  </a:spcAft>
                  <a:buFont typeface="Arial" panose="020B0604020202020204" pitchFamily="34" charset="0"/>
                  <a:buChar char="•"/>
                </a:pPr>
                <a:r>
                  <a:rPr lang="en-US" sz="1350" b="1" i="1" dirty="0">
                    <a:solidFill>
                      <a:schemeClr val="tx2">
                        <a:lumMod val="75000"/>
                      </a:schemeClr>
                    </a:solidFill>
                  </a:rPr>
                  <a:t>OR</a:t>
                </a:r>
                <a:r>
                  <a:rPr lang="en-US" sz="1350" dirty="0">
                    <a:solidFill>
                      <a:schemeClr val="tx2">
                        <a:lumMod val="75000"/>
                      </a:schemeClr>
                    </a:solidFill>
                  </a:rPr>
                  <a:t>, fit linear model between </a:t>
                </a:r>
                <a14:m>
                  <m:oMath xmlns:m="http://schemas.openxmlformats.org/officeDocument/2006/math">
                    <m:r>
                      <a:rPr lang="en-US" sz="1350" i="1" dirty="0">
                        <a:solidFill>
                          <a:schemeClr val="tx2">
                            <a:lumMod val="75000"/>
                          </a:schemeClr>
                        </a:solidFill>
                        <a:latin typeface="Cambria Math" panose="02040503050406030204" pitchFamily="18" charset="0"/>
                      </a:rPr>
                      <m:t>𝑌</m:t>
                    </m:r>
                  </m:oMath>
                </a14:m>
                <a:r>
                  <a:rPr lang="en-US" sz="1350" dirty="0">
                    <a:solidFill>
                      <a:schemeClr val="tx2">
                        <a:lumMod val="75000"/>
                      </a:schemeClr>
                    </a:solidFill>
                  </a:rPr>
                  <a:t> and </a:t>
                </a:r>
                <a14:m>
                  <m:oMath xmlns:m="http://schemas.openxmlformats.org/officeDocument/2006/math">
                    <m:r>
                      <a:rPr lang="en-US" sz="1350" i="1" dirty="0">
                        <a:solidFill>
                          <a:schemeClr val="tx2">
                            <a:lumMod val="75000"/>
                          </a:schemeClr>
                        </a:solidFill>
                        <a:latin typeface="Cambria Math" panose="02040503050406030204" pitchFamily="18" charset="0"/>
                      </a:rPr>
                      <m:t>𝐴</m:t>
                    </m:r>
                  </m:oMath>
                </a14:m>
                <a:r>
                  <a:rPr lang="en-US" sz="1350" dirty="0">
                    <a:solidFill>
                      <a:schemeClr val="tx2">
                        <a:lumMod val="75000"/>
                      </a:schemeClr>
                    </a:solidFill>
                  </a:rPr>
                  <a:t> and </a:t>
                </a:r>
                <a14:m>
                  <m:oMath xmlns:m="http://schemas.openxmlformats.org/officeDocument/2006/math">
                    <m:r>
                      <a:rPr lang="en-US" sz="1350" smtClean="0">
                        <a:solidFill>
                          <a:schemeClr val="tx1"/>
                        </a:solidFill>
                        <a:latin typeface="Cambria Math" panose="02040503050406030204" pitchFamily="18" charset="0"/>
                      </a:rPr>
                      <m:t>𝑋</m:t>
                    </m:r>
                  </m:oMath>
                </a14:m>
                <a:r>
                  <a:rPr lang="en-US" sz="1350" dirty="0">
                    <a:solidFill>
                      <a:schemeClr val="tx1"/>
                    </a:solidFill>
                  </a:rPr>
                  <a:t> </a:t>
                </a:r>
                <a:r>
                  <a:rPr lang="en-US" sz="1350" dirty="0">
                    <a:solidFill>
                      <a:schemeClr val="tx2">
                        <a:lumMod val="75000"/>
                      </a:schemeClr>
                    </a:solidFill>
                  </a:rPr>
                  <a:t>(</a:t>
                </a:r>
                <a:r>
                  <a:rPr lang="en-US" sz="1350" dirty="0">
                    <a:solidFill>
                      <a:schemeClr val="tx2">
                        <a:lumMod val="75000"/>
                      </a:schemeClr>
                    </a:solidFill>
                    <a:latin typeface="Courier New" panose="02070309020205020404" pitchFamily="49" charset="0"/>
                    <a:cs typeface="Courier New" panose="02070309020205020404" pitchFamily="49" charset="0"/>
                  </a:rPr>
                  <a:t>Y~A+X</a:t>
                </a:r>
                <a:r>
                  <a:rPr lang="en-US" sz="1350" dirty="0">
                    <a:solidFill>
                      <a:schemeClr val="tx2">
                        <a:lumMod val="75000"/>
                      </a:schemeClr>
                    </a:solidFill>
                  </a:rPr>
                  <a:t>), the fitted value at </a:t>
                </a:r>
                <a14:m>
                  <m:oMath xmlns:m="http://schemas.openxmlformats.org/officeDocument/2006/math">
                    <m:r>
                      <a:rPr lang="en-US" sz="1350" i="1" dirty="0">
                        <a:solidFill>
                          <a:schemeClr val="tx2">
                            <a:lumMod val="75000"/>
                          </a:schemeClr>
                        </a:solidFill>
                        <a:latin typeface="Cambria Math" panose="02040503050406030204" pitchFamily="18" charset="0"/>
                      </a:rPr>
                      <m:t>(</m:t>
                    </m:r>
                    <m:r>
                      <a:rPr lang="en-US" sz="1350" i="1" dirty="0">
                        <a:solidFill>
                          <a:schemeClr val="tx2">
                            <a:lumMod val="75000"/>
                          </a:schemeClr>
                        </a:solidFill>
                        <a:latin typeface="Cambria Math" panose="02040503050406030204" pitchFamily="18" charset="0"/>
                      </a:rPr>
                      <m:t>𝐴</m:t>
                    </m:r>
                    <m:r>
                      <a:rPr lang="en-US" sz="1350" i="1" dirty="0">
                        <a:solidFill>
                          <a:schemeClr val="tx2">
                            <a:lumMod val="75000"/>
                          </a:schemeClr>
                        </a:solidFill>
                        <a:latin typeface="Cambria Math" panose="02040503050406030204" pitchFamily="18" charset="0"/>
                      </a:rPr>
                      <m:t>,</m:t>
                    </m:r>
                    <m:r>
                      <a:rPr lang="en-US" sz="1350" b="1" i="1" dirty="0">
                        <a:solidFill>
                          <a:schemeClr val="tx2">
                            <a:lumMod val="75000"/>
                          </a:schemeClr>
                        </a:solidFill>
                        <a:latin typeface="Cambria Math" panose="02040503050406030204" pitchFamily="18" charset="0"/>
                      </a:rPr>
                      <m:t>𝑿</m:t>
                    </m:r>
                    <m:r>
                      <a:rPr lang="en-US" sz="1350" i="1" dirty="0">
                        <a:solidFill>
                          <a:schemeClr val="tx2">
                            <a:lumMod val="75000"/>
                          </a:schemeClr>
                        </a:solidFill>
                        <a:latin typeface="Cambria Math" panose="02040503050406030204" pitchFamily="18" charset="0"/>
                      </a:rPr>
                      <m:t>)=(</m:t>
                    </m:r>
                    <m:r>
                      <a:rPr lang="en-US" sz="1350" i="1" dirty="0">
                        <a:solidFill>
                          <a:schemeClr val="tx2">
                            <a:lumMod val="75000"/>
                          </a:schemeClr>
                        </a:solidFill>
                        <a:latin typeface="Cambria Math" panose="02040503050406030204" pitchFamily="18" charset="0"/>
                      </a:rPr>
                      <m:t>𝑎</m:t>
                    </m:r>
                    <m:r>
                      <a:rPr lang="en-US" sz="1350" i="1" dirty="0">
                        <a:solidFill>
                          <a:schemeClr val="tx2">
                            <a:lumMod val="75000"/>
                          </a:schemeClr>
                        </a:solidFill>
                        <a:latin typeface="Cambria Math" panose="02040503050406030204" pitchFamily="18" charset="0"/>
                      </a:rPr>
                      <m:t>, </m:t>
                    </m:r>
                    <m:acc>
                      <m:accPr>
                        <m:chr m:val="̅"/>
                        <m:ctrlPr>
                          <a:rPr lang="en-US" sz="1350" i="1" dirty="0">
                            <a:solidFill>
                              <a:schemeClr val="tx2">
                                <a:lumMod val="75000"/>
                              </a:schemeClr>
                            </a:solidFill>
                            <a:latin typeface="Cambria Math" panose="02040503050406030204" pitchFamily="18" charset="0"/>
                          </a:rPr>
                        </m:ctrlPr>
                      </m:accPr>
                      <m:e>
                        <m:r>
                          <a:rPr lang="en-US" sz="1350" b="1" i="1" dirty="0">
                            <a:solidFill>
                              <a:schemeClr val="tx2">
                                <a:lumMod val="75000"/>
                              </a:schemeClr>
                            </a:solidFill>
                            <a:latin typeface="Cambria Math" panose="02040503050406030204" pitchFamily="18" charset="0"/>
                          </a:rPr>
                          <m:t>𝑿</m:t>
                        </m:r>
                      </m:e>
                    </m:acc>
                    <m:r>
                      <a:rPr lang="en-US" sz="1350" i="1" dirty="0">
                        <a:solidFill>
                          <a:schemeClr val="tx2">
                            <a:lumMod val="75000"/>
                          </a:schemeClr>
                        </a:solidFill>
                        <a:latin typeface="Cambria Math" panose="02040503050406030204" pitchFamily="18" charset="0"/>
                      </a:rPr>
                      <m:t>)</m:t>
                    </m:r>
                  </m:oMath>
                </a14:m>
                <a:r>
                  <a:rPr lang="en-US" sz="1350" i="1" dirty="0">
                    <a:solidFill>
                      <a:schemeClr val="tx2">
                        <a:lumMod val="75000"/>
                      </a:schemeClr>
                    </a:solidFill>
                    <a:latin typeface="Cambria Math" panose="02040503050406030204" pitchFamily="18" charset="0"/>
                  </a:rPr>
                  <a:t> </a:t>
                </a:r>
                <a:r>
                  <a:rPr lang="en-US" sz="1350" dirty="0">
                    <a:solidFill>
                      <a:schemeClr val="tx2">
                        <a:lumMod val="75000"/>
                      </a:schemeClr>
                    </a:solidFill>
                  </a:rPr>
                  <a:t>is the ANCOVA estimator </a:t>
                </a:r>
                <a14:m>
                  <m:oMath xmlns:m="http://schemas.openxmlformats.org/officeDocument/2006/math">
                    <m:sSub>
                      <m:sSubPr>
                        <m:ctrlPr>
                          <a:rPr lang="en-US" sz="1350" i="1" dirty="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𝜃</m:t>
                            </m:r>
                          </m:e>
                        </m:acc>
                      </m:e>
                      <m:sub>
                        <m:r>
                          <a:rPr lang="en-US" sz="1350" i="1" dirty="0">
                            <a:solidFill>
                              <a:schemeClr val="tx2">
                                <a:lumMod val="75000"/>
                              </a:schemeClr>
                            </a:solidFill>
                            <a:latin typeface="Cambria Math" panose="02040503050406030204" pitchFamily="18" charset="0"/>
                          </a:rPr>
                          <m:t>𝑎</m:t>
                        </m:r>
                      </m:sub>
                    </m:sSub>
                  </m:oMath>
                </a14:m>
                <a:r>
                  <a:rPr lang="en-US" sz="1350" i="1" dirty="0">
                    <a:solidFill>
                      <a:schemeClr val="tx2">
                        <a:lumMod val="75000"/>
                      </a:schemeClr>
                    </a:solidFill>
                    <a:latin typeface="Cambria Math" panose="02040503050406030204" pitchFamily="18" charset="0"/>
                  </a:rPr>
                  <a:t> </a:t>
                </a:r>
                <a:r>
                  <a:rPr lang="en-US" sz="1350" dirty="0">
                    <a:solidFill>
                      <a:schemeClr val="tx2">
                        <a:lumMod val="75000"/>
                      </a:schemeClr>
                    </a:solidFill>
                  </a:rPr>
                  <a:t>for </a:t>
                </a:r>
                <a14:m>
                  <m:oMath xmlns:m="http://schemas.openxmlformats.org/officeDocument/2006/math">
                    <m:r>
                      <m:rPr>
                        <m:sty m:val="p"/>
                      </m:rPr>
                      <a:rPr lang="en-US" sz="1350" i="1">
                        <a:solidFill>
                          <a:schemeClr val="tx2">
                            <a:lumMod val="75000"/>
                          </a:schemeClr>
                        </a:solidFill>
                        <a:latin typeface="Cambria Math" panose="02040503050406030204" pitchFamily="18" charset="0"/>
                      </a:rPr>
                      <m:t>E</m:t>
                    </m:r>
                    <m:d>
                      <m:dPr>
                        <m:ctrlPr>
                          <a:rPr lang="en-US" sz="1350" i="1">
                            <a:solidFill>
                              <a:schemeClr val="tx2">
                                <a:lumMod val="75000"/>
                              </a:schemeClr>
                            </a:solidFill>
                            <a:latin typeface="Cambria Math" panose="02040503050406030204" pitchFamily="18" charset="0"/>
                          </a:rPr>
                        </m:ctrlPr>
                      </m:dPr>
                      <m:e>
                        <m:sSup>
                          <m:sSupPr>
                            <m:ctrlPr>
                              <a:rPr lang="en-US" sz="1350" i="1">
                                <a:solidFill>
                                  <a:schemeClr val="tx2">
                                    <a:lumMod val="75000"/>
                                  </a:schemeClr>
                                </a:solidFill>
                                <a:latin typeface="Cambria Math" panose="02040503050406030204" pitchFamily="18" charset="0"/>
                              </a:rPr>
                            </m:ctrlPr>
                          </m:sSupPr>
                          <m:e>
                            <m:r>
                              <a:rPr lang="en-US" sz="1350" i="1">
                                <a:solidFill>
                                  <a:schemeClr val="tx2">
                                    <a:lumMod val="75000"/>
                                  </a:schemeClr>
                                </a:solidFill>
                                <a:latin typeface="Cambria Math" panose="02040503050406030204" pitchFamily="18" charset="0"/>
                              </a:rPr>
                              <m:t>𝑌</m:t>
                            </m:r>
                          </m:e>
                          <m:sup>
                            <m:d>
                              <m:dPr>
                                <m:ctrlPr>
                                  <a:rPr lang="en-US" sz="1350" i="1">
                                    <a:solidFill>
                                      <a:schemeClr val="tx2">
                                        <a:lumMod val="75000"/>
                                      </a:schemeClr>
                                    </a:solidFill>
                                    <a:latin typeface="Cambria Math" panose="02040503050406030204" pitchFamily="18" charset="0"/>
                                  </a:rPr>
                                </m:ctrlPr>
                              </m:dPr>
                              <m:e>
                                <m:r>
                                  <a:rPr lang="en-US" sz="1350" i="1">
                                    <a:solidFill>
                                      <a:schemeClr val="tx2">
                                        <a:lumMod val="75000"/>
                                      </a:schemeClr>
                                    </a:solidFill>
                                    <a:latin typeface="Cambria Math" panose="02040503050406030204" pitchFamily="18" charset="0"/>
                                  </a:rPr>
                                  <m:t>𝑎</m:t>
                                </m:r>
                              </m:e>
                            </m:d>
                          </m:sup>
                        </m:sSup>
                      </m:e>
                    </m:d>
                  </m:oMath>
                </a14:m>
                <a:endParaRPr lang="en-US" sz="1350" i="1" dirty="0">
                  <a:solidFill>
                    <a:schemeClr val="tx2">
                      <a:lumMod val="75000"/>
                    </a:schemeClr>
                  </a:solidFill>
                  <a:latin typeface="Cambria Math" panose="02040503050406030204" pitchFamily="18" charset="0"/>
                </a:endParaRPr>
              </a:p>
              <a:p>
                <a:pPr>
                  <a:spcBef>
                    <a:spcPts val="900"/>
                  </a:spcBef>
                  <a:spcAft>
                    <a:spcPts val="300"/>
                  </a:spcAft>
                </a:pPr>
                <a:r>
                  <a:rPr lang="en-US" sz="1600" b="1" dirty="0">
                    <a:solidFill>
                      <a:schemeClr val="tx2">
                        <a:lumMod val="75000"/>
                      </a:schemeClr>
                    </a:solidFill>
                  </a:rPr>
                  <a:t>Note</a:t>
                </a:r>
              </a:p>
              <a:p>
                <a:pPr marL="236538" indent="-236538">
                  <a:spcAft>
                    <a:spcPts val="300"/>
                  </a:spcAft>
                  <a:buFont typeface="Arial" panose="020B0604020202020204" pitchFamily="34" charset="0"/>
                  <a:buChar char="•"/>
                </a:pPr>
                <a:r>
                  <a:rPr lang="en-US" sz="1350" dirty="0">
                    <a:solidFill>
                      <a:schemeClr val="tx2">
                        <a:lumMod val="75000"/>
                      </a:schemeClr>
                    </a:solidFill>
                  </a:rPr>
                  <a:t>The coefficient corresponding to certain level of </a:t>
                </a:r>
                <a14:m>
                  <m:oMath xmlns:m="http://schemas.openxmlformats.org/officeDocument/2006/math">
                    <m:r>
                      <a:rPr lang="en-US" sz="1350" i="1" dirty="0" smtClean="0">
                        <a:solidFill>
                          <a:schemeClr val="tx2">
                            <a:lumMod val="75000"/>
                          </a:schemeClr>
                        </a:solidFill>
                        <a:latin typeface="Cambria Math" panose="02040503050406030204" pitchFamily="18" charset="0"/>
                      </a:rPr>
                      <m:t>𝐴</m:t>
                    </m:r>
                  </m:oMath>
                </a14:m>
                <a:r>
                  <a:rPr lang="en-US" sz="1350" dirty="0">
                    <a:solidFill>
                      <a:schemeClr val="tx2">
                        <a:lumMod val="75000"/>
                      </a:schemeClr>
                    </a:solidFill>
                  </a:rPr>
                  <a:t> from ANCOVA model (</a:t>
                </a:r>
                <a:r>
                  <a:rPr lang="en-US" sz="1350" dirty="0">
                    <a:solidFill>
                      <a:schemeClr val="tx2">
                        <a:lumMod val="75000"/>
                      </a:schemeClr>
                    </a:solidFill>
                    <a:latin typeface="Courier New" panose="02070309020205020404" pitchFamily="49" charset="0"/>
                    <a:cs typeface="Courier New" panose="02070309020205020404" pitchFamily="49" charset="0"/>
                  </a:rPr>
                  <a:t>Y~A+X</a:t>
                </a:r>
                <a:r>
                  <a:rPr lang="en-US" sz="1350" dirty="0">
                    <a:solidFill>
                      <a:schemeClr val="tx2">
                        <a:lumMod val="75000"/>
                      </a:schemeClr>
                    </a:solidFill>
                  </a:rPr>
                  <a:t>) </a:t>
                </a:r>
                <a:r>
                  <a:rPr lang="en-US" sz="1350" b="1" u="sng" dirty="0">
                    <a:solidFill>
                      <a:schemeClr val="tx2">
                        <a:lumMod val="75000"/>
                      </a:schemeClr>
                    </a:solidFill>
                  </a:rPr>
                  <a:t>ONLY</a:t>
                </a:r>
                <a:r>
                  <a:rPr lang="en-US" sz="1350" dirty="0">
                    <a:solidFill>
                      <a:schemeClr val="tx2">
                        <a:lumMod val="75000"/>
                      </a:schemeClr>
                    </a:solidFill>
                  </a:rPr>
                  <a:t> estimates the mean difference between that level and the reference level, also known as </a:t>
                </a:r>
                <a:r>
                  <a:rPr lang="en-US" sz="1350" dirty="0">
                    <a:solidFill>
                      <a:srgbClr val="0070C0"/>
                    </a:solidFill>
                  </a:rPr>
                  <a:t>average treatment effect</a:t>
                </a:r>
                <a:r>
                  <a:rPr lang="en-US" sz="1350" dirty="0">
                    <a:solidFill>
                      <a:schemeClr val="tx2">
                        <a:lumMod val="75000"/>
                      </a:schemeClr>
                    </a:solidFill>
                  </a:rPr>
                  <a:t> </a:t>
                </a:r>
                <a:r>
                  <a:rPr lang="en-US" sz="1350" dirty="0">
                    <a:solidFill>
                      <a:srgbClr val="0070C0"/>
                    </a:solidFill>
                  </a:rPr>
                  <a:t>(ATE)</a:t>
                </a:r>
                <a:r>
                  <a:rPr lang="en-US" sz="1350" dirty="0">
                    <a:solidFill>
                      <a:schemeClr val="tx1"/>
                    </a:solidFill>
                  </a:rPr>
                  <a:t>,</a:t>
                </a:r>
                <a:r>
                  <a:rPr lang="en-US" sz="1350" dirty="0">
                    <a:solidFill>
                      <a:schemeClr val="tx2">
                        <a:lumMod val="75000"/>
                      </a:schemeClr>
                    </a:solidFill>
                  </a:rPr>
                  <a:t> e.g., </a:t>
                </a:r>
                <a14:m>
                  <m:oMath xmlns:m="http://schemas.openxmlformats.org/officeDocument/2006/math">
                    <m:r>
                      <m:rPr>
                        <m:sty m:val="p"/>
                      </m:rPr>
                      <a:rPr lang="en-US" sz="1350" i="1" smtClean="0">
                        <a:solidFill>
                          <a:schemeClr val="tx2">
                            <a:lumMod val="75000"/>
                          </a:schemeClr>
                        </a:solidFill>
                        <a:latin typeface="Cambria Math" panose="02040503050406030204" pitchFamily="18" charset="0"/>
                      </a:rPr>
                      <m:t>E</m:t>
                    </m:r>
                    <m:d>
                      <m:dPr>
                        <m:ctrlPr>
                          <a:rPr lang="en-US" sz="1350" i="1">
                            <a:solidFill>
                              <a:schemeClr val="tx2">
                                <a:lumMod val="75000"/>
                              </a:schemeClr>
                            </a:solidFill>
                            <a:latin typeface="Cambria Math" panose="02040503050406030204" pitchFamily="18" charset="0"/>
                          </a:rPr>
                        </m:ctrlPr>
                      </m:dPr>
                      <m:e>
                        <m:sSup>
                          <m:sSupPr>
                            <m:ctrlPr>
                              <a:rPr lang="en-US" sz="1350" i="1">
                                <a:solidFill>
                                  <a:schemeClr val="tx2">
                                    <a:lumMod val="75000"/>
                                  </a:schemeClr>
                                </a:solidFill>
                                <a:latin typeface="Cambria Math" panose="02040503050406030204" pitchFamily="18" charset="0"/>
                              </a:rPr>
                            </m:ctrlPr>
                          </m:sSupPr>
                          <m:e>
                            <m:r>
                              <a:rPr lang="en-US" sz="1350" i="1">
                                <a:solidFill>
                                  <a:schemeClr val="tx2">
                                    <a:lumMod val="75000"/>
                                  </a:schemeClr>
                                </a:solidFill>
                                <a:latin typeface="Cambria Math" panose="02040503050406030204" pitchFamily="18" charset="0"/>
                              </a:rPr>
                              <m:t>𝑌</m:t>
                            </m:r>
                          </m:e>
                          <m:sup>
                            <m:d>
                              <m:dPr>
                                <m:ctrlPr>
                                  <a:rPr lang="en-US" sz="1350" i="1">
                                    <a:solidFill>
                                      <a:schemeClr val="tx2">
                                        <a:lumMod val="75000"/>
                                      </a:schemeClr>
                                    </a:solidFill>
                                    <a:latin typeface="Cambria Math" panose="02040503050406030204" pitchFamily="18" charset="0"/>
                                  </a:rPr>
                                </m:ctrlPr>
                              </m:dPr>
                              <m:e>
                                <m:r>
                                  <a:rPr lang="en-US" sz="1350" b="0" i="1" smtClean="0">
                                    <a:solidFill>
                                      <a:schemeClr val="tx2">
                                        <a:lumMod val="75000"/>
                                      </a:schemeClr>
                                    </a:solidFill>
                                    <a:latin typeface="Cambria Math" panose="02040503050406030204" pitchFamily="18" charset="0"/>
                                  </a:rPr>
                                  <m:t>𝑠</m:t>
                                </m:r>
                              </m:e>
                            </m:d>
                          </m:sup>
                        </m:sSup>
                      </m:e>
                    </m:d>
                    <m:r>
                      <a:rPr lang="en-US" sz="1350" b="0" i="0" smtClean="0">
                        <a:solidFill>
                          <a:schemeClr val="tx2">
                            <a:lumMod val="75000"/>
                          </a:schemeClr>
                        </a:solidFill>
                        <a:latin typeface="Cambria Math" panose="02040503050406030204" pitchFamily="18" charset="0"/>
                      </a:rPr>
                      <m:t>−</m:t>
                    </m:r>
                    <m:r>
                      <m:rPr>
                        <m:sty m:val="p"/>
                      </m:rPr>
                      <a:rPr lang="en-US" sz="1350" i="1">
                        <a:solidFill>
                          <a:schemeClr val="tx2">
                            <a:lumMod val="75000"/>
                          </a:schemeClr>
                        </a:solidFill>
                        <a:latin typeface="Cambria Math" panose="02040503050406030204" pitchFamily="18" charset="0"/>
                      </a:rPr>
                      <m:t>E</m:t>
                    </m:r>
                    <m:d>
                      <m:dPr>
                        <m:ctrlPr>
                          <a:rPr lang="en-US" sz="1350" i="1">
                            <a:solidFill>
                              <a:schemeClr val="tx2">
                                <a:lumMod val="75000"/>
                              </a:schemeClr>
                            </a:solidFill>
                            <a:latin typeface="Cambria Math" panose="02040503050406030204" pitchFamily="18" charset="0"/>
                          </a:rPr>
                        </m:ctrlPr>
                      </m:dPr>
                      <m:e>
                        <m:sSup>
                          <m:sSupPr>
                            <m:ctrlPr>
                              <a:rPr lang="en-US" sz="1350" i="1">
                                <a:solidFill>
                                  <a:schemeClr val="tx2">
                                    <a:lumMod val="75000"/>
                                  </a:schemeClr>
                                </a:solidFill>
                                <a:latin typeface="Cambria Math" panose="02040503050406030204" pitchFamily="18" charset="0"/>
                              </a:rPr>
                            </m:ctrlPr>
                          </m:sSupPr>
                          <m:e>
                            <m:r>
                              <a:rPr lang="en-US" sz="1350" i="1">
                                <a:solidFill>
                                  <a:schemeClr val="tx2">
                                    <a:lumMod val="75000"/>
                                  </a:schemeClr>
                                </a:solidFill>
                                <a:latin typeface="Cambria Math" panose="02040503050406030204" pitchFamily="18" charset="0"/>
                              </a:rPr>
                              <m:t>𝑌</m:t>
                            </m:r>
                          </m:e>
                          <m:sup>
                            <m:d>
                              <m:dPr>
                                <m:ctrlPr>
                                  <a:rPr lang="en-US" sz="1350" i="1">
                                    <a:solidFill>
                                      <a:schemeClr val="tx2">
                                        <a:lumMod val="75000"/>
                                      </a:schemeClr>
                                    </a:solidFill>
                                    <a:latin typeface="Cambria Math" panose="02040503050406030204" pitchFamily="18" charset="0"/>
                                  </a:rPr>
                                </m:ctrlPr>
                              </m:dPr>
                              <m:e>
                                <m:r>
                                  <a:rPr lang="en-US" sz="1350" b="0" i="1" smtClean="0">
                                    <a:solidFill>
                                      <a:schemeClr val="tx2">
                                        <a:lumMod val="75000"/>
                                      </a:schemeClr>
                                    </a:solidFill>
                                    <a:latin typeface="Cambria Math" panose="02040503050406030204" pitchFamily="18" charset="0"/>
                                  </a:rPr>
                                  <m:t>1</m:t>
                                </m:r>
                              </m:e>
                            </m:d>
                          </m:sup>
                        </m:sSup>
                      </m:e>
                    </m:d>
                  </m:oMath>
                </a14:m>
                <a:r>
                  <a:rPr lang="en-US" sz="1350" dirty="0">
                    <a:solidFill>
                      <a:schemeClr val="tx2">
                        <a:lumMod val="75000"/>
                      </a:schemeClr>
                    </a:solidFill>
                  </a:rPr>
                  <a:t> when </a:t>
                </a:r>
                <a14:m>
                  <m:oMath xmlns:m="http://schemas.openxmlformats.org/officeDocument/2006/math">
                    <m:r>
                      <a:rPr lang="en-US" sz="1350" i="1" dirty="0" smtClean="0">
                        <a:solidFill>
                          <a:schemeClr val="tx2">
                            <a:lumMod val="75000"/>
                          </a:schemeClr>
                        </a:solidFill>
                        <a:latin typeface="Cambria Math" panose="02040503050406030204" pitchFamily="18" charset="0"/>
                      </a:rPr>
                      <m:t>𝑎</m:t>
                    </m:r>
                    <m:r>
                      <a:rPr lang="en-US" sz="1350" i="1" dirty="0" smtClean="0">
                        <a:solidFill>
                          <a:schemeClr val="tx2">
                            <a:lumMod val="75000"/>
                          </a:schemeClr>
                        </a:solidFill>
                        <a:latin typeface="Cambria Math" panose="02040503050406030204" pitchFamily="18" charset="0"/>
                      </a:rPr>
                      <m:t>=1</m:t>
                    </m:r>
                  </m:oMath>
                </a14:m>
                <a:r>
                  <a:rPr lang="en-US" sz="1350" dirty="0">
                    <a:solidFill>
                      <a:schemeClr val="tx2">
                        <a:lumMod val="75000"/>
                      </a:schemeClr>
                    </a:solidFill>
                  </a:rPr>
                  <a:t> is the reference level.</a:t>
                </a:r>
              </a:p>
              <a:p>
                <a:pPr marL="236538" indent="-236538">
                  <a:spcAft>
                    <a:spcPts val="300"/>
                  </a:spcAft>
                  <a:buFont typeface="Arial" panose="020B0604020202020204" pitchFamily="34" charset="0"/>
                  <a:buChar char="•"/>
                </a:pPr>
                <a:r>
                  <a:rPr lang="en-US" sz="1350" dirty="0">
                    <a:solidFill>
                      <a:schemeClr val="tx2">
                        <a:lumMod val="75000"/>
                      </a:schemeClr>
                    </a:solidFill>
                  </a:rPr>
                  <a:t>ANCOVA estimator </a:t>
                </a:r>
                <a14:m>
                  <m:oMath xmlns:m="http://schemas.openxmlformats.org/officeDocument/2006/math">
                    <m:sSub>
                      <m:sSubPr>
                        <m:ctrlPr>
                          <a:rPr lang="en-US" sz="1350" i="1" dirty="0" smtClean="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𝜃</m:t>
                            </m:r>
                          </m:e>
                        </m:acc>
                      </m:e>
                      <m:sub>
                        <m:r>
                          <a:rPr lang="en-US" sz="1350" i="1" dirty="0">
                            <a:solidFill>
                              <a:schemeClr val="tx2">
                                <a:lumMod val="75000"/>
                              </a:schemeClr>
                            </a:solidFill>
                            <a:latin typeface="Cambria Math" panose="02040503050406030204" pitchFamily="18" charset="0"/>
                          </a:rPr>
                          <m:t>𝑎</m:t>
                        </m:r>
                      </m:sub>
                    </m:sSub>
                  </m:oMath>
                </a14:m>
                <a:r>
                  <a:rPr lang="en-US" sz="1350" dirty="0">
                    <a:solidFill>
                      <a:schemeClr val="tx2">
                        <a:lumMod val="75000"/>
                      </a:schemeClr>
                    </a:solidFill>
                  </a:rPr>
                  <a:t> is crucial when the estimand of interest is beyond ATE, for example, ratio.</a:t>
                </a:r>
              </a:p>
              <a:p>
                <a:pPr marL="236538" indent="-236538">
                  <a:spcAft>
                    <a:spcPts val="300"/>
                  </a:spcAft>
                  <a:buFont typeface="Arial" panose="020B0604020202020204" pitchFamily="34" charset="0"/>
                  <a:buChar char="•"/>
                </a:pPr>
                <a:r>
                  <a:rPr lang="en-US" sz="1350" dirty="0">
                    <a:solidFill>
                      <a:schemeClr val="tx2">
                        <a:lumMod val="75000"/>
                      </a:schemeClr>
                    </a:solidFill>
                  </a:rPr>
                  <a:t>ANCOVA estimator is </a:t>
                </a:r>
                <a:r>
                  <a:rPr lang="en-US" sz="1350" b="1" dirty="0">
                    <a:solidFill>
                      <a:srgbClr val="FF0000"/>
                    </a:solidFill>
                  </a:rPr>
                  <a:t>NOT</a:t>
                </a:r>
                <a:r>
                  <a:rPr lang="en-US" sz="1350" dirty="0">
                    <a:solidFill>
                      <a:schemeClr val="tx2">
                        <a:lumMod val="75000"/>
                      </a:schemeClr>
                    </a:solidFill>
                  </a:rPr>
                  <a:t> guaranteed more efficient than unadjusted estimator (</a:t>
                </a:r>
                <a:r>
                  <a:rPr lang="en-US" sz="1350" dirty="0" err="1">
                    <a:solidFill>
                      <a:schemeClr val="tx2">
                        <a:lumMod val="75000"/>
                      </a:schemeClr>
                    </a:solidFill>
                  </a:rPr>
                  <a:t>Tsiatis</a:t>
                </a:r>
                <a:r>
                  <a:rPr lang="en-US" sz="1350" dirty="0">
                    <a:solidFill>
                      <a:schemeClr val="tx2">
                        <a:lumMod val="75000"/>
                      </a:schemeClr>
                    </a:solidFill>
                  </a:rPr>
                  <a:t>, 2008; Lin, 2013; Ye et al., 2022)</a:t>
                </a:r>
              </a:p>
              <a:p>
                <a:pPr marL="236538" indent="-236538">
                  <a:buFont typeface="Arial" panose="020B0604020202020204" pitchFamily="34" charset="0"/>
                  <a:buChar char="•"/>
                </a:pPr>
                <a:endParaRPr lang="en-US" sz="1350" i="1" dirty="0">
                  <a:solidFill>
                    <a:schemeClr val="tx2">
                      <a:lumMod val="75000"/>
                    </a:schemeClr>
                  </a:solidFill>
                  <a:latin typeface="Cambria Math" panose="02040503050406030204" pitchFamily="18" charset="0"/>
                </a:endParaRPr>
              </a:p>
            </p:txBody>
          </p:sp>
        </mc:Choice>
        <mc:Fallback xmlns="">
          <p:sp>
            <p:nvSpPr>
              <p:cNvPr id="5" name="Rounded Rectangle 4">
                <a:extLst>
                  <a:ext uri="{FF2B5EF4-FFF2-40B4-BE49-F238E27FC236}">
                    <a16:creationId xmlns:a16="http://schemas.microsoft.com/office/drawing/2014/main" id="{2B3CFB01-7FDC-08AD-BCF7-A67EA82E6284}"/>
                  </a:ext>
                </a:extLst>
              </p:cNvPr>
              <p:cNvSpPr>
                <a:spLocks noRot="1" noChangeAspect="1" noMove="1" noResize="1" noEditPoints="1" noAdjustHandles="1" noChangeArrowheads="1" noChangeShapeType="1" noTextEdit="1"/>
              </p:cNvSpPr>
              <p:nvPr/>
            </p:nvSpPr>
            <p:spPr>
              <a:xfrm>
                <a:off x="570753" y="3035807"/>
                <a:ext cx="11272973" cy="3657601"/>
              </a:xfrm>
              <a:prstGeom prst="roundRect">
                <a:avLst>
                  <a:gd name="adj" fmla="val 3241"/>
                </a:avLst>
              </a:prstGeom>
              <a:blipFill>
                <a:blip r:embed="rId4"/>
                <a:stretch>
                  <a:fillRect/>
                </a:stretch>
              </a:blipFill>
              <a:ln w="19050">
                <a:solidFill>
                  <a:schemeClr val="tx2"/>
                </a:solidFill>
              </a:ln>
            </p:spPr>
            <p:txBody>
              <a:bodyPr/>
              <a:lstStyle/>
              <a:p>
                <a:r>
                  <a:rPr lang="en-US">
                    <a:noFill/>
                  </a:rPr>
                  <a:t> </a:t>
                </a:r>
              </a:p>
            </p:txBody>
          </p:sp>
        </mc:Fallback>
      </mc:AlternateContent>
    </p:spTree>
    <p:extLst>
      <p:ext uri="{BB962C8B-B14F-4D97-AF65-F5344CB8AC3E}">
        <p14:creationId xmlns:p14="http://schemas.microsoft.com/office/powerpoint/2010/main" val="1407205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b="1" dirty="0">
                <a:solidFill>
                  <a:srgbClr val="C00000"/>
                </a:solidFill>
              </a:rPr>
              <a:t>Linear Adjustment</a:t>
            </a:r>
            <a:r>
              <a:rPr lang="en-US" sz="2800" dirty="0"/>
              <a:t> for Unconditional Treatment Effect</a:t>
            </a:r>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1718585"/>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endParaRPr lang="en-US" sz="1600" dirty="0"/>
              </a:p>
              <a:p>
                <a:pPr>
                  <a:spcAft>
                    <a:spcPts val="600"/>
                  </a:spcAft>
                </a:pPr>
                <a:r>
                  <a:rPr lang="en-US" b="1" u="sng" dirty="0">
                    <a:solidFill>
                      <a:srgbClr val="C5050C"/>
                    </a:solidFill>
                  </a:rPr>
                  <a:t>Method of Estimation</a:t>
                </a:r>
                <a:r>
                  <a:rPr lang="en-US" b="1" dirty="0">
                    <a:solidFill>
                      <a:srgbClr val="C5050C"/>
                    </a:solidFill>
                  </a:rPr>
                  <a:t>:</a:t>
                </a:r>
                <a:endParaRPr lang="en-US" sz="1600" b="1" dirty="0"/>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1718585"/>
              </a:xfrm>
              <a:prstGeom prst="rect">
                <a:avLst/>
              </a:prstGeom>
              <a:blipFill>
                <a:blip r:embed="rId2"/>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1">
                <a:extLst>
                  <a:ext uri="{FF2B5EF4-FFF2-40B4-BE49-F238E27FC236}">
                    <a16:creationId xmlns:a16="http://schemas.microsoft.com/office/drawing/2014/main" id="{BB9398F4-32D3-393C-10E3-CD5C3F59C4F9}"/>
                  </a:ext>
                </a:extLst>
              </p:cNvPr>
              <p:cNvGraphicFramePr>
                <a:graphicFrameLocks noGrp="1"/>
              </p:cNvGraphicFramePr>
              <p:nvPr>
                <p:extLst>
                  <p:ext uri="{D42A27DB-BD31-4B8C-83A1-F6EECF244321}">
                    <p14:modId xmlns:p14="http://schemas.microsoft.com/office/powerpoint/2010/main" val="2986534811"/>
                  </p:ext>
                </p:extLst>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Linear adjustment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𝑌</m:t>
                                  </m:r>
                                </m:e>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𝑋</m:t>
                                  </m:r>
                                </m:e>
                              </m:d>
                              <m:r>
                                <a:rPr lang="en-US" sz="1350" b="0" smtClean="0">
                                  <a:solidFill>
                                    <a:srgbClr val="C00000"/>
                                  </a:solidFill>
                                  <a:latin typeface="Cambria Math" panose="02040503050406030204" pitchFamily="18" charset="0"/>
                                </a:rPr>
                                <m:t>=∑</m:t>
                              </m:r>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𝛾</m:t>
                                      </m:r>
                                    </m:e>
                                    <m:sub>
                                      <m:r>
                                        <a:rPr lang="en-US" sz="1350" b="0" smtClean="0">
                                          <a:solidFill>
                                            <a:srgbClr val="C00000"/>
                                          </a:solidFill>
                                          <a:latin typeface="Cambria Math" panose="02040503050406030204" pitchFamily="18" charset="0"/>
                                        </a:rPr>
                                        <m:t>𝑎</m:t>
                                      </m:r>
                                    </m:sub>
                                  </m:sSub>
                                  <m:r>
                                    <a:rPr lang="en-US" sz="1350" b="0" smtClean="0">
                                      <a:solidFill>
                                        <a:srgbClr val="C00000"/>
                                      </a:solidFill>
                                      <a:latin typeface="Cambria Math" panose="02040503050406030204" pitchFamily="18" charset="0"/>
                                    </a:rPr>
                                    <m:t>+</m:t>
                                  </m:r>
                                  <m:sSubSup>
                                    <m:sSubSupPr>
                                      <m:ctrlPr>
                                        <a:rPr lang="en-US" sz="1350" b="0" i="1" smtClean="0">
                                          <a:solidFill>
                                            <a:srgbClr val="C00000"/>
                                          </a:solidFill>
                                          <a:latin typeface="Cambria Math" panose="02040503050406030204" pitchFamily="18" charset="0"/>
                                        </a:rPr>
                                      </m:ctrlPr>
                                    </m:sSubSupPr>
                                    <m:e>
                                      <m:r>
                                        <a:rPr lang="en-US" sz="1350" b="0" smtClean="0">
                                          <a:solidFill>
                                            <a:srgbClr val="C00000"/>
                                          </a:solidFill>
                                          <a:latin typeface="Cambria Math" panose="02040503050406030204" pitchFamily="18" charset="0"/>
                                        </a:rPr>
                                        <m:t>𝛽</m:t>
                                      </m:r>
                                    </m:e>
                                    <m:sub>
                                      <m:r>
                                        <a:rPr lang="en-US" sz="1350" b="0" smtClean="0">
                                          <a:solidFill>
                                            <a:srgbClr val="C00000"/>
                                          </a:solidFill>
                                          <a:latin typeface="Cambria Math" panose="02040503050406030204" pitchFamily="18" charset="0"/>
                                        </a:rPr>
                                        <m:t>𝑎</m:t>
                                      </m:r>
                                    </m:sub>
                                    <m:sup>
                                      <m:r>
                                        <a:rPr lang="en-US" sz="1350" b="0" i="1" smtClean="0">
                                          <a:solidFill>
                                            <a:srgbClr val="C00000"/>
                                          </a:solidFill>
                                          <a:latin typeface="Cambria Math" panose="02040503050406030204" pitchFamily="18" charset="0"/>
                                        </a:rPr>
                                        <m:t>⊤</m:t>
                                      </m:r>
                                    </m:sup>
                                  </m:sSubSup>
                                  <m:r>
                                    <a:rPr lang="en-US" sz="1350" b="0" smtClean="0">
                                      <a:solidFill>
                                        <a:srgbClr val="C00000"/>
                                      </a:solidFill>
                                      <a:latin typeface="Cambria Math" panose="02040503050406030204" pitchFamily="18" charset="0"/>
                                    </a:rPr>
                                    <m:t>𝑋</m:t>
                                  </m:r>
                                </m:e>
                              </m:d>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𝐼</m:t>
                                  </m:r>
                                </m:e>
                                <m:sub>
                                  <m:d>
                                    <m:dPr>
                                      <m:begChr m:val="{"/>
                                      <m:endChr m:val="}"/>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e>
                                  </m:d>
                                </m:sub>
                              </m:sSub>
                            </m:oMath>
                          </a14:m>
                          <a:r>
                            <a:rPr lang="en-US" sz="1350" dirty="0">
                              <a:solidFill>
                                <a:srgbClr val="C00000"/>
                              </a:solidFill>
                            </a:rPr>
                            <a:t> </a:t>
                          </a:r>
                        </a:p>
                      </a:txBody>
                      <a:tcPr anchor="ctr"/>
                    </a:tc>
                    <a:tc>
                      <a:txBody>
                        <a:bodyPr/>
                        <a:lstStyle/>
                        <a:p>
                          <a:pPr algn="l"/>
                          <a14:m>
                            <m:oMathPara xmlns:m="http://schemas.openxmlformats.org/officeDocument/2006/math">
                              <m:oMathParaPr>
                                <m:jc m:val="left"/>
                              </m:oMathParaPr>
                              <m:oMath xmlns:m="http://schemas.openxmlformats.org/officeDocument/2006/math">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i="1" smtClean="0">
                                            <a:solidFill>
                                              <a:srgbClr val="C00000"/>
                                            </a:solidFill>
                                            <a:latin typeface="Cambria Math" panose="02040503050406030204" pitchFamily="18" charset="0"/>
                                          </a:rPr>
                                          <m:t>𝛾</m:t>
                                        </m:r>
                                      </m:e>
                                    </m:acc>
                                  </m:e>
                                  <m:sub>
                                    <m:r>
                                      <a:rPr lang="en-US" sz="1350" b="0" smtClean="0">
                                        <a:solidFill>
                                          <a:srgbClr val="C00000"/>
                                        </a:solidFill>
                                        <a:latin typeface="Cambria Math" panose="02040503050406030204" pitchFamily="18" charset="0"/>
                                      </a:rPr>
                                      <m:t>𝑎</m:t>
                                    </m:r>
                                  </m:sub>
                                </m:sSub>
                                <m:r>
                                  <a:rPr lang="en-US" sz="1350" b="0" smtClean="0">
                                    <a:solidFill>
                                      <a:srgbClr val="C00000"/>
                                    </a:solidFill>
                                    <a:latin typeface="Cambria Math" panose="02040503050406030204" pitchFamily="18" charset="0"/>
                                  </a:rPr>
                                  <m:t>+</m:t>
                                </m:r>
                                <m:sSubSup>
                                  <m:sSubSupPr>
                                    <m:ctrlPr>
                                      <a:rPr lang="en-US" sz="1350" b="0" i="1" smtClean="0">
                                        <a:solidFill>
                                          <a:srgbClr val="C00000"/>
                                        </a:solidFill>
                                        <a:latin typeface="Cambria Math" panose="02040503050406030204" pitchFamily="18" charset="0"/>
                                      </a:rPr>
                                    </m:ctrlPr>
                                  </m:sSubSup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𝛽</m:t>
                                        </m:r>
                                      </m:e>
                                    </m:acc>
                                  </m:e>
                                  <m:sub>
                                    <m:r>
                                      <a:rPr lang="en-US" sz="1350" b="0" smtClean="0">
                                        <a:solidFill>
                                          <a:srgbClr val="C00000"/>
                                        </a:solidFill>
                                        <a:latin typeface="Cambria Math" panose="02040503050406030204" pitchFamily="18" charset="0"/>
                                      </a:rPr>
                                      <m:t>𝑎</m:t>
                                    </m:r>
                                  </m:sub>
                                  <m:sup>
                                    <m:r>
                                      <a:rPr lang="en-US" sz="1350" b="0" i="1" smtClean="0">
                                        <a:solidFill>
                                          <a:srgbClr val="C00000"/>
                                        </a:solidFill>
                                        <a:latin typeface="Cambria Math" panose="02040503050406030204" pitchFamily="18" charset="0"/>
                                      </a:rPr>
                                      <m:t>⊤</m:t>
                                    </m:r>
                                  </m:sup>
                                </m:sSubSup>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𝑋</m:t>
                                    </m:r>
                                  </m:e>
                                </m:acc>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𝑎</m:t>
                                </m:r>
                                <m:r>
                                  <a:rPr lang="en-US" sz="1350" b="0" smtClean="0">
                                    <a:solidFill>
                                      <a:srgbClr val="C00000"/>
                                    </a:solidFill>
                                    <a:latin typeface="Cambria Math" panose="02040503050406030204" pitchFamily="18" charset="0"/>
                                  </a:rPr>
                                  <m:t>=1,…,</m:t>
                                </m:r>
                                <m:r>
                                  <a:rPr lang="en-US" sz="1350" b="0" smtClean="0">
                                    <a:solidFill>
                                      <a:srgbClr val="C00000"/>
                                    </a:solidFill>
                                    <a:latin typeface="Cambria Math" panose="02040503050406030204" pitchFamily="18" charset="0"/>
                                  </a:rPr>
                                  <m:t>𝑘</m:t>
                                </m:r>
                              </m:oMath>
                            </m:oMathPara>
                          </a14:m>
                          <a:endParaRPr lang="en-US" sz="1350" dirty="0">
                            <a:solidFill>
                              <a:srgbClr val="C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robincar_linear</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Choice>
        <mc:Fallback xmlns="">
          <p:graphicFrame>
            <p:nvGraphicFramePr>
              <p:cNvPr id="4" name="Table 1">
                <a:extLst>
                  <a:ext uri="{FF2B5EF4-FFF2-40B4-BE49-F238E27FC236}">
                    <a16:creationId xmlns:a16="http://schemas.microsoft.com/office/drawing/2014/main" id="{BB9398F4-32D3-393C-10E3-CD5C3F59C4F9}"/>
                  </a:ext>
                </a:extLst>
              </p:cNvPr>
              <p:cNvGraphicFramePr>
                <a:graphicFrameLocks noGrp="1"/>
              </p:cNvGraphicFramePr>
              <p:nvPr>
                <p:extLst>
                  <p:ext uri="{D42A27DB-BD31-4B8C-83A1-F6EECF244321}">
                    <p14:modId xmlns:p14="http://schemas.microsoft.com/office/powerpoint/2010/main" val="2986534811"/>
                  </p:ext>
                </p:extLst>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3"/>
                          <a:stretch>
                            <a:fillRect l="-136918" t="-2703" r="-82079" b="-97297"/>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Linear adjustment</a:t>
                          </a:r>
                        </a:p>
                      </a:txBody>
                      <a:tcPr anchor="ctr"/>
                    </a:tc>
                    <a:tc>
                      <a:txBody>
                        <a:bodyPr/>
                        <a:lstStyle/>
                        <a:p>
                          <a:endParaRPr lang="en-US"/>
                        </a:p>
                      </a:txBody>
                      <a:tcPr anchor="ctr">
                        <a:blipFill>
                          <a:blip r:embed="rId3"/>
                          <a:stretch>
                            <a:fillRect l="-70536" t="-105556" r="-226786"/>
                          </a:stretch>
                        </a:blipFill>
                      </a:tcPr>
                    </a:tc>
                    <a:tc>
                      <a:txBody>
                        <a:bodyPr/>
                        <a:lstStyle/>
                        <a:p>
                          <a:endParaRPr lang="en-US"/>
                        </a:p>
                      </a:txBody>
                      <a:tcPr anchor="ctr">
                        <a:blipFill>
                          <a:blip r:embed="rId3"/>
                          <a:stretch>
                            <a:fillRect l="-136918" t="-105556" r="-8207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robincar_linear</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2B3CFB01-7FDC-08AD-BCF7-A67EA82E6284}"/>
                  </a:ext>
                </a:extLst>
              </p:cNvPr>
              <p:cNvSpPr/>
              <p:nvPr/>
            </p:nvSpPr>
            <p:spPr>
              <a:xfrm>
                <a:off x="570753" y="3035807"/>
                <a:ext cx="11272973" cy="3657601"/>
              </a:xfrm>
              <a:prstGeom prst="roundRect">
                <a:avLst>
                  <a:gd name="adj" fmla="val 3241"/>
                </a:avLst>
              </a:prstGeom>
              <a:solidFill>
                <a:schemeClr val="tx2">
                  <a:lumMod val="20000"/>
                  <a:lumOff val="80000"/>
                  <a:alpha val="5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300"/>
                  </a:spcAft>
                </a:pPr>
                <a:r>
                  <a:rPr lang="en-US" sz="1600" b="1" dirty="0">
                    <a:solidFill>
                      <a:schemeClr val="tx2">
                        <a:lumMod val="75000"/>
                      </a:schemeClr>
                    </a:solidFill>
                  </a:rPr>
                  <a:t>Formula (ANHECOVA estimator, no restriction on </a:t>
                </a:r>
                <a14:m>
                  <m:oMath xmlns:m="http://schemas.openxmlformats.org/officeDocument/2006/math">
                    <m:sSub>
                      <m:sSubPr>
                        <m:ctrlPr>
                          <a:rPr lang="en-US" sz="1600" b="1" i="1" smtClean="0">
                            <a:solidFill>
                              <a:schemeClr val="tx2">
                                <a:lumMod val="75000"/>
                              </a:schemeClr>
                            </a:solidFill>
                            <a:latin typeface="Cambria Math" panose="02040503050406030204" pitchFamily="18" charset="0"/>
                          </a:rPr>
                        </m:ctrlPr>
                      </m:sSubPr>
                      <m:e>
                        <m:r>
                          <a:rPr lang="en-US" sz="1600" b="1" i="1">
                            <a:solidFill>
                              <a:schemeClr val="tx2">
                                <a:lumMod val="75000"/>
                              </a:schemeClr>
                            </a:solidFill>
                            <a:latin typeface="Cambria Math" panose="02040503050406030204" pitchFamily="18" charset="0"/>
                          </a:rPr>
                          <m:t>𝜷</m:t>
                        </m:r>
                      </m:e>
                      <m:sub>
                        <m:r>
                          <a:rPr lang="en-US" sz="1600" b="1" i="1" smtClean="0">
                            <a:solidFill>
                              <a:schemeClr val="tx2">
                                <a:lumMod val="75000"/>
                              </a:schemeClr>
                            </a:solidFill>
                            <a:latin typeface="Cambria Math" panose="02040503050406030204" pitchFamily="18" charset="0"/>
                          </a:rPr>
                          <m:t>𝒂</m:t>
                        </m:r>
                      </m:sub>
                    </m:sSub>
                  </m:oMath>
                </a14:m>
                <a:r>
                  <a:rPr lang="en-US" sz="1600" b="1" dirty="0">
                    <a:solidFill>
                      <a:schemeClr val="tx2">
                        <a:lumMod val="75000"/>
                      </a:schemeClr>
                    </a:solidFill>
                  </a:rPr>
                  <a:t>’s)</a:t>
                </a:r>
              </a:p>
              <a:p>
                <a:pPr marL="236538" indent="-236538">
                  <a:buFont typeface="Arial" panose="020B0604020202020204" pitchFamily="34" charset="0"/>
                  <a:buChar char="•"/>
                </a:pPr>
                <a14:m>
                  <m:oMath xmlns:m="http://schemas.openxmlformats.org/officeDocument/2006/math">
                    <m:sSub>
                      <m:sSubPr>
                        <m:ctrlPr>
                          <a:rPr lang="en-US" sz="1350" i="1" dirty="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𝜃</m:t>
                            </m:r>
                          </m:e>
                        </m:acc>
                      </m:e>
                      <m:sub>
                        <m:r>
                          <a:rPr lang="en-US" sz="1350" i="1" dirty="0">
                            <a:solidFill>
                              <a:schemeClr val="tx2">
                                <a:lumMod val="75000"/>
                              </a:schemeClr>
                            </a:solidFill>
                            <a:latin typeface="Cambria Math" panose="02040503050406030204" pitchFamily="18" charset="0"/>
                          </a:rPr>
                          <m:t>𝑎</m:t>
                        </m:r>
                      </m:sub>
                    </m:sSub>
                    <m:r>
                      <a:rPr lang="en-US" sz="1350" i="1" dirty="0">
                        <a:solidFill>
                          <a:schemeClr val="tx2">
                            <a:lumMod val="75000"/>
                          </a:schemeClr>
                        </a:solidFill>
                        <a:latin typeface="Cambria Math" panose="02040503050406030204" pitchFamily="18" charset="0"/>
                      </a:rPr>
                      <m:t>=</m:t>
                    </m:r>
                    <m:sSub>
                      <m:sSubPr>
                        <m:ctrlPr>
                          <a:rPr lang="en-US" sz="1350" i="1" dirty="0" smtClean="0">
                            <a:solidFill>
                              <a:schemeClr val="tx2">
                                <a:lumMod val="75000"/>
                              </a:schemeClr>
                            </a:solidFill>
                            <a:latin typeface="Cambria Math" panose="02040503050406030204" pitchFamily="18" charset="0"/>
                          </a:rPr>
                        </m:ctrlPr>
                      </m:sSubPr>
                      <m:e>
                        <m:acc>
                          <m:accPr>
                            <m:chr m:val="̅"/>
                            <m:ctrlPr>
                              <a:rPr lang="en-US" sz="1350" i="1" dirty="0">
                                <a:solidFill>
                                  <a:schemeClr val="tx2">
                                    <a:lumMod val="75000"/>
                                  </a:schemeClr>
                                </a:solidFill>
                                <a:latin typeface="Cambria Math" panose="02040503050406030204" pitchFamily="18" charset="0"/>
                              </a:rPr>
                            </m:ctrlPr>
                          </m:accPr>
                          <m:e>
                            <m:r>
                              <a:rPr lang="en-US" sz="1350" b="0" i="1" dirty="0">
                                <a:solidFill>
                                  <a:schemeClr val="tx2">
                                    <a:lumMod val="75000"/>
                                  </a:schemeClr>
                                </a:solidFill>
                                <a:latin typeface="Cambria Math" panose="02040503050406030204" pitchFamily="18" charset="0"/>
                              </a:rPr>
                              <m:t>𝑌</m:t>
                            </m:r>
                          </m:e>
                        </m:acc>
                      </m:e>
                      <m:sub>
                        <m:r>
                          <a:rPr lang="en-US" sz="1350" b="0" i="1" dirty="0">
                            <a:solidFill>
                              <a:schemeClr val="tx2">
                                <a:lumMod val="75000"/>
                              </a:schemeClr>
                            </a:solidFill>
                            <a:latin typeface="Cambria Math" panose="02040503050406030204" pitchFamily="18" charset="0"/>
                          </a:rPr>
                          <m:t>𝑎</m:t>
                        </m:r>
                      </m:sub>
                    </m:sSub>
                    <m:r>
                      <a:rPr lang="en-US" sz="1350" b="0" i="1" dirty="0">
                        <a:solidFill>
                          <a:schemeClr val="tx2">
                            <a:lumMod val="75000"/>
                          </a:schemeClr>
                        </a:solidFill>
                        <a:latin typeface="Cambria Math" panose="02040503050406030204" pitchFamily="18" charset="0"/>
                      </a:rPr>
                      <m:t>−</m:t>
                    </m:r>
                    <m:sSubSup>
                      <m:sSubSupPr>
                        <m:ctrlPr>
                          <a:rPr lang="en-US" sz="1350" i="1" smtClean="0">
                            <a:solidFill>
                              <a:schemeClr val="tx1"/>
                            </a:solidFill>
                            <a:latin typeface="Cambria Math" panose="02040503050406030204" pitchFamily="18" charset="0"/>
                          </a:rPr>
                        </m:ctrlPr>
                      </m:sSubSupPr>
                      <m:e>
                        <m:acc>
                          <m:accPr>
                            <m:chr m:val="̂"/>
                            <m:ctrlPr>
                              <a:rPr lang="en-US" sz="1350" i="1">
                                <a:solidFill>
                                  <a:schemeClr val="tx1"/>
                                </a:solidFill>
                                <a:latin typeface="Cambria Math" panose="02040503050406030204" pitchFamily="18" charset="0"/>
                              </a:rPr>
                            </m:ctrlPr>
                          </m:accPr>
                          <m:e>
                            <m:r>
                              <a:rPr lang="en-US" sz="1350">
                                <a:solidFill>
                                  <a:schemeClr val="tx1"/>
                                </a:solidFill>
                                <a:latin typeface="Cambria Math" panose="02040503050406030204" pitchFamily="18" charset="0"/>
                              </a:rPr>
                              <m:t>𝛽</m:t>
                            </m:r>
                          </m:e>
                        </m:acc>
                      </m:e>
                      <m:sub>
                        <m:r>
                          <a:rPr lang="en-US" sz="1350">
                            <a:solidFill>
                              <a:schemeClr val="tx1"/>
                            </a:solidFill>
                            <a:latin typeface="Cambria Math" panose="02040503050406030204" pitchFamily="18" charset="0"/>
                          </a:rPr>
                          <m:t>𝑎</m:t>
                        </m:r>
                      </m:sub>
                      <m:sup>
                        <m:r>
                          <a:rPr lang="en-US" sz="1350" i="1">
                            <a:solidFill>
                              <a:schemeClr val="tx1"/>
                            </a:solidFill>
                            <a:latin typeface="Cambria Math" panose="02040503050406030204" pitchFamily="18" charset="0"/>
                          </a:rPr>
                          <m:t>⊤</m:t>
                        </m:r>
                      </m:sup>
                    </m:sSubSup>
                    <m:d>
                      <m:dPr>
                        <m:ctrlPr>
                          <a:rPr lang="en-US" sz="1350" i="1" dirty="0">
                            <a:solidFill>
                              <a:schemeClr val="tx2">
                                <a:lumMod val="75000"/>
                              </a:schemeClr>
                            </a:solidFill>
                            <a:latin typeface="Cambria Math" panose="02040503050406030204" pitchFamily="18" charset="0"/>
                          </a:rPr>
                        </m:ctrlPr>
                      </m:dPr>
                      <m:e>
                        <m:sSub>
                          <m:sSubPr>
                            <m:ctrlPr>
                              <a:rPr lang="en-US" sz="1350" i="1" dirty="0">
                                <a:solidFill>
                                  <a:schemeClr val="tx2">
                                    <a:lumMod val="75000"/>
                                  </a:schemeClr>
                                </a:solidFill>
                                <a:latin typeface="Cambria Math" panose="02040503050406030204" pitchFamily="18" charset="0"/>
                              </a:rPr>
                            </m:ctrlPr>
                          </m:sSubPr>
                          <m:e>
                            <m:acc>
                              <m:accPr>
                                <m:chr m:val="̅"/>
                                <m:ctrlPr>
                                  <a:rPr lang="en-US" sz="1350" i="1" dirty="0">
                                    <a:solidFill>
                                      <a:schemeClr val="tx2">
                                        <a:lumMod val="75000"/>
                                      </a:schemeClr>
                                    </a:solidFill>
                                    <a:latin typeface="Cambria Math" panose="02040503050406030204" pitchFamily="18" charset="0"/>
                                  </a:rPr>
                                </m:ctrlPr>
                              </m:accPr>
                              <m:e>
                                <m:r>
                                  <a:rPr lang="en-US" sz="1350" i="1" dirty="0">
                                    <a:solidFill>
                                      <a:schemeClr val="tx2">
                                        <a:lumMod val="75000"/>
                                      </a:schemeClr>
                                    </a:solidFill>
                                    <a:latin typeface="Cambria Math" panose="02040503050406030204" pitchFamily="18" charset="0"/>
                                  </a:rPr>
                                  <m:t>𝑿</m:t>
                                </m:r>
                              </m:e>
                            </m:acc>
                          </m:e>
                          <m:sub>
                            <m:r>
                              <a:rPr lang="en-US" sz="1350" b="0" i="1" dirty="0" smtClean="0">
                                <a:solidFill>
                                  <a:schemeClr val="tx2">
                                    <a:lumMod val="75000"/>
                                  </a:schemeClr>
                                </a:solidFill>
                                <a:latin typeface="Cambria Math" panose="02040503050406030204" pitchFamily="18" charset="0"/>
                              </a:rPr>
                              <m:t>𝑎</m:t>
                            </m:r>
                          </m:sub>
                        </m:sSub>
                        <m:r>
                          <a:rPr lang="en-US" sz="1350" i="1" dirty="0">
                            <a:solidFill>
                              <a:schemeClr val="tx2">
                                <a:lumMod val="75000"/>
                              </a:schemeClr>
                            </a:solidFill>
                            <a:latin typeface="Cambria Math" panose="02040503050406030204" pitchFamily="18" charset="0"/>
                          </a:rPr>
                          <m:t>−</m:t>
                        </m:r>
                        <m:acc>
                          <m:accPr>
                            <m:chr m:val="̅"/>
                            <m:ctrlPr>
                              <a:rPr lang="en-US" sz="1350" i="1" dirty="0">
                                <a:solidFill>
                                  <a:schemeClr val="tx2">
                                    <a:lumMod val="75000"/>
                                  </a:schemeClr>
                                </a:solidFill>
                                <a:latin typeface="Cambria Math" panose="02040503050406030204" pitchFamily="18" charset="0"/>
                              </a:rPr>
                            </m:ctrlPr>
                          </m:accPr>
                          <m:e>
                            <m:r>
                              <a:rPr lang="en-US" sz="1350" i="1" dirty="0">
                                <a:solidFill>
                                  <a:schemeClr val="tx2">
                                    <a:lumMod val="75000"/>
                                  </a:schemeClr>
                                </a:solidFill>
                                <a:latin typeface="Cambria Math" panose="02040503050406030204" pitchFamily="18" charset="0"/>
                              </a:rPr>
                              <m:t>𝑿</m:t>
                            </m:r>
                          </m:e>
                        </m:acc>
                      </m:e>
                    </m:d>
                  </m:oMath>
                </a14:m>
                <a:r>
                  <a:rPr lang="en-US" sz="1350" dirty="0">
                    <a:solidFill>
                      <a:schemeClr val="tx2">
                        <a:lumMod val="75000"/>
                      </a:schemeClr>
                    </a:solidFill>
                  </a:rPr>
                  <a:t>, where </a:t>
                </a:r>
                <a14:m>
                  <m:oMath xmlns:m="http://schemas.openxmlformats.org/officeDocument/2006/math">
                    <m:sSub>
                      <m:sSubPr>
                        <m:ctrlPr>
                          <a:rPr lang="en-US" sz="1350" i="1" dirty="0" smtClean="0">
                            <a:solidFill>
                              <a:schemeClr val="tx2">
                                <a:lumMod val="75000"/>
                              </a:schemeClr>
                            </a:solidFill>
                            <a:latin typeface="Cambria Math" panose="02040503050406030204" pitchFamily="18" charset="0"/>
                          </a:rPr>
                        </m:ctrlPr>
                      </m:sSubPr>
                      <m:e>
                        <m:acc>
                          <m:accPr>
                            <m:chr m:val="̂"/>
                            <m:ctrlPr>
                              <a:rPr lang="en-US" sz="1350" i="1" dirty="0">
                                <a:solidFill>
                                  <a:schemeClr val="tx2">
                                    <a:lumMod val="75000"/>
                                  </a:schemeClr>
                                </a:solidFill>
                                <a:latin typeface="Cambria Math" panose="02040503050406030204" pitchFamily="18" charset="0"/>
                              </a:rPr>
                            </m:ctrlPr>
                          </m:accPr>
                          <m:e>
                            <m:r>
                              <a:rPr lang="en-US" sz="1350" b="0" i="1" dirty="0">
                                <a:solidFill>
                                  <a:schemeClr val="tx2">
                                    <a:lumMod val="75000"/>
                                  </a:schemeClr>
                                </a:solidFill>
                                <a:latin typeface="Cambria Math" panose="02040503050406030204" pitchFamily="18" charset="0"/>
                              </a:rPr>
                              <m:t>𝛽</m:t>
                            </m:r>
                          </m:e>
                        </m:acc>
                      </m:e>
                      <m:sub>
                        <m:r>
                          <a:rPr lang="en-US" sz="1350" b="0" i="1" dirty="0" smtClean="0">
                            <a:solidFill>
                              <a:schemeClr val="tx2">
                                <a:lumMod val="75000"/>
                              </a:schemeClr>
                            </a:solidFill>
                            <a:latin typeface="Cambria Math" panose="02040503050406030204" pitchFamily="18" charset="0"/>
                          </a:rPr>
                          <m:t>𝑎</m:t>
                        </m:r>
                      </m:sub>
                    </m:sSub>
                  </m:oMath>
                </a14:m>
                <a:r>
                  <a:rPr lang="en-US" sz="1350" dirty="0">
                    <a:solidFill>
                      <a:schemeClr val="tx2">
                        <a:lumMod val="75000"/>
                      </a:schemeClr>
                    </a:solidFill>
                  </a:rPr>
                  <a:t> is the least square estimator from fitting an </a:t>
                </a:r>
                <a:r>
                  <a:rPr lang="en-US" sz="1350" u="sng" dirty="0">
                    <a:solidFill>
                      <a:schemeClr val="tx2">
                        <a:lumMod val="75000"/>
                      </a:schemeClr>
                    </a:solidFill>
                  </a:rPr>
                  <a:t>An</a:t>
                </a:r>
                <a:r>
                  <a:rPr lang="en-US" sz="1350" dirty="0">
                    <a:solidFill>
                      <a:schemeClr val="tx2">
                        <a:lumMod val="75000"/>
                      </a:schemeClr>
                    </a:solidFill>
                  </a:rPr>
                  <a:t>alysis of </a:t>
                </a:r>
                <a:r>
                  <a:rPr lang="en-US" sz="1350" u="sng" dirty="0">
                    <a:solidFill>
                      <a:schemeClr val="tx2">
                        <a:lumMod val="75000"/>
                      </a:schemeClr>
                    </a:solidFill>
                  </a:rPr>
                  <a:t>He</a:t>
                </a:r>
                <a:r>
                  <a:rPr lang="en-US" sz="1350" dirty="0">
                    <a:solidFill>
                      <a:schemeClr val="tx2">
                        <a:lumMod val="75000"/>
                      </a:schemeClr>
                    </a:solidFill>
                  </a:rPr>
                  <a:t>terogeneous </a:t>
                </a:r>
                <a:r>
                  <a:rPr lang="en-US" sz="1350" u="sng" dirty="0">
                    <a:solidFill>
                      <a:schemeClr val="tx2">
                        <a:lumMod val="75000"/>
                      </a:schemeClr>
                    </a:solidFill>
                  </a:rPr>
                  <a:t>Cov</a:t>
                </a:r>
                <a:r>
                  <a:rPr lang="en-US" sz="1350" dirty="0">
                    <a:solidFill>
                      <a:schemeClr val="tx2">
                        <a:lumMod val="75000"/>
                      </a:schemeClr>
                    </a:solidFill>
                  </a:rPr>
                  <a:t>ariance model, </a:t>
                </a:r>
                <a14:m>
                  <m:oMath xmlns:m="http://schemas.openxmlformats.org/officeDocument/2006/math">
                    <m:r>
                      <a:rPr lang="en-US" sz="1350" i="1">
                        <a:solidFill>
                          <a:schemeClr val="tx2">
                            <a:lumMod val="75000"/>
                          </a:schemeClr>
                        </a:solidFill>
                        <a:latin typeface="Cambria Math" panose="02040503050406030204" pitchFamily="18" charset="0"/>
                      </a:rPr>
                      <m:t>𝑎</m:t>
                    </m:r>
                    <m:r>
                      <a:rPr lang="en-US" sz="1350" i="1">
                        <a:solidFill>
                          <a:schemeClr val="tx2">
                            <a:lumMod val="75000"/>
                          </a:schemeClr>
                        </a:solidFill>
                        <a:latin typeface="Cambria Math" panose="02040503050406030204" pitchFamily="18" charset="0"/>
                      </a:rPr>
                      <m:t>=1,…,</m:t>
                    </m:r>
                    <m:r>
                      <a:rPr lang="en-US" sz="1350" i="1">
                        <a:solidFill>
                          <a:schemeClr val="tx2">
                            <a:lumMod val="75000"/>
                          </a:schemeClr>
                        </a:solidFill>
                        <a:latin typeface="Cambria Math" panose="02040503050406030204" pitchFamily="18" charset="0"/>
                      </a:rPr>
                      <m:t>𝑘</m:t>
                    </m:r>
                  </m:oMath>
                </a14:m>
                <a:r>
                  <a:rPr lang="en-US" sz="1350" i="1" dirty="0">
                    <a:solidFill>
                      <a:schemeClr val="tx2">
                        <a:lumMod val="75000"/>
                      </a:schemeClr>
                    </a:solidFill>
                    <a:latin typeface="Cambria Math" panose="02040503050406030204" pitchFamily="18" charset="0"/>
                  </a:rPr>
                  <a:t>.</a:t>
                </a:r>
                <a:endParaRPr lang="en-US" sz="1600" i="1" dirty="0">
                  <a:solidFill>
                    <a:schemeClr val="tx2">
                      <a:lumMod val="75000"/>
                    </a:schemeClr>
                  </a:solidFill>
                  <a:latin typeface="Cambria Math" panose="02040503050406030204" pitchFamily="18" charset="0"/>
                </a:endParaRPr>
              </a:p>
              <a:p>
                <a:pPr>
                  <a:spcBef>
                    <a:spcPts val="900"/>
                  </a:spcBef>
                  <a:spcAft>
                    <a:spcPts val="300"/>
                  </a:spcAft>
                </a:pPr>
                <a:r>
                  <a:rPr lang="en-US" sz="1600" b="1" dirty="0">
                    <a:solidFill>
                      <a:schemeClr val="tx2">
                        <a:lumMod val="75000"/>
                      </a:schemeClr>
                    </a:solidFill>
                  </a:rPr>
                  <a:t>Procedure (estimator only, not inference)</a:t>
                </a:r>
                <a:endParaRPr lang="en-US" sz="1600" i="1" dirty="0">
                  <a:solidFill>
                    <a:schemeClr val="tx2">
                      <a:lumMod val="75000"/>
                    </a:schemeClr>
                  </a:solidFill>
                  <a:latin typeface="Cambria Math" panose="02040503050406030204" pitchFamily="18" charset="0"/>
                </a:endParaRPr>
              </a:p>
              <a:p>
                <a:pPr marL="236538" indent="-236538">
                  <a:spcAft>
                    <a:spcPts val="300"/>
                  </a:spcAft>
                  <a:buFont typeface="Arial" panose="020B0604020202020204" pitchFamily="34" charset="0"/>
                  <a:buChar char="•"/>
                </a:pPr>
                <a:r>
                  <a:rPr lang="en-US" sz="1350" dirty="0">
                    <a:solidFill>
                      <a:schemeClr val="tx2">
                        <a:lumMod val="75000"/>
                      </a:schemeClr>
                    </a:solidFill>
                  </a:rPr>
                  <a:t>using </a:t>
                </a:r>
                <a:r>
                  <a:rPr lang="en-US" sz="1350" dirty="0" err="1">
                    <a:solidFill>
                      <a:schemeClr val="tx2">
                        <a:lumMod val="75000"/>
                      </a:schemeClr>
                    </a:solidFill>
                    <a:latin typeface="Courier New" panose="02070309020205020404" pitchFamily="49" charset="0"/>
                    <a:cs typeface="Courier New" panose="02070309020205020404" pitchFamily="49" charset="0"/>
                  </a:rPr>
                  <a:t>robincar_linear</a:t>
                </a:r>
                <a:r>
                  <a:rPr lang="en-US" sz="1350" dirty="0">
                    <a:solidFill>
                      <a:schemeClr val="tx2">
                        <a:lumMod val="75000"/>
                      </a:schemeClr>
                    </a:solidFill>
                    <a:latin typeface="Courier New" panose="02070309020205020404" pitchFamily="49" charset="0"/>
                    <a:cs typeface="Courier New" panose="02070309020205020404" pitchFamily="49" charset="0"/>
                  </a:rPr>
                  <a:t>(</a:t>
                </a:r>
                <a:r>
                  <a:rPr lang="en-US" sz="1350" dirty="0" err="1">
                    <a:solidFill>
                      <a:schemeClr val="tx2">
                        <a:lumMod val="75000"/>
                      </a:schemeClr>
                    </a:solidFill>
                    <a:latin typeface="Courier New" panose="02070309020205020404" pitchFamily="49" charset="0"/>
                    <a:cs typeface="Courier New" panose="02070309020205020404" pitchFamily="49" charset="0"/>
                  </a:rPr>
                  <a:t>df</a:t>
                </a:r>
                <a:r>
                  <a:rPr lang="en-US" sz="1350" dirty="0">
                    <a:solidFill>
                      <a:schemeClr val="tx2">
                        <a:lumMod val="75000"/>
                      </a:schemeClr>
                    </a:solidFill>
                    <a:latin typeface="Courier New" panose="02070309020205020404" pitchFamily="49" charset="0"/>
                    <a:cs typeface="Courier New" panose="02070309020205020404" pitchFamily="49" charset="0"/>
                  </a:rPr>
                  <a:t>=data, </a:t>
                </a:r>
                <a:r>
                  <a:rPr lang="en-US" sz="1350" dirty="0" err="1">
                    <a:solidFill>
                      <a:schemeClr val="tx2">
                        <a:lumMod val="75000"/>
                      </a:schemeClr>
                    </a:solidFill>
                    <a:latin typeface="Courier New" panose="02070309020205020404" pitchFamily="49" charset="0"/>
                    <a:cs typeface="Courier New" panose="02070309020205020404" pitchFamily="49" charset="0"/>
                  </a:rPr>
                  <a:t>treat_col</a:t>
                </a:r>
                <a:r>
                  <a:rPr lang="en-US" sz="1350" dirty="0">
                    <a:solidFill>
                      <a:schemeClr val="tx2">
                        <a:lumMod val="75000"/>
                      </a:schemeClr>
                    </a:solidFill>
                    <a:latin typeface="Courier New" panose="02070309020205020404" pitchFamily="49" charset="0"/>
                    <a:cs typeface="Courier New" panose="02070309020205020404" pitchFamily="49" charset="0"/>
                  </a:rPr>
                  <a:t>=A, </a:t>
                </a:r>
                <a:r>
                  <a:rPr lang="en-US" sz="1350" dirty="0" err="1">
                    <a:solidFill>
                      <a:schemeClr val="tx2">
                        <a:lumMod val="75000"/>
                      </a:schemeClr>
                    </a:solidFill>
                    <a:latin typeface="Courier New" panose="02070309020205020404" pitchFamily="49" charset="0"/>
                    <a:cs typeface="Courier New" panose="02070309020205020404" pitchFamily="49" charset="0"/>
                  </a:rPr>
                  <a:t>response_col</a:t>
                </a:r>
                <a:r>
                  <a:rPr lang="en-US" sz="1350" dirty="0">
                    <a:solidFill>
                      <a:schemeClr val="tx2">
                        <a:lumMod val="75000"/>
                      </a:schemeClr>
                    </a:solidFill>
                    <a:latin typeface="Courier New" panose="02070309020205020404" pitchFamily="49" charset="0"/>
                    <a:cs typeface="Courier New" panose="02070309020205020404" pitchFamily="49" charset="0"/>
                  </a:rPr>
                  <a:t>=Y, </a:t>
                </a:r>
                <a:r>
                  <a:rPr lang="en-US" sz="1350" dirty="0" err="1">
                    <a:solidFill>
                      <a:schemeClr val="tx2">
                        <a:lumMod val="75000"/>
                      </a:schemeClr>
                    </a:solidFill>
                    <a:latin typeface="Courier New" panose="02070309020205020404" pitchFamily="49" charset="0"/>
                    <a:cs typeface="Courier New" panose="02070309020205020404" pitchFamily="49" charset="0"/>
                  </a:rPr>
                  <a:t>covariate_cols</a:t>
                </a:r>
                <a:r>
                  <a:rPr lang="en-US" sz="1350" dirty="0">
                    <a:solidFill>
                      <a:schemeClr val="tx2">
                        <a:lumMod val="75000"/>
                      </a:schemeClr>
                    </a:solidFill>
                    <a:latin typeface="Courier New" panose="02070309020205020404" pitchFamily="49" charset="0"/>
                    <a:cs typeface="Courier New" panose="02070309020205020404" pitchFamily="49" charset="0"/>
                  </a:rPr>
                  <a:t>=X, </a:t>
                </a:r>
                <a:r>
                  <a:rPr lang="en-US" sz="1350" dirty="0" err="1">
                    <a:solidFill>
                      <a:schemeClr val="tx2">
                        <a:lumMod val="75000"/>
                      </a:schemeClr>
                    </a:solidFill>
                    <a:latin typeface="Courier New" panose="02070309020205020404" pitchFamily="49" charset="0"/>
                    <a:cs typeface="Courier New" panose="02070309020205020404" pitchFamily="49" charset="0"/>
                  </a:rPr>
                  <a:t>adj_method</a:t>
                </a:r>
                <a:r>
                  <a:rPr lang="en-US" sz="1350" dirty="0">
                    <a:solidFill>
                      <a:schemeClr val="tx2">
                        <a:lumMod val="75000"/>
                      </a:schemeClr>
                    </a:solidFill>
                    <a:latin typeface="Courier New" panose="02070309020205020404" pitchFamily="49" charset="0"/>
                    <a:cs typeface="Courier New" panose="02070309020205020404" pitchFamily="49" charset="0"/>
                  </a:rPr>
                  <a:t>=“ANHECOVA”)</a:t>
                </a:r>
                <a:r>
                  <a:rPr lang="en-US" sz="1350" dirty="0">
                    <a:solidFill>
                      <a:schemeClr val="tx2">
                        <a:lumMod val="75000"/>
                      </a:schemeClr>
                    </a:solidFill>
                    <a:latin typeface="Helvetica" pitchFamily="2" charset="0"/>
                  </a:rPr>
                  <a:t> </a:t>
                </a:r>
                <a:r>
                  <a:rPr lang="en-US" sz="1350" dirty="0">
                    <a:solidFill>
                      <a:schemeClr val="tx2">
                        <a:lumMod val="75000"/>
                      </a:schemeClr>
                    </a:solidFill>
                  </a:rPr>
                  <a:t>in R</a:t>
                </a:r>
                <a:endParaRPr lang="en-US" sz="1350" i="1" dirty="0">
                  <a:solidFill>
                    <a:schemeClr val="tx2">
                      <a:lumMod val="75000"/>
                    </a:schemeClr>
                  </a:solidFill>
                  <a:latin typeface="Cambria Math" panose="02040503050406030204" pitchFamily="18" charset="0"/>
                </a:endParaRPr>
              </a:p>
              <a:p>
                <a:pPr marL="236538" indent="-236538">
                  <a:spcAft>
                    <a:spcPts val="300"/>
                  </a:spcAft>
                  <a:buFont typeface="Arial" panose="020B0604020202020204" pitchFamily="34" charset="0"/>
                  <a:buChar char="•"/>
                </a:pPr>
                <a:r>
                  <a:rPr lang="en-US" sz="1350" b="1" i="1" dirty="0">
                    <a:solidFill>
                      <a:schemeClr val="tx2">
                        <a:lumMod val="75000"/>
                      </a:schemeClr>
                    </a:solidFill>
                  </a:rPr>
                  <a:t>OR</a:t>
                </a:r>
                <a:r>
                  <a:rPr lang="en-US" sz="1350" dirty="0">
                    <a:solidFill>
                      <a:schemeClr val="tx2">
                        <a:lumMod val="75000"/>
                      </a:schemeClr>
                    </a:solidFill>
                  </a:rPr>
                  <a:t>, fit linear model between </a:t>
                </a:r>
                <a14:m>
                  <m:oMath xmlns:m="http://schemas.openxmlformats.org/officeDocument/2006/math">
                    <m:r>
                      <a:rPr lang="en-US" sz="1350" i="1" dirty="0">
                        <a:solidFill>
                          <a:schemeClr val="tx2">
                            <a:lumMod val="75000"/>
                          </a:schemeClr>
                        </a:solidFill>
                        <a:latin typeface="Cambria Math" panose="02040503050406030204" pitchFamily="18" charset="0"/>
                      </a:rPr>
                      <m:t>𝑌</m:t>
                    </m:r>
                  </m:oMath>
                </a14:m>
                <a:r>
                  <a:rPr lang="en-US" sz="1350" dirty="0">
                    <a:solidFill>
                      <a:schemeClr val="tx2">
                        <a:lumMod val="75000"/>
                      </a:schemeClr>
                    </a:solidFill>
                  </a:rPr>
                  <a:t> and </a:t>
                </a:r>
                <a14:m>
                  <m:oMath xmlns:m="http://schemas.openxmlformats.org/officeDocument/2006/math">
                    <m:r>
                      <a:rPr lang="en-US" sz="1350" i="1" dirty="0">
                        <a:solidFill>
                          <a:schemeClr val="tx2">
                            <a:lumMod val="75000"/>
                          </a:schemeClr>
                        </a:solidFill>
                        <a:latin typeface="Cambria Math" panose="02040503050406030204" pitchFamily="18" charset="0"/>
                      </a:rPr>
                      <m:t>𝐴</m:t>
                    </m:r>
                  </m:oMath>
                </a14:m>
                <a:r>
                  <a:rPr lang="en-US" sz="1350" dirty="0">
                    <a:solidFill>
                      <a:schemeClr val="tx2">
                        <a:lumMod val="75000"/>
                      </a:schemeClr>
                    </a:solidFill>
                  </a:rPr>
                  <a:t>, </a:t>
                </a:r>
                <a14:m>
                  <m:oMath xmlns:m="http://schemas.openxmlformats.org/officeDocument/2006/math">
                    <m:r>
                      <a:rPr lang="en-US" sz="1350" b="1" i="1" smtClean="0">
                        <a:solidFill>
                          <a:schemeClr val="tx1"/>
                        </a:solidFill>
                        <a:latin typeface="Cambria Math" panose="02040503050406030204" pitchFamily="18" charset="0"/>
                      </a:rPr>
                      <m:t>𝑿</m:t>
                    </m:r>
                  </m:oMath>
                </a14:m>
                <a:r>
                  <a:rPr lang="en-US" sz="1350" dirty="0">
                    <a:solidFill>
                      <a:schemeClr val="tx1"/>
                    </a:solidFill>
                  </a:rPr>
                  <a:t> </a:t>
                </a:r>
                <a:r>
                  <a:rPr lang="en-US" sz="1350" dirty="0">
                    <a:solidFill>
                      <a:schemeClr val="tx2">
                        <a:lumMod val="75000"/>
                      </a:schemeClr>
                    </a:solidFill>
                  </a:rPr>
                  <a:t>and interaction of </a:t>
                </a:r>
                <a14:m>
                  <m:oMath xmlns:m="http://schemas.openxmlformats.org/officeDocument/2006/math">
                    <m:r>
                      <a:rPr lang="en-US" sz="1350" i="1" dirty="0" smtClean="0">
                        <a:solidFill>
                          <a:schemeClr val="tx2">
                            <a:lumMod val="75000"/>
                          </a:schemeClr>
                        </a:solidFill>
                        <a:latin typeface="Cambria Math" panose="02040503050406030204" pitchFamily="18" charset="0"/>
                      </a:rPr>
                      <m:t>𝐴</m:t>
                    </m:r>
                  </m:oMath>
                </a14:m>
                <a:r>
                  <a:rPr lang="en-US" sz="1350" dirty="0">
                    <a:solidFill>
                      <a:schemeClr val="tx2">
                        <a:lumMod val="75000"/>
                      </a:schemeClr>
                    </a:solidFill>
                  </a:rPr>
                  <a:t> and </a:t>
                </a:r>
                <a14:m>
                  <m:oMath xmlns:m="http://schemas.openxmlformats.org/officeDocument/2006/math">
                    <m:r>
                      <a:rPr lang="en-US" sz="1350" b="1" i="1" dirty="0" smtClean="0">
                        <a:solidFill>
                          <a:schemeClr val="tx2">
                            <a:lumMod val="75000"/>
                          </a:schemeClr>
                        </a:solidFill>
                        <a:latin typeface="Cambria Math" panose="02040503050406030204" pitchFamily="18" charset="0"/>
                      </a:rPr>
                      <m:t>𝑿</m:t>
                    </m:r>
                  </m:oMath>
                </a14:m>
                <a:r>
                  <a:rPr lang="en-US" sz="1350" dirty="0">
                    <a:solidFill>
                      <a:schemeClr val="tx2">
                        <a:lumMod val="75000"/>
                      </a:schemeClr>
                    </a:solidFill>
                  </a:rPr>
                  <a:t> (</a:t>
                </a:r>
                <a:r>
                  <a:rPr lang="en-US" sz="1350" dirty="0">
                    <a:solidFill>
                      <a:schemeClr val="tx2">
                        <a:lumMod val="75000"/>
                      </a:schemeClr>
                    </a:solidFill>
                    <a:latin typeface="Courier New" panose="02070309020205020404" pitchFamily="49" charset="0"/>
                    <a:cs typeface="Courier New" panose="02070309020205020404" pitchFamily="49" charset="0"/>
                  </a:rPr>
                  <a:t>Y~A*X</a:t>
                </a:r>
                <a:r>
                  <a:rPr lang="en-US" sz="1350" dirty="0">
                    <a:solidFill>
                      <a:schemeClr val="tx2">
                        <a:lumMod val="75000"/>
                      </a:schemeClr>
                    </a:solidFill>
                  </a:rPr>
                  <a:t>), the fitted value at </a:t>
                </a:r>
                <a14:m>
                  <m:oMath xmlns:m="http://schemas.openxmlformats.org/officeDocument/2006/math">
                    <m:r>
                      <a:rPr lang="en-US" sz="1350" i="1" dirty="0">
                        <a:solidFill>
                          <a:schemeClr val="tx2">
                            <a:lumMod val="75000"/>
                          </a:schemeClr>
                        </a:solidFill>
                        <a:latin typeface="Cambria Math" panose="02040503050406030204" pitchFamily="18" charset="0"/>
                      </a:rPr>
                      <m:t>(</m:t>
                    </m:r>
                    <m:r>
                      <a:rPr lang="en-US" sz="1350" i="1" dirty="0">
                        <a:solidFill>
                          <a:schemeClr val="tx2">
                            <a:lumMod val="75000"/>
                          </a:schemeClr>
                        </a:solidFill>
                        <a:latin typeface="Cambria Math" panose="02040503050406030204" pitchFamily="18" charset="0"/>
                      </a:rPr>
                      <m:t>𝐴</m:t>
                    </m:r>
                    <m:r>
                      <a:rPr lang="en-US" sz="1350" i="1" dirty="0">
                        <a:solidFill>
                          <a:schemeClr val="tx2">
                            <a:lumMod val="75000"/>
                          </a:schemeClr>
                        </a:solidFill>
                        <a:latin typeface="Cambria Math" panose="02040503050406030204" pitchFamily="18" charset="0"/>
                      </a:rPr>
                      <m:t>,</m:t>
                    </m:r>
                    <m:r>
                      <a:rPr lang="en-US" sz="1350" b="1" i="1" dirty="0">
                        <a:solidFill>
                          <a:schemeClr val="tx2">
                            <a:lumMod val="75000"/>
                          </a:schemeClr>
                        </a:solidFill>
                        <a:latin typeface="Cambria Math" panose="02040503050406030204" pitchFamily="18" charset="0"/>
                      </a:rPr>
                      <m:t>𝑿</m:t>
                    </m:r>
                    <m:r>
                      <a:rPr lang="en-US" sz="1350" i="1" dirty="0">
                        <a:solidFill>
                          <a:schemeClr val="tx2">
                            <a:lumMod val="75000"/>
                          </a:schemeClr>
                        </a:solidFill>
                        <a:latin typeface="Cambria Math" panose="02040503050406030204" pitchFamily="18" charset="0"/>
                      </a:rPr>
                      <m:t>)=(</m:t>
                    </m:r>
                    <m:r>
                      <a:rPr lang="en-US" sz="1350" i="1" dirty="0">
                        <a:solidFill>
                          <a:schemeClr val="tx2">
                            <a:lumMod val="75000"/>
                          </a:schemeClr>
                        </a:solidFill>
                        <a:latin typeface="Cambria Math" panose="02040503050406030204" pitchFamily="18" charset="0"/>
                      </a:rPr>
                      <m:t>𝑎</m:t>
                    </m:r>
                    <m:r>
                      <a:rPr lang="en-US" sz="1350" i="1" dirty="0">
                        <a:solidFill>
                          <a:schemeClr val="tx2">
                            <a:lumMod val="75000"/>
                          </a:schemeClr>
                        </a:solidFill>
                        <a:latin typeface="Cambria Math" panose="02040503050406030204" pitchFamily="18" charset="0"/>
                      </a:rPr>
                      <m:t>, </m:t>
                    </m:r>
                    <m:acc>
                      <m:accPr>
                        <m:chr m:val="̅"/>
                        <m:ctrlPr>
                          <a:rPr lang="en-US" sz="1350" i="1" dirty="0">
                            <a:solidFill>
                              <a:schemeClr val="tx2">
                                <a:lumMod val="75000"/>
                              </a:schemeClr>
                            </a:solidFill>
                            <a:latin typeface="Cambria Math" panose="02040503050406030204" pitchFamily="18" charset="0"/>
                          </a:rPr>
                        </m:ctrlPr>
                      </m:accPr>
                      <m:e>
                        <m:r>
                          <a:rPr lang="en-US" sz="1350" b="1" i="1" dirty="0">
                            <a:solidFill>
                              <a:schemeClr val="tx2">
                                <a:lumMod val="75000"/>
                              </a:schemeClr>
                            </a:solidFill>
                            <a:latin typeface="Cambria Math" panose="02040503050406030204" pitchFamily="18" charset="0"/>
                          </a:rPr>
                          <m:t>𝑿</m:t>
                        </m:r>
                      </m:e>
                    </m:acc>
                    <m:r>
                      <a:rPr lang="en-US" sz="1350" i="1" dirty="0">
                        <a:solidFill>
                          <a:schemeClr val="tx2">
                            <a:lumMod val="75000"/>
                          </a:schemeClr>
                        </a:solidFill>
                        <a:latin typeface="Cambria Math" panose="02040503050406030204" pitchFamily="18" charset="0"/>
                      </a:rPr>
                      <m:t>)</m:t>
                    </m:r>
                  </m:oMath>
                </a14:m>
                <a:r>
                  <a:rPr lang="en-US" sz="1350" i="1" dirty="0">
                    <a:solidFill>
                      <a:schemeClr val="tx2">
                        <a:lumMod val="75000"/>
                      </a:schemeClr>
                    </a:solidFill>
                    <a:latin typeface="Cambria Math" panose="02040503050406030204" pitchFamily="18" charset="0"/>
                  </a:rPr>
                  <a:t> </a:t>
                </a:r>
                <a:r>
                  <a:rPr lang="en-US" sz="1350" dirty="0">
                    <a:solidFill>
                      <a:schemeClr val="tx2">
                        <a:lumMod val="75000"/>
                      </a:schemeClr>
                    </a:solidFill>
                  </a:rPr>
                  <a:t>is the ANHECOVA estimator </a:t>
                </a:r>
                <a14:m>
                  <m:oMath xmlns:m="http://schemas.openxmlformats.org/officeDocument/2006/math">
                    <m:sSub>
                      <m:sSubPr>
                        <m:ctrlPr>
                          <a:rPr lang="en-US" sz="1350" i="1" dirty="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𝜃</m:t>
                            </m:r>
                          </m:e>
                        </m:acc>
                      </m:e>
                      <m:sub>
                        <m:r>
                          <a:rPr lang="en-US" sz="1350" i="1" dirty="0" smtClean="0">
                            <a:solidFill>
                              <a:schemeClr val="tx2">
                                <a:lumMod val="75000"/>
                              </a:schemeClr>
                            </a:solidFill>
                            <a:latin typeface="Cambria Math" panose="02040503050406030204" pitchFamily="18" charset="0"/>
                          </a:rPr>
                          <m:t>𝑎</m:t>
                        </m:r>
                      </m:sub>
                    </m:sSub>
                  </m:oMath>
                </a14:m>
                <a:endParaRPr lang="en-US" sz="1600" i="1" dirty="0">
                  <a:solidFill>
                    <a:schemeClr val="tx2">
                      <a:lumMod val="75000"/>
                    </a:schemeClr>
                  </a:solidFill>
                  <a:latin typeface="Cambria Math" panose="02040503050406030204" pitchFamily="18" charset="0"/>
                </a:endParaRPr>
              </a:p>
              <a:p>
                <a:pPr>
                  <a:spcBef>
                    <a:spcPts val="900"/>
                  </a:spcBef>
                  <a:spcAft>
                    <a:spcPts val="300"/>
                  </a:spcAft>
                </a:pPr>
                <a:r>
                  <a:rPr lang="en-US" sz="1600" b="1" dirty="0">
                    <a:solidFill>
                      <a:schemeClr val="tx2">
                        <a:lumMod val="75000"/>
                      </a:schemeClr>
                    </a:solidFill>
                  </a:rPr>
                  <a:t>Note</a:t>
                </a:r>
              </a:p>
              <a:p>
                <a:pPr marL="236538" indent="-236538">
                  <a:spcAft>
                    <a:spcPts val="300"/>
                  </a:spcAft>
                  <a:buFont typeface="Arial" panose="020B0604020202020204" pitchFamily="34" charset="0"/>
                  <a:buChar char="•"/>
                </a:pPr>
                <a:r>
                  <a:rPr lang="en-US" sz="1350" dirty="0">
                    <a:solidFill>
                      <a:schemeClr val="tx2">
                        <a:lumMod val="75000"/>
                      </a:schemeClr>
                    </a:solidFill>
                  </a:rPr>
                  <a:t>The coefficient corresponding to certain level of </a:t>
                </a:r>
                <a14:m>
                  <m:oMath xmlns:m="http://schemas.openxmlformats.org/officeDocument/2006/math">
                    <m:r>
                      <a:rPr lang="en-US" sz="1350" i="1" dirty="0" smtClean="0">
                        <a:solidFill>
                          <a:schemeClr val="tx2">
                            <a:lumMod val="75000"/>
                          </a:schemeClr>
                        </a:solidFill>
                        <a:latin typeface="Cambria Math" panose="02040503050406030204" pitchFamily="18" charset="0"/>
                      </a:rPr>
                      <m:t>𝐴</m:t>
                    </m:r>
                  </m:oMath>
                </a14:m>
                <a:r>
                  <a:rPr lang="en-US" sz="1350" dirty="0">
                    <a:solidFill>
                      <a:schemeClr val="tx2">
                        <a:lumMod val="75000"/>
                      </a:schemeClr>
                    </a:solidFill>
                  </a:rPr>
                  <a:t> from ANHECOVA model (</a:t>
                </a:r>
                <a:r>
                  <a:rPr lang="en-US" sz="1350" dirty="0">
                    <a:solidFill>
                      <a:schemeClr val="tx2">
                        <a:lumMod val="75000"/>
                      </a:schemeClr>
                    </a:solidFill>
                    <a:latin typeface="Courier New" panose="02070309020205020404" pitchFamily="49" charset="0"/>
                    <a:cs typeface="Courier New" panose="02070309020205020404" pitchFamily="49" charset="0"/>
                  </a:rPr>
                  <a:t>Y~A*X</a:t>
                </a:r>
                <a:r>
                  <a:rPr lang="en-US" sz="1350" dirty="0">
                    <a:solidFill>
                      <a:schemeClr val="tx2">
                        <a:lumMod val="75000"/>
                      </a:schemeClr>
                    </a:solidFill>
                  </a:rPr>
                  <a:t>) without centering X is </a:t>
                </a:r>
                <a:r>
                  <a:rPr lang="en-US" sz="1350" b="1" dirty="0">
                    <a:solidFill>
                      <a:srgbClr val="FF0000"/>
                    </a:solidFill>
                  </a:rPr>
                  <a:t>NOT</a:t>
                </a:r>
                <a:r>
                  <a:rPr lang="en-US" sz="1350" dirty="0">
                    <a:solidFill>
                      <a:schemeClr val="tx2">
                        <a:lumMod val="75000"/>
                      </a:schemeClr>
                    </a:solidFill>
                  </a:rPr>
                  <a:t> estimator of ATE.</a:t>
                </a:r>
              </a:p>
              <a:p>
                <a:pPr marL="236538" indent="-236538">
                  <a:spcAft>
                    <a:spcPts val="300"/>
                  </a:spcAft>
                  <a:buFont typeface="Arial" panose="020B0604020202020204" pitchFamily="34" charset="0"/>
                  <a:buChar char="•"/>
                </a:pPr>
                <a:r>
                  <a:rPr lang="en-US" sz="1350" dirty="0">
                    <a:solidFill>
                      <a:schemeClr val="tx2">
                        <a:lumMod val="75000"/>
                      </a:schemeClr>
                    </a:solidFill>
                  </a:rPr>
                  <a:t>ANHECOVA estimator has been proved to be the most efficient linear adjustment for </a:t>
                </a:r>
                <a14:m>
                  <m:oMath xmlns:m="http://schemas.openxmlformats.org/officeDocument/2006/math">
                    <m:r>
                      <a:rPr lang="en-US" sz="1350" b="1" i="1" dirty="0" smtClean="0">
                        <a:solidFill>
                          <a:schemeClr val="tx2">
                            <a:lumMod val="75000"/>
                          </a:schemeClr>
                        </a:solidFill>
                        <a:latin typeface="Cambria Math" panose="02040503050406030204" pitchFamily="18" charset="0"/>
                      </a:rPr>
                      <m:t>𝑿</m:t>
                    </m:r>
                  </m:oMath>
                </a14:m>
                <a:r>
                  <a:rPr lang="en-US" sz="1350" dirty="0">
                    <a:solidFill>
                      <a:schemeClr val="tx2">
                        <a:lumMod val="75000"/>
                      </a:schemeClr>
                    </a:solidFill>
                  </a:rPr>
                  <a:t> under SR (</a:t>
                </a:r>
                <a:r>
                  <a:rPr lang="en-US" sz="1350" dirty="0" err="1">
                    <a:solidFill>
                      <a:schemeClr val="tx2">
                        <a:lumMod val="75000"/>
                      </a:schemeClr>
                    </a:solidFill>
                  </a:rPr>
                  <a:t>Tsiatis</a:t>
                </a:r>
                <a:r>
                  <a:rPr lang="en-US" sz="1350" dirty="0">
                    <a:solidFill>
                      <a:schemeClr val="tx2">
                        <a:lumMod val="75000"/>
                      </a:schemeClr>
                    </a:solidFill>
                  </a:rPr>
                  <a:t>, 2008; Lin, 2013;)</a:t>
                </a:r>
              </a:p>
              <a:p>
                <a:pPr marL="236538" indent="-236538">
                  <a:spcAft>
                    <a:spcPts val="300"/>
                  </a:spcAft>
                  <a:buFont typeface="Arial" panose="020B0604020202020204" pitchFamily="34" charset="0"/>
                  <a:buChar char="•"/>
                </a:pPr>
                <a:r>
                  <a:rPr lang="en-US" sz="1350" dirty="0">
                    <a:solidFill>
                      <a:schemeClr val="tx2">
                        <a:lumMod val="75000"/>
                      </a:schemeClr>
                    </a:solidFill>
                  </a:rPr>
                  <a:t>ANHECOVA estimator adjusting for </a:t>
                </a:r>
                <a14:m>
                  <m:oMath xmlns:m="http://schemas.openxmlformats.org/officeDocument/2006/math">
                    <m:r>
                      <a:rPr lang="en-US" sz="1350" b="1" i="1" dirty="0" smtClean="0">
                        <a:solidFill>
                          <a:schemeClr val="tx2">
                            <a:lumMod val="75000"/>
                          </a:schemeClr>
                        </a:solidFill>
                        <a:latin typeface="Cambria Math" panose="02040503050406030204" pitchFamily="18" charset="0"/>
                      </a:rPr>
                      <m:t>𝑿</m:t>
                    </m:r>
                  </m:oMath>
                </a14:m>
                <a:r>
                  <a:rPr lang="en-US" sz="1350" dirty="0">
                    <a:solidFill>
                      <a:schemeClr val="tx2">
                        <a:lumMod val="75000"/>
                      </a:schemeClr>
                    </a:solidFill>
                  </a:rPr>
                  <a:t> with joint levels of </a:t>
                </a:r>
                <a14:m>
                  <m:oMath xmlns:m="http://schemas.openxmlformats.org/officeDocument/2006/math">
                    <m:r>
                      <a:rPr lang="en-US" sz="1350" b="1" i="1" dirty="0" smtClean="0">
                        <a:solidFill>
                          <a:schemeClr val="tx2">
                            <a:lumMod val="75000"/>
                          </a:schemeClr>
                        </a:solidFill>
                        <a:latin typeface="Cambria Math" panose="02040503050406030204" pitchFamily="18" charset="0"/>
                      </a:rPr>
                      <m:t>𝒁</m:t>
                    </m:r>
                  </m:oMath>
                </a14:m>
                <a:r>
                  <a:rPr lang="en-US" sz="1350" dirty="0">
                    <a:solidFill>
                      <a:schemeClr val="tx2">
                        <a:lumMod val="75000"/>
                      </a:schemeClr>
                    </a:solidFill>
                  </a:rPr>
                  <a:t> as a component is guaranteed to be most efficient under CAR (Ye et al., 2022)</a:t>
                </a:r>
              </a:p>
              <a:p>
                <a:pPr marL="236538" indent="-236538">
                  <a:spcAft>
                    <a:spcPts val="300"/>
                  </a:spcAft>
                  <a:buFont typeface="Arial" panose="020B0604020202020204" pitchFamily="34" charset="0"/>
                  <a:buChar char="•"/>
                </a:pPr>
                <a:r>
                  <a:rPr lang="en-US" sz="1350" dirty="0">
                    <a:solidFill>
                      <a:schemeClr val="tx2">
                        <a:lumMod val="75000"/>
                      </a:schemeClr>
                    </a:solidFill>
                  </a:rPr>
                  <a:t>ANCOVA estimator is guaranteed more efficient than unadjusted estimator ONLY under </a:t>
                </a:r>
                <a:r>
                  <a:rPr lang="en-US" sz="1350" dirty="0">
                    <a:solidFill>
                      <a:srgbClr val="0070C0"/>
                    </a:solidFill>
                  </a:rPr>
                  <a:t>either</a:t>
                </a:r>
                <a:r>
                  <a:rPr lang="en-US" sz="1350" dirty="0">
                    <a:solidFill>
                      <a:schemeClr val="tx2">
                        <a:lumMod val="75000"/>
                      </a:schemeClr>
                    </a:solidFill>
                  </a:rPr>
                  <a:t> </a:t>
                </a:r>
                <a:r>
                  <a:rPr lang="en-US" sz="1350" dirty="0">
                    <a:solidFill>
                      <a:srgbClr val="0070C0"/>
                    </a:solidFill>
                  </a:rPr>
                  <a:t>(1) </a:t>
                </a:r>
                <a:r>
                  <a:rPr lang="en-US" sz="1350" dirty="0">
                    <a:solidFill>
                      <a:schemeClr val="tx2">
                        <a:lumMod val="75000"/>
                      </a:schemeClr>
                    </a:solidFill>
                  </a:rPr>
                  <a:t>there are only two treatments (</a:t>
                </a:r>
                <a14:m>
                  <m:oMath xmlns:m="http://schemas.openxmlformats.org/officeDocument/2006/math">
                    <m:r>
                      <a:rPr lang="en-US" sz="1350" i="1" dirty="0" smtClean="0">
                        <a:solidFill>
                          <a:schemeClr val="tx2">
                            <a:lumMod val="75000"/>
                          </a:schemeClr>
                        </a:solidFill>
                        <a:latin typeface="Cambria Math" panose="02040503050406030204" pitchFamily="18" charset="0"/>
                      </a:rPr>
                      <m:t>𝑘</m:t>
                    </m:r>
                    <m:r>
                      <a:rPr lang="en-US" sz="1350" i="1" dirty="0" smtClean="0">
                        <a:solidFill>
                          <a:schemeClr val="tx2">
                            <a:lumMod val="75000"/>
                          </a:schemeClr>
                        </a:solidFill>
                        <a:latin typeface="Cambria Math" panose="02040503050406030204" pitchFamily="18" charset="0"/>
                      </a:rPr>
                      <m:t>=2</m:t>
                    </m:r>
                  </m:oMath>
                </a14:m>
                <a:r>
                  <a:rPr lang="en-US" sz="1350" dirty="0">
                    <a:solidFill>
                      <a:schemeClr val="tx2">
                        <a:lumMod val="75000"/>
                      </a:schemeClr>
                    </a:solidFill>
                  </a:rPr>
                  <a:t>) </a:t>
                </a:r>
                <a:r>
                  <a:rPr lang="en-US" sz="1350" dirty="0">
                    <a:solidFill>
                      <a:srgbClr val="FF0000"/>
                    </a:solidFill>
                  </a:rPr>
                  <a:t>and</a:t>
                </a:r>
                <a:r>
                  <a:rPr lang="en-US" sz="1350" dirty="0">
                    <a:solidFill>
                      <a:schemeClr val="tx2">
                        <a:lumMod val="75000"/>
                      </a:schemeClr>
                    </a:solidFill>
                  </a:rPr>
                  <a:t> balanced treatment assignment (</a:t>
                </a:r>
                <a14:m>
                  <m:oMath xmlns:m="http://schemas.openxmlformats.org/officeDocument/2006/math">
                    <m:sSub>
                      <m:sSubPr>
                        <m:ctrlPr>
                          <a:rPr lang="en-US" sz="1350" i="1" dirty="0" smtClean="0">
                            <a:solidFill>
                              <a:schemeClr val="tx2">
                                <a:lumMod val="75000"/>
                              </a:schemeClr>
                            </a:solidFill>
                            <a:latin typeface="Cambria Math" panose="02040503050406030204" pitchFamily="18" charset="0"/>
                          </a:rPr>
                        </m:ctrlPr>
                      </m:sSubPr>
                      <m:e>
                        <m:r>
                          <a:rPr lang="en-US" sz="1350" b="0" i="1" dirty="0" smtClean="0">
                            <a:solidFill>
                              <a:schemeClr val="tx2">
                                <a:lumMod val="75000"/>
                              </a:schemeClr>
                            </a:solidFill>
                            <a:latin typeface="Cambria Math" panose="02040503050406030204" pitchFamily="18" charset="0"/>
                          </a:rPr>
                          <m:t>𝜋</m:t>
                        </m:r>
                      </m:e>
                      <m:sub>
                        <m:r>
                          <a:rPr lang="en-US" sz="1350" i="1" dirty="0" smtClean="0">
                            <a:solidFill>
                              <a:schemeClr val="tx2">
                                <a:lumMod val="75000"/>
                              </a:schemeClr>
                            </a:solidFill>
                            <a:latin typeface="Cambria Math" panose="02040503050406030204" pitchFamily="18" charset="0"/>
                          </a:rPr>
                          <m:t>1</m:t>
                        </m:r>
                      </m:sub>
                    </m:sSub>
                    <m:r>
                      <a:rPr lang="en-US" sz="1350" i="1" dirty="0" smtClean="0">
                        <a:solidFill>
                          <a:schemeClr val="tx2">
                            <a:lumMod val="75000"/>
                          </a:schemeClr>
                        </a:solidFill>
                        <a:latin typeface="Cambria Math" panose="02040503050406030204" pitchFamily="18" charset="0"/>
                      </a:rPr>
                      <m:t>=</m:t>
                    </m:r>
                    <m:sSub>
                      <m:sSubPr>
                        <m:ctrlPr>
                          <a:rPr lang="en-US" sz="1350" b="0" i="1" dirty="0" smtClean="0">
                            <a:solidFill>
                              <a:schemeClr val="tx2">
                                <a:lumMod val="75000"/>
                              </a:schemeClr>
                            </a:solidFill>
                            <a:latin typeface="Cambria Math" panose="02040503050406030204" pitchFamily="18" charset="0"/>
                          </a:rPr>
                        </m:ctrlPr>
                      </m:sSubPr>
                      <m:e>
                        <m:r>
                          <a:rPr lang="en-US" sz="1350" b="0" i="1" dirty="0" smtClean="0">
                            <a:solidFill>
                              <a:schemeClr val="tx2">
                                <a:lumMod val="75000"/>
                              </a:schemeClr>
                            </a:solidFill>
                            <a:latin typeface="Cambria Math" panose="02040503050406030204" pitchFamily="18" charset="0"/>
                          </a:rPr>
                          <m:t>𝜋</m:t>
                        </m:r>
                      </m:e>
                      <m:sub>
                        <m:r>
                          <a:rPr lang="en-US" sz="1350" i="1" dirty="0" smtClean="0">
                            <a:solidFill>
                              <a:schemeClr val="tx2">
                                <a:lumMod val="75000"/>
                              </a:schemeClr>
                            </a:solidFill>
                            <a:latin typeface="Cambria Math" panose="02040503050406030204" pitchFamily="18" charset="0"/>
                          </a:rPr>
                          <m:t>2</m:t>
                        </m:r>
                      </m:sub>
                    </m:sSub>
                  </m:oMath>
                </a14:m>
                <a:r>
                  <a:rPr lang="en-US" sz="1350" dirty="0">
                    <a:solidFill>
                      <a:schemeClr val="tx2">
                        <a:lumMod val="75000"/>
                      </a:schemeClr>
                    </a:solidFill>
                  </a:rPr>
                  <a:t>) </a:t>
                </a:r>
                <a:r>
                  <a:rPr lang="en-US" sz="1350" dirty="0">
                    <a:solidFill>
                      <a:srgbClr val="FF0000"/>
                    </a:solidFill>
                  </a:rPr>
                  <a:t>and</a:t>
                </a:r>
                <a:r>
                  <a:rPr lang="en-US" sz="1350" dirty="0">
                    <a:solidFill>
                      <a:schemeClr val="tx2">
                        <a:lumMod val="75000"/>
                      </a:schemeClr>
                    </a:solidFill>
                  </a:rPr>
                  <a:t> estimand of interest is ATE (</a:t>
                </a:r>
                <a14:m>
                  <m:oMath xmlns:m="http://schemas.openxmlformats.org/officeDocument/2006/math">
                    <m:r>
                      <m:rPr>
                        <m:sty m:val="p"/>
                      </m:rPr>
                      <a:rPr lang="en-US" sz="1350" i="1" smtClean="0">
                        <a:solidFill>
                          <a:schemeClr val="tx2">
                            <a:lumMod val="75000"/>
                          </a:schemeClr>
                        </a:solidFill>
                        <a:latin typeface="Cambria Math" panose="02040503050406030204" pitchFamily="18" charset="0"/>
                      </a:rPr>
                      <m:t>E</m:t>
                    </m:r>
                    <m:d>
                      <m:dPr>
                        <m:ctrlPr>
                          <a:rPr lang="en-US" sz="1350" i="1">
                            <a:solidFill>
                              <a:schemeClr val="tx2">
                                <a:lumMod val="75000"/>
                              </a:schemeClr>
                            </a:solidFill>
                            <a:latin typeface="Cambria Math" panose="02040503050406030204" pitchFamily="18" charset="0"/>
                          </a:rPr>
                        </m:ctrlPr>
                      </m:dPr>
                      <m:e>
                        <m:sSup>
                          <m:sSupPr>
                            <m:ctrlPr>
                              <a:rPr lang="en-US" sz="1350" i="1">
                                <a:solidFill>
                                  <a:schemeClr val="tx2">
                                    <a:lumMod val="75000"/>
                                  </a:schemeClr>
                                </a:solidFill>
                                <a:latin typeface="Cambria Math" panose="02040503050406030204" pitchFamily="18" charset="0"/>
                              </a:rPr>
                            </m:ctrlPr>
                          </m:sSupPr>
                          <m:e>
                            <m:r>
                              <a:rPr lang="en-US" sz="1350" i="1">
                                <a:solidFill>
                                  <a:schemeClr val="tx2">
                                    <a:lumMod val="75000"/>
                                  </a:schemeClr>
                                </a:solidFill>
                                <a:latin typeface="Cambria Math" panose="02040503050406030204" pitchFamily="18" charset="0"/>
                              </a:rPr>
                              <m:t>𝑌</m:t>
                            </m:r>
                          </m:e>
                          <m:sup>
                            <m:d>
                              <m:dPr>
                                <m:ctrlPr>
                                  <a:rPr lang="en-US" sz="1350" i="1">
                                    <a:solidFill>
                                      <a:schemeClr val="tx2">
                                        <a:lumMod val="75000"/>
                                      </a:schemeClr>
                                    </a:solidFill>
                                    <a:latin typeface="Cambria Math" panose="02040503050406030204" pitchFamily="18" charset="0"/>
                                  </a:rPr>
                                </m:ctrlPr>
                              </m:dPr>
                              <m:e>
                                <m:r>
                                  <a:rPr lang="en-US" sz="1350" b="0" i="1" smtClean="0">
                                    <a:solidFill>
                                      <a:schemeClr val="tx2">
                                        <a:lumMod val="75000"/>
                                      </a:schemeClr>
                                    </a:solidFill>
                                    <a:latin typeface="Cambria Math" panose="02040503050406030204" pitchFamily="18" charset="0"/>
                                  </a:rPr>
                                  <m:t>2</m:t>
                                </m:r>
                              </m:e>
                            </m:d>
                          </m:sup>
                        </m:sSup>
                      </m:e>
                    </m:d>
                    <m:r>
                      <a:rPr lang="en-US" sz="1350" b="0" i="0" smtClean="0">
                        <a:solidFill>
                          <a:schemeClr val="tx2">
                            <a:lumMod val="75000"/>
                          </a:schemeClr>
                        </a:solidFill>
                        <a:latin typeface="Cambria Math" panose="02040503050406030204" pitchFamily="18" charset="0"/>
                      </a:rPr>
                      <m:t>−</m:t>
                    </m:r>
                    <m:r>
                      <m:rPr>
                        <m:sty m:val="p"/>
                      </m:rPr>
                      <a:rPr lang="en-US" sz="1350" i="1">
                        <a:solidFill>
                          <a:schemeClr val="tx2">
                            <a:lumMod val="75000"/>
                          </a:schemeClr>
                        </a:solidFill>
                        <a:latin typeface="Cambria Math" panose="02040503050406030204" pitchFamily="18" charset="0"/>
                      </a:rPr>
                      <m:t>E</m:t>
                    </m:r>
                    <m:d>
                      <m:dPr>
                        <m:ctrlPr>
                          <a:rPr lang="en-US" sz="1350" i="1">
                            <a:solidFill>
                              <a:schemeClr val="tx2">
                                <a:lumMod val="75000"/>
                              </a:schemeClr>
                            </a:solidFill>
                            <a:latin typeface="Cambria Math" panose="02040503050406030204" pitchFamily="18" charset="0"/>
                          </a:rPr>
                        </m:ctrlPr>
                      </m:dPr>
                      <m:e>
                        <m:sSup>
                          <m:sSupPr>
                            <m:ctrlPr>
                              <a:rPr lang="en-US" sz="1350" i="1">
                                <a:solidFill>
                                  <a:schemeClr val="tx2">
                                    <a:lumMod val="75000"/>
                                  </a:schemeClr>
                                </a:solidFill>
                                <a:latin typeface="Cambria Math" panose="02040503050406030204" pitchFamily="18" charset="0"/>
                              </a:rPr>
                            </m:ctrlPr>
                          </m:sSupPr>
                          <m:e>
                            <m:r>
                              <a:rPr lang="en-US" sz="1350" i="1">
                                <a:solidFill>
                                  <a:schemeClr val="tx2">
                                    <a:lumMod val="75000"/>
                                  </a:schemeClr>
                                </a:solidFill>
                                <a:latin typeface="Cambria Math" panose="02040503050406030204" pitchFamily="18" charset="0"/>
                              </a:rPr>
                              <m:t>𝑌</m:t>
                            </m:r>
                          </m:e>
                          <m:sup>
                            <m:d>
                              <m:dPr>
                                <m:ctrlPr>
                                  <a:rPr lang="en-US" sz="1350" i="1">
                                    <a:solidFill>
                                      <a:schemeClr val="tx2">
                                        <a:lumMod val="75000"/>
                                      </a:schemeClr>
                                    </a:solidFill>
                                    <a:latin typeface="Cambria Math" panose="02040503050406030204" pitchFamily="18" charset="0"/>
                                  </a:rPr>
                                </m:ctrlPr>
                              </m:dPr>
                              <m:e>
                                <m:r>
                                  <a:rPr lang="en-US" sz="1350" b="0" i="1" smtClean="0">
                                    <a:solidFill>
                                      <a:schemeClr val="tx2">
                                        <a:lumMod val="75000"/>
                                      </a:schemeClr>
                                    </a:solidFill>
                                    <a:latin typeface="Cambria Math" panose="02040503050406030204" pitchFamily="18" charset="0"/>
                                  </a:rPr>
                                  <m:t>1</m:t>
                                </m:r>
                              </m:e>
                            </m:d>
                          </m:sup>
                        </m:sSup>
                      </m:e>
                    </m:d>
                  </m:oMath>
                </a14:m>
                <a:r>
                  <a:rPr lang="en-US" sz="1350" dirty="0">
                    <a:solidFill>
                      <a:schemeClr val="tx2">
                        <a:lumMod val="75000"/>
                      </a:schemeClr>
                    </a:solidFill>
                  </a:rPr>
                  <a:t>) </a:t>
                </a:r>
                <a:r>
                  <a:rPr lang="en-US" sz="1350" dirty="0">
                    <a:solidFill>
                      <a:srgbClr val="0070C0"/>
                    </a:solidFill>
                  </a:rPr>
                  <a:t>or (2) </a:t>
                </a:r>
                <a14:m>
                  <m:oMath xmlns:m="http://schemas.openxmlformats.org/officeDocument/2006/math">
                    <m:r>
                      <m:rPr>
                        <m:sty m:val="p"/>
                      </m:rPr>
                      <a:rPr lang="en-US" sz="1350" i="1">
                        <a:solidFill>
                          <a:schemeClr val="tx2">
                            <a:lumMod val="75000"/>
                          </a:schemeClr>
                        </a:solidFill>
                        <a:latin typeface="Cambria Math" panose="02040503050406030204" pitchFamily="18" charset="0"/>
                      </a:rPr>
                      <m:t>cov</m:t>
                    </m:r>
                    <m:d>
                      <m:dPr>
                        <m:ctrlPr>
                          <a:rPr lang="en-US" sz="1350" i="1">
                            <a:solidFill>
                              <a:schemeClr val="tx2">
                                <a:lumMod val="75000"/>
                              </a:schemeClr>
                            </a:solidFill>
                            <a:latin typeface="Cambria Math" panose="02040503050406030204" pitchFamily="18" charset="0"/>
                          </a:rPr>
                        </m:ctrlPr>
                      </m:dPr>
                      <m:e>
                        <m:r>
                          <a:rPr lang="en-US" sz="1350" i="1">
                            <a:solidFill>
                              <a:schemeClr val="tx2">
                                <a:lumMod val="75000"/>
                              </a:schemeClr>
                            </a:solidFill>
                            <a:latin typeface="Cambria Math" panose="02040503050406030204" pitchFamily="18" charset="0"/>
                          </a:rPr>
                          <m:t>𝑋</m:t>
                        </m:r>
                        <m:r>
                          <a:rPr lang="en-US" sz="1350" i="1">
                            <a:solidFill>
                              <a:schemeClr val="tx2">
                                <a:lumMod val="75000"/>
                              </a:schemeClr>
                            </a:solidFill>
                            <a:latin typeface="Cambria Math" panose="02040503050406030204" pitchFamily="18" charset="0"/>
                          </a:rPr>
                          <m:t>, </m:t>
                        </m:r>
                        <m:sSup>
                          <m:sSupPr>
                            <m:ctrlPr>
                              <a:rPr lang="en-US" sz="1350" i="1">
                                <a:solidFill>
                                  <a:schemeClr val="tx2">
                                    <a:lumMod val="75000"/>
                                  </a:schemeClr>
                                </a:solidFill>
                                <a:latin typeface="Cambria Math" panose="02040503050406030204" pitchFamily="18" charset="0"/>
                              </a:rPr>
                            </m:ctrlPr>
                          </m:sSupPr>
                          <m:e>
                            <m:r>
                              <a:rPr lang="en-US" sz="1350" i="1">
                                <a:solidFill>
                                  <a:schemeClr val="tx2">
                                    <a:lumMod val="75000"/>
                                  </a:schemeClr>
                                </a:solidFill>
                                <a:latin typeface="Cambria Math" panose="02040503050406030204" pitchFamily="18" charset="0"/>
                              </a:rPr>
                              <m:t>𝑌</m:t>
                            </m:r>
                          </m:e>
                          <m:sup>
                            <m:d>
                              <m:dPr>
                                <m:ctrlPr>
                                  <a:rPr lang="en-US" sz="1350" i="1">
                                    <a:solidFill>
                                      <a:schemeClr val="tx2">
                                        <a:lumMod val="75000"/>
                                      </a:schemeClr>
                                    </a:solidFill>
                                    <a:latin typeface="Cambria Math" panose="02040503050406030204" pitchFamily="18" charset="0"/>
                                  </a:rPr>
                                </m:ctrlPr>
                              </m:dPr>
                              <m:e>
                                <m:r>
                                  <a:rPr lang="en-US" sz="1350" i="1">
                                    <a:solidFill>
                                      <a:schemeClr val="tx2">
                                        <a:lumMod val="75000"/>
                                      </a:schemeClr>
                                    </a:solidFill>
                                    <a:latin typeface="Cambria Math" panose="02040503050406030204" pitchFamily="18" charset="0"/>
                                  </a:rPr>
                                  <m:t>1</m:t>
                                </m:r>
                              </m:e>
                            </m:d>
                          </m:sup>
                        </m:sSup>
                      </m:e>
                    </m:d>
                    <m:r>
                      <a:rPr lang="en-US" sz="1350" i="1">
                        <a:solidFill>
                          <a:schemeClr val="tx2">
                            <a:lumMod val="75000"/>
                          </a:schemeClr>
                        </a:solidFill>
                        <a:latin typeface="Cambria Math" panose="02040503050406030204" pitchFamily="18" charset="0"/>
                      </a:rPr>
                      <m:t>=…=</m:t>
                    </m:r>
                    <m:r>
                      <m:rPr>
                        <m:sty m:val="p"/>
                      </m:rPr>
                      <a:rPr lang="en-US" sz="1350" i="1">
                        <a:solidFill>
                          <a:schemeClr val="tx2">
                            <a:lumMod val="75000"/>
                          </a:schemeClr>
                        </a:solidFill>
                        <a:latin typeface="Cambria Math" panose="02040503050406030204" pitchFamily="18" charset="0"/>
                      </a:rPr>
                      <m:t>cov</m:t>
                    </m:r>
                    <m:d>
                      <m:dPr>
                        <m:ctrlPr>
                          <a:rPr lang="en-US" sz="1350" i="1">
                            <a:solidFill>
                              <a:schemeClr val="tx2">
                                <a:lumMod val="75000"/>
                              </a:schemeClr>
                            </a:solidFill>
                            <a:latin typeface="Cambria Math" panose="02040503050406030204" pitchFamily="18" charset="0"/>
                          </a:rPr>
                        </m:ctrlPr>
                      </m:dPr>
                      <m:e>
                        <m:r>
                          <a:rPr lang="en-US" sz="1350" i="1">
                            <a:solidFill>
                              <a:schemeClr val="tx2">
                                <a:lumMod val="75000"/>
                              </a:schemeClr>
                            </a:solidFill>
                            <a:latin typeface="Cambria Math" panose="02040503050406030204" pitchFamily="18" charset="0"/>
                          </a:rPr>
                          <m:t>𝑋</m:t>
                        </m:r>
                        <m:r>
                          <a:rPr lang="en-US" sz="1350" i="1">
                            <a:solidFill>
                              <a:schemeClr val="tx2">
                                <a:lumMod val="75000"/>
                              </a:schemeClr>
                            </a:solidFill>
                            <a:latin typeface="Cambria Math" panose="02040503050406030204" pitchFamily="18" charset="0"/>
                          </a:rPr>
                          <m:t>, </m:t>
                        </m:r>
                        <m:sSup>
                          <m:sSupPr>
                            <m:ctrlPr>
                              <a:rPr lang="en-US" sz="1350" i="1">
                                <a:solidFill>
                                  <a:schemeClr val="tx2">
                                    <a:lumMod val="75000"/>
                                  </a:schemeClr>
                                </a:solidFill>
                                <a:latin typeface="Cambria Math" panose="02040503050406030204" pitchFamily="18" charset="0"/>
                              </a:rPr>
                            </m:ctrlPr>
                          </m:sSupPr>
                          <m:e>
                            <m:r>
                              <a:rPr lang="en-US" sz="1350" i="1">
                                <a:solidFill>
                                  <a:schemeClr val="tx2">
                                    <a:lumMod val="75000"/>
                                  </a:schemeClr>
                                </a:solidFill>
                                <a:latin typeface="Cambria Math" panose="02040503050406030204" pitchFamily="18" charset="0"/>
                              </a:rPr>
                              <m:t>𝑌</m:t>
                            </m:r>
                          </m:e>
                          <m:sup>
                            <m:d>
                              <m:dPr>
                                <m:ctrlPr>
                                  <a:rPr lang="en-US" sz="1350" i="1">
                                    <a:solidFill>
                                      <a:schemeClr val="tx2">
                                        <a:lumMod val="75000"/>
                                      </a:schemeClr>
                                    </a:solidFill>
                                    <a:latin typeface="Cambria Math" panose="02040503050406030204" pitchFamily="18" charset="0"/>
                                  </a:rPr>
                                </m:ctrlPr>
                              </m:dPr>
                              <m:e>
                                <m:r>
                                  <a:rPr lang="en-US" sz="1350" i="1">
                                    <a:solidFill>
                                      <a:schemeClr val="tx2">
                                        <a:lumMod val="75000"/>
                                      </a:schemeClr>
                                    </a:solidFill>
                                    <a:latin typeface="Cambria Math" panose="02040503050406030204" pitchFamily="18" charset="0"/>
                                  </a:rPr>
                                  <m:t>𝑘</m:t>
                                </m:r>
                              </m:e>
                            </m:d>
                          </m:sup>
                        </m:sSup>
                      </m:e>
                    </m:d>
                  </m:oMath>
                </a14:m>
                <a:endParaRPr lang="en-US" sz="1350" i="1" dirty="0">
                  <a:solidFill>
                    <a:schemeClr val="tx2">
                      <a:lumMod val="75000"/>
                    </a:schemeClr>
                  </a:solidFill>
                  <a:latin typeface="Cambria Math" panose="02040503050406030204" pitchFamily="18" charset="0"/>
                </a:endParaRPr>
              </a:p>
              <a:p>
                <a:pPr marL="236538" indent="-236538">
                  <a:buFont typeface="Arial" panose="020B0604020202020204" pitchFamily="34" charset="0"/>
                  <a:buChar char="•"/>
                </a:pPr>
                <a:endParaRPr lang="en-US" sz="1350" i="1" dirty="0">
                  <a:solidFill>
                    <a:schemeClr val="tx2">
                      <a:lumMod val="75000"/>
                    </a:schemeClr>
                  </a:solidFill>
                  <a:latin typeface="Cambria Math" panose="02040503050406030204" pitchFamily="18" charset="0"/>
                </a:endParaRPr>
              </a:p>
            </p:txBody>
          </p:sp>
        </mc:Choice>
        <mc:Fallback xmlns="">
          <p:sp>
            <p:nvSpPr>
              <p:cNvPr id="5" name="Rounded Rectangle 4">
                <a:extLst>
                  <a:ext uri="{FF2B5EF4-FFF2-40B4-BE49-F238E27FC236}">
                    <a16:creationId xmlns:a16="http://schemas.microsoft.com/office/drawing/2014/main" id="{2B3CFB01-7FDC-08AD-BCF7-A67EA82E6284}"/>
                  </a:ext>
                </a:extLst>
              </p:cNvPr>
              <p:cNvSpPr>
                <a:spLocks noRot="1" noChangeAspect="1" noMove="1" noResize="1" noEditPoints="1" noAdjustHandles="1" noChangeArrowheads="1" noChangeShapeType="1" noTextEdit="1"/>
              </p:cNvSpPr>
              <p:nvPr/>
            </p:nvSpPr>
            <p:spPr>
              <a:xfrm>
                <a:off x="570753" y="3035807"/>
                <a:ext cx="11272973" cy="3657601"/>
              </a:xfrm>
              <a:prstGeom prst="roundRect">
                <a:avLst>
                  <a:gd name="adj" fmla="val 3241"/>
                </a:avLst>
              </a:prstGeom>
              <a:blipFill>
                <a:blip r:embed="rId4"/>
                <a:stretch>
                  <a:fillRect/>
                </a:stretch>
              </a:blipFill>
              <a:ln w="19050">
                <a:solidFill>
                  <a:schemeClr val="tx2"/>
                </a:solidFill>
              </a:ln>
            </p:spPr>
            <p:txBody>
              <a:bodyPr/>
              <a:lstStyle/>
              <a:p>
                <a:r>
                  <a:rPr lang="en-US">
                    <a:noFill/>
                  </a:rPr>
                  <a:t> </a:t>
                </a:r>
              </a:p>
            </p:txBody>
          </p:sp>
        </mc:Fallback>
      </mc:AlternateContent>
    </p:spTree>
    <p:extLst>
      <p:ext uri="{BB962C8B-B14F-4D97-AF65-F5344CB8AC3E}">
        <p14:creationId xmlns:p14="http://schemas.microsoft.com/office/powerpoint/2010/main" val="3431459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b="1" dirty="0">
                <a:solidFill>
                  <a:srgbClr val="C00000"/>
                </a:solidFill>
              </a:rPr>
              <a:t>Linear Adjustment</a:t>
            </a:r>
            <a:r>
              <a:rPr lang="en-US" sz="2800" dirty="0"/>
              <a:t> for Unconditional Treatment Effect</a:t>
            </a:r>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1718585"/>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endParaRPr lang="en-US" sz="1600" dirty="0"/>
              </a:p>
              <a:p>
                <a:pPr>
                  <a:spcAft>
                    <a:spcPts val="600"/>
                  </a:spcAft>
                </a:pPr>
                <a:r>
                  <a:rPr lang="en-US" b="1" u="sng" dirty="0">
                    <a:solidFill>
                      <a:srgbClr val="C5050C"/>
                    </a:solidFill>
                  </a:rPr>
                  <a:t>Method of Estimation</a:t>
                </a:r>
                <a:r>
                  <a:rPr lang="en-US" b="1" dirty="0">
                    <a:solidFill>
                      <a:srgbClr val="C5050C"/>
                    </a:solidFill>
                  </a:rPr>
                  <a:t>:</a:t>
                </a:r>
                <a:endParaRPr lang="en-US" sz="1600" b="1" dirty="0"/>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1718585"/>
              </a:xfrm>
              <a:prstGeom prst="rect">
                <a:avLst/>
              </a:prstGeom>
              <a:blipFill>
                <a:blip r:embed="rId2"/>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1">
                <a:extLst>
                  <a:ext uri="{FF2B5EF4-FFF2-40B4-BE49-F238E27FC236}">
                    <a16:creationId xmlns:a16="http://schemas.microsoft.com/office/drawing/2014/main" id="{BB9398F4-32D3-393C-10E3-CD5C3F59C4F9}"/>
                  </a:ext>
                </a:extLst>
              </p:cNvPr>
              <p:cNvGraphicFramePr>
                <a:graphicFrameLocks noGrp="1"/>
              </p:cNvGraphicFramePr>
              <p:nvPr>
                <p:extLst>
                  <p:ext uri="{D42A27DB-BD31-4B8C-83A1-F6EECF244321}">
                    <p14:modId xmlns:p14="http://schemas.microsoft.com/office/powerpoint/2010/main" val="653803919"/>
                  </p:ext>
                </p:extLst>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Linear adjustment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𝑌</m:t>
                                  </m:r>
                                </m:e>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𝑋</m:t>
                                  </m:r>
                                </m:e>
                              </m:d>
                              <m:r>
                                <a:rPr lang="en-US" sz="1350" b="0" smtClean="0">
                                  <a:solidFill>
                                    <a:srgbClr val="C00000"/>
                                  </a:solidFill>
                                  <a:latin typeface="Cambria Math" panose="02040503050406030204" pitchFamily="18" charset="0"/>
                                </a:rPr>
                                <m:t>=∑</m:t>
                              </m:r>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𝛾</m:t>
                                      </m:r>
                                    </m:e>
                                    <m:sub>
                                      <m:r>
                                        <a:rPr lang="en-US" sz="1350" b="0" smtClean="0">
                                          <a:solidFill>
                                            <a:srgbClr val="C00000"/>
                                          </a:solidFill>
                                          <a:latin typeface="Cambria Math" panose="02040503050406030204" pitchFamily="18" charset="0"/>
                                        </a:rPr>
                                        <m:t>𝑎</m:t>
                                      </m:r>
                                    </m:sub>
                                  </m:sSub>
                                  <m:r>
                                    <a:rPr lang="en-US" sz="1350" b="0" smtClean="0">
                                      <a:solidFill>
                                        <a:srgbClr val="C00000"/>
                                      </a:solidFill>
                                      <a:latin typeface="Cambria Math" panose="02040503050406030204" pitchFamily="18" charset="0"/>
                                    </a:rPr>
                                    <m:t>+</m:t>
                                  </m:r>
                                  <m:sSubSup>
                                    <m:sSubSupPr>
                                      <m:ctrlPr>
                                        <a:rPr lang="en-US" sz="1350" b="0" i="1" smtClean="0">
                                          <a:solidFill>
                                            <a:srgbClr val="C00000"/>
                                          </a:solidFill>
                                          <a:latin typeface="Cambria Math" panose="02040503050406030204" pitchFamily="18" charset="0"/>
                                        </a:rPr>
                                      </m:ctrlPr>
                                    </m:sSubSupPr>
                                    <m:e>
                                      <m:r>
                                        <a:rPr lang="en-US" sz="1350" b="0" smtClean="0">
                                          <a:solidFill>
                                            <a:srgbClr val="C00000"/>
                                          </a:solidFill>
                                          <a:latin typeface="Cambria Math" panose="02040503050406030204" pitchFamily="18" charset="0"/>
                                        </a:rPr>
                                        <m:t>𝛽</m:t>
                                      </m:r>
                                    </m:e>
                                    <m:sub>
                                      <m:r>
                                        <a:rPr lang="en-US" sz="1350" b="0" smtClean="0">
                                          <a:solidFill>
                                            <a:srgbClr val="C00000"/>
                                          </a:solidFill>
                                          <a:latin typeface="Cambria Math" panose="02040503050406030204" pitchFamily="18" charset="0"/>
                                        </a:rPr>
                                        <m:t>𝑎</m:t>
                                      </m:r>
                                    </m:sub>
                                    <m:sup>
                                      <m:r>
                                        <a:rPr lang="en-US" sz="1350" b="0" i="1" smtClean="0">
                                          <a:solidFill>
                                            <a:srgbClr val="C00000"/>
                                          </a:solidFill>
                                          <a:latin typeface="Cambria Math" panose="02040503050406030204" pitchFamily="18" charset="0"/>
                                        </a:rPr>
                                        <m:t>⊤</m:t>
                                      </m:r>
                                    </m:sup>
                                  </m:sSubSup>
                                  <m:r>
                                    <a:rPr lang="en-US" sz="1350" b="0" smtClean="0">
                                      <a:solidFill>
                                        <a:srgbClr val="C00000"/>
                                      </a:solidFill>
                                      <a:latin typeface="Cambria Math" panose="02040503050406030204" pitchFamily="18" charset="0"/>
                                    </a:rPr>
                                    <m:t>𝑋</m:t>
                                  </m:r>
                                </m:e>
                              </m:d>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𝐼</m:t>
                                  </m:r>
                                </m:e>
                                <m:sub>
                                  <m:d>
                                    <m:dPr>
                                      <m:begChr m:val="{"/>
                                      <m:endChr m:val="}"/>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e>
                                  </m:d>
                                </m:sub>
                              </m:sSub>
                            </m:oMath>
                          </a14:m>
                          <a:r>
                            <a:rPr lang="en-US" sz="1350" dirty="0">
                              <a:solidFill>
                                <a:srgbClr val="C00000"/>
                              </a:solidFill>
                            </a:rPr>
                            <a:t> </a:t>
                          </a:r>
                        </a:p>
                      </a:txBody>
                      <a:tcPr anchor="ctr"/>
                    </a:tc>
                    <a:tc>
                      <a:txBody>
                        <a:bodyPr/>
                        <a:lstStyle/>
                        <a:p>
                          <a:pPr algn="l"/>
                          <a14:m>
                            <m:oMathPara xmlns:m="http://schemas.openxmlformats.org/officeDocument/2006/math">
                              <m:oMathParaPr>
                                <m:jc m:val="left"/>
                              </m:oMathParaPr>
                              <m:oMath xmlns:m="http://schemas.openxmlformats.org/officeDocument/2006/math">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i="1" smtClean="0">
                                            <a:solidFill>
                                              <a:srgbClr val="C00000"/>
                                            </a:solidFill>
                                            <a:latin typeface="Cambria Math" panose="02040503050406030204" pitchFamily="18" charset="0"/>
                                          </a:rPr>
                                          <m:t>𝛾</m:t>
                                        </m:r>
                                      </m:e>
                                    </m:acc>
                                  </m:e>
                                  <m:sub>
                                    <m:r>
                                      <a:rPr lang="en-US" sz="1350" b="0" smtClean="0">
                                        <a:solidFill>
                                          <a:srgbClr val="C00000"/>
                                        </a:solidFill>
                                        <a:latin typeface="Cambria Math" panose="02040503050406030204" pitchFamily="18" charset="0"/>
                                      </a:rPr>
                                      <m:t>𝑎</m:t>
                                    </m:r>
                                  </m:sub>
                                </m:sSub>
                                <m:r>
                                  <a:rPr lang="en-US" sz="1350" b="0" smtClean="0">
                                    <a:solidFill>
                                      <a:srgbClr val="C00000"/>
                                    </a:solidFill>
                                    <a:latin typeface="Cambria Math" panose="02040503050406030204" pitchFamily="18" charset="0"/>
                                  </a:rPr>
                                  <m:t>+</m:t>
                                </m:r>
                                <m:sSubSup>
                                  <m:sSubSupPr>
                                    <m:ctrlPr>
                                      <a:rPr lang="en-US" sz="1350" b="0" i="1" smtClean="0">
                                        <a:solidFill>
                                          <a:srgbClr val="C00000"/>
                                        </a:solidFill>
                                        <a:latin typeface="Cambria Math" panose="02040503050406030204" pitchFamily="18" charset="0"/>
                                      </a:rPr>
                                    </m:ctrlPr>
                                  </m:sSubSup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𝛽</m:t>
                                        </m:r>
                                      </m:e>
                                    </m:acc>
                                  </m:e>
                                  <m:sub>
                                    <m:r>
                                      <a:rPr lang="en-US" sz="1350" b="0" smtClean="0">
                                        <a:solidFill>
                                          <a:srgbClr val="C00000"/>
                                        </a:solidFill>
                                        <a:latin typeface="Cambria Math" panose="02040503050406030204" pitchFamily="18" charset="0"/>
                                      </a:rPr>
                                      <m:t>𝑎</m:t>
                                    </m:r>
                                  </m:sub>
                                  <m:sup>
                                    <m:r>
                                      <a:rPr lang="en-US" sz="1350" b="0" i="1" smtClean="0">
                                        <a:solidFill>
                                          <a:srgbClr val="C00000"/>
                                        </a:solidFill>
                                        <a:latin typeface="Cambria Math" panose="02040503050406030204" pitchFamily="18" charset="0"/>
                                      </a:rPr>
                                      <m:t>⊤</m:t>
                                    </m:r>
                                  </m:sup>
                                </m:sSubSup>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𝑋</m:t>
                                    </m:r>
                                  </m:e>
                                </m:acc>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𝑎</m:t>
                                </m:r>
                                <m:r>
                                  <a:rPr lang="en-US" sz="1350" b="0" smtClean="0">
                                    <a:solidFill>
                                      <a:srgbClr val="C00000"/>
                                    </a:solidFill>
                                    <a:latin typeface="Cambria Math" panose="02040503050406030204" pitchFamily="18" charset="0"/>
                                  </a:rPr>
                                  <m:t>=1,…,</m:t>
                                </m:r>
                                <m:r>
                                  <a:rPr lang="en-US" sz="1350" b="0" smtClean="0">
                                    <a:solidFill>
                                      <a:srgbClr val="C00000"/>
                                    </a:solidFill>
                                    <a:latin typeface="Cambria Math" panose="02040503050406030204" pitchFamily="18" charset="0"/>
                                  </a:rPr>
                                  <m:t>𝑘</m:t>
                                </m:r>
                              </m:oMath>
                            </m:oMathPara>
                          </a14:m>
                          <a:endParaRPr lang="en-US" sz="1350" dirty="0">
                            <a:solidFill>
                              <a:srgbClr val="C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robincar_linear</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Choice>
        <mc:Fallback xmlns="">
          <p:graphicFrame>
            <p:nvGraphicFramePr>
              <p:cNvPr id="4" name="Table 1">
                <a:extLst>
                  <a:ext uri="{FF2B5EF4-FFF2-40B4-BE49-F238E27FC236}">
                    <a16:creationId xmlns:a16="http://schemas.microsoft.com/office/drawing/2014/main" id="{BB9398F4-32D3-393C-10E3-CD5C3F59C4F9}"/>
                  </a:ext>
                </a:extLst>
              </p:cNvPr>
              <p:cNvGraphicFramePr>
                <a:graphicFrameLocks noGrp="1"/>
              </p:cNvGraphicFramePr>
              <p:nvPr>
                <p:extLst>
                  <p:ext uri="{D42A27DB-BD31-4B8C-83A1-F6EECF244321}">
                    <p14:modId xmlns:p14="http://schemas.microsoft.com/office/powerpoint/2010/main" val="653803919"/>
                  </p:ext>
                </p:extLst>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3"/>
                          <a:stretch>
                            <a:fillRect l="-136918" t="-2703" r="-82079" b="-97297"/>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Linear adjustment</a:t>
                          </a:r>
                        </a:p>
                      </a:txBody>
                      <a:tcPr anchor="ctr"/>
                    </a:tc>
                    <a:tc>
                      <a:txBody>
                        <a:bodyPr/>
                        <a:lstStyle/>
                        <a:p>
                          <a:endParaRPr lang="en-US"/>
                        </a:p>
                      </a:txBody>
                      <a:tcPr anchor="ctr">
                        <a:blipFill>
                          <a:blip r:embed="rId3"/>
                          <a:stretch>
                            <a:fillRect l="-70536" t="-105556" r="-226786"/>
                          </a:stretch>
                        </a:blipFill>
                      </a:tcPr>
                    </a:tc>
                    <a:tc>
                      <a:txBody>
                        <a:bodyPr/>
                        <a:lstStyle/>
                        <a:p>
                          <a:endParaRPr lang="en-US"/>
                        </a:p>
                      </a:txBody>
                      <a:tcPr anchor="ctr">
                        <a:blipFill>
                          <a:blip r:embed="rId3"/>
                          <a:stretch>
                            <a:fillRect l="-136918" t="-105556" r="-8207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robincar_linear</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Fallback>
      </mc:AlternateContent>
      <p:sp>
        <p:nvSpPr>
          <p:cNvPr id="5" name="Rounded Rectangle 4">
            <a:extLst>
              <a:ext uri="{FF2B5EF4-FFF2-40B4-BE49-F238E27FC236}">
                <a16:creationId xmlns:a16="http://schemas.microsoft.com/office/drawing/2014/main" id="{2B3CFB01-7FDC-08AD-BCF7-A67EA82E6284}"/>
              </a:ext>
            </a:extLst>
          </p:cNvPr>
          <p:cNvSpPr/>
          <p:nvPr/>
        </p:nvSpPr>
        <p:spPr>
          <a:xfrm>
            <a:off x="570753" y="3035807"/>
            <a:ext cx="11272973" cy="3657601"/>
          </a:xfrm>
          <a:prstGeom prst="roundRect">
            <a:avLst>
              <a:gd name="adj" fmla="val 3241"/>
            </a:avLst>
          </a:prstGeom>
          <a:solidFill>
            <a:schemeClr val="tx2">
              <a:lumMod val="20000"/>
              <a:lumOff val="80000"/>
              <a:alpha val="5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900"/>
              </a:spcAft>
            </a:pPr>
            <a:r>
              <a:rPr lang="en-US" sz="1600" b="1" dirty="0">
                <a:solidFill>
                  <a:schemeClr val="tx2">
                    <a:lumMod val="75000"/>
                  </a:schemeClr>
                </a:solidFill>
              </a:rPr>
              <a:t>Practice 1 – Part I (details in Practice1.Rmd)</a:t>
            </a:r>
          </a:p>
          <a:p>
            <a:pPr marL="342900" indent="-342900">
              <a:spcAft>
                <a:spcPts val="300"/>
              </a:spcAft>
              <a:buAutoNum type="alphaLcParenBoth"/>
            </a:pPr>
            <a:r>
              <a:rPr lang="en-US" sz="1350" dirty="0">
                <a:solidFill>
                  <a:schemeClr val="tx2">
                    <a:lumMod val="75000"/>
                  </a:schemeClr>
                </a:solidFill>
              </a:rPr>
              <a:t>Use </a:t>
            </a:r>
            <a:r>
              <a:rPr lang="en-US" sz="1350" dirty="0" err="1">
                <a:solidFill>
                  <a:schemeClr val="tx2">
                    <a:lumMod val="75000"/>
                  </a:schemeClr>
                </a:solidFill>
                <a:latin typeface="Courier New" panose="02070309020205020404" pitchFamily="49" charset="0"/>
                <a:cs typeface="Courier New" panose="02070309020205020404" pitchFamily="49" charset="0"/>
              </a:rPr>
              <a:t>Fun_datagen</a:t>
            </a:r>
            <a:r>
              <a:rPr lang="en-US" sz="1350" dirty="0">
                <a:solidFill>
                  <a:schemeClr val="tx2">
                    <a:lumMod val="75000"/>
                  </a:schemeClr>
                </a:solidFill>
                <a:latin typeface="Courier New" panose="02070309020205020404" pitchFamily="49" charset="0"/>
                <a:cs typeface="Courier New" panose="02070309020205020404" pitchFamily="49" charset="0"/>
              </a:rPr>
              <a:t>(</a:t>
            </a:r>
            <a:r>
              <a:rPr lang="en-US" sz="1350" dirty="0" err="1">
                <a:solidFill>
                  <a:schemeClr val="tx2">
                    <a:lumMod val="75000"/>
                  </a:schemeClr>
                </a:solidFill>
                <a:latin typeface="Courier New" panose="02070309020205020404" pitchFamily="49" charset="0"/>
                <a:cs typeface="Courier New" panose="02070309020205020404" pitchFamily="49" charset="0"/>
              </a:rPr>
              <a:t>Fun.n</a:t>
            </a:r>
            <a:r>
              <a:rPr lang="en-US" sz="1350" dirty="0">
                <a:solidFill>
                  <a:schemeClr val="tx2">
                    <a:lumMod val="75000"/>
                  </a:schemeClr>
                </a:solidFill>
                <a:latin typeface="Courier New" panose="02070309020205020404" pitchFamily="49" charset="0"/>
                <a:cs typeface="Courier New" panose="02070309020205020404" pitchFamily="49" charset="0"/>
              </a:rPr>
              <a:t> = 500, </a:t>
            </a:r>
            <a:r>
              <a:rPr lang="en-US" sz="1350" dirty="0" err="1">
                <a:solidFill>
                  <a:schemeClr val="tx2">
                    <a:lumMod val="75000"/>
                  </a:schemeClr>
                </a:solidFill>
                <a:latin typeface="Courier New" panose="02070309020205020404" pitchFamily="49" charset="0"/>
                <a:cs typeface="Courier New" panose="02070309020205020404" pitchFamily="49" charset="0"/>
              </a:rPr>
              <a:t>Fun.y.type</a:t>
            </a:r>
            <a:r>
              <a:rPr lang="en-US" sz="1350" dirty="0">
                <a:solidFill>
                  <a:schemeClr val="tx2">
                    <a:lumMod val="75000"/>
                  </a:schemeClr>
                </a:solidFill>
                <a:latin typeface="Courier New" panose="02070309020205020404" pitchFamily="49" charset="0"/>
                <a:cs typeface="Courier New" panose="02070309020205020404" pitchFamily="49" charset="0"/>
              </a:rPr>
              <a:t> = ”</a:t>
            </a:r>
            <a:r>
              <a:rPr lang="en-US" sz="1350" dirty="0">
                <a:solidFill>
                  <a:schemeClr val="tx2">
                    <a:lumMod val="75000"/>
                  </a:schemeClr>
                </a:solidFill>
                <a:highlight>
                  <a:srgbClr val="FFFF00"/>
                </a:highlight>
                <a:latin typeface="Courier New" panose="02070309020205020404" pitchFamily="49" charset="0"/>
                <a:cs typeface="Courier New" panose="02070309020205020404" pitchFamily="49" charset="0"/>
              </a:rPr>
              <a:t>continuous</a:t>
            </a:r>
            <a:r>
              <a:rPr lang="en-US" sz="1350" dirty="0">
                <a:solidFill>
                  <a:schemeClr val="tx2">
                    <a:lumMod val="75000"/>
                  </a:schemeClr>
                </a:solidFill>
                <a:latin typeface="Courier New" panose="02070309020205020404" pitchFamily="49" charset="0"/>
                <a:cs typeface="Courier New" panose="02070309020205020404" pitchFamily="49" charset="0"/>
              </a:rPr>
              <a:t>", </a:t>
            </a:r>
            <a:r>
              <a:rPr lang="en-US" sz="1350" dirty="0" err="1">
                <a:solidFill>
                  <a:schemeClr val="tx2">
                    <a:lumMod val="75000"/>
                  </a:schemeClr>
                </a:solidFill>
                <a:latin typeface="Courier New" panose="02070309020205020404" pitchFamily="49" charset="0"/>
                <a:cs typeface="Courier New" panose="02070309020205020404" pitchFamily="49" charset="0"/>
              </a:rPr>
              <a:t>Fun.rand</a:t>
            </a:r>
            <a:r>
              <a:rPr lang="en-US" sz="1350" dirty="0">
                <a:solidFill>
                  <a:schemeClr val="tx2">
                    <a:lumMod val="75000"/>
                  </a:schemeClr>
                </a:solidFill>
                <a:latin typeface="Courier New" panose="02070309020205020404" pitchFamily="49" charset="0"/>
                <a:cs typeface="Courier New" panose="02070309020205020404" pitchFamily="49" charset="0"/>
              </a:rPr>
              <a:t> = "SR", </a:t>
            </a:r>
            <a:r>
              <a:rPr lang="en-US" sz="1350" dirty="0" err="1">
                <a:solidFill>
                  <a:schemeClr val="tx2">
                    <a:lumMod val="75000"/>
                  </a:schemeClr>
                </a:solidFill>
                <a:latin typeface="Courier New" panose="02070309020205020404" pitchFamily="49" charset="0"/>
                <a:cs typeface="Courier New" panose="02070309020205020404" pitchFamily="49" charset="0"/>
              </a:rPr>
              <a:t>Fun.p</a:t>
            </a:r>
            <a:r>
              <a:rPr lang="en-US" sz="1350" dirty="0">
                <a:solidFill>
                  <a:schemeClr val="tx2">
                    <a:lumMod val="75000"/>
                  </a:schemeClr>
                </a:solidFill>
                <a:latin typeface="Courier New" panose="02070309020205020404" pitchFamily="49" charset="0"/>
                <a:cs typeface="Courier New" panose="02070309020205020404" pitchFamily="49" charset="0"/>
              </a:rPr>
              <a:t> = 2/3)</a:t>
            </a:r>
            <a:r>
              <a:rPr lang="en-US" sz="1350" dirty="0">
                <a:solidFill>
                  <a:schemeClr val="tx2">
                    <a:lumMod val="75000"/>
                  </a:schemeClr>
                </a:solidFill>
              </a:rPr>
              <a:t> to generate a simulated data</a:t>
            </a:r>
          </a:p>
          <a:p>
            <a:pPr marL="342900" indent="-342900">
              <a:spcAft>
                <a:spcPts val="300"/>
              </a:spcAft>
              <a:buAutoNum type="alphaLcParenBoth"/>
            </a:pPr>
            <a:r>
              <a:rPr lang="en-US" sz="1350" dirty="0">
                <a:solidFill>
                  <a:schemeClr val="tx2">
                    <a:lumMod val="75000"/>
                  </a:schemeClr>
                </a:solidFill>
              </a:rPr>
              <a:t>Use </a:t>
            </a:r>
            <a:r>
              <a:rPr lang="en-US" sz="1350" dirty="0" err="1">
                <a:solidFill>
                  <a:schemeClr val="tx2">
                    <a:lumMod val="75000"/>
                  </a:schemeClr>
                </a:solidFill>
                <a:latin typeface="Courier New" panose="02070309020205020404" pitchFamily="49" charset="0"/>
                <a:cs typeface="Courier New" panose="02070309020205020404" pitchFamily="49" charset="0"/>
              </a:rPr>
              <a:t>robincar_linear</a:t>
            </a:r>
            <a:r>
              <a:rPr lang="en-US" sz="1350" dirty="0">
                <a:solidFill>
                  <a:schemeClr val="tx2">
                    <a:lumMod val="75000"/>
                  </a:schemeClr>
                </a:solidFill>
                <a:latin typeface="Courier New" panose="02070309020205020404" pitchFamily="49" charset="0"/>
                <a:cs typeface="Courier New" panose="02070309020205020404" pitchFamily="49" charset="0"/>
              </a:rPr>
              <a:t> </a:t>
            </a:r>
            <a:r>
              <a:rPr lang="en-US" sz="1350" dirty="0">
                <a:solidFill>
                  <a:schemeClr val="tx2">
                    <a:lumMod val="75000"/>
                  </a:schemeClr>
                </a:solidFill>
              </a:rPr>
              <a:t>to obtain unadjusted, ANCOVA and ANHECOVA estimator under SR</a:t>
            </a:r>
          </a:p>
          <a:p>
            <a:pPr marL="342900" indent="-342900">
              <a:spcAft>
                <a:spcPts val="300"/>
              </a:spcAft>
              <a:buAutoNum type="alphaLcParenBoth"/>
            </a:pPr>
            <a:r>
              <a:rPr lang="en-US" sz="1350" dirty="0">
                <a:solidFill>
                  <a:schemeClr val="tx2">
                    <a:lumMod val="75000"/>
                  </a:schemeClr>
                </a:solidFill>
              </a:rPr>
              <a:t>Generate 1000 simulated datasets with continuous outcome, get estimates using unadjusted, ANCOVA and ANHECOVA estimator, and summarize bias and SD for all estimates.</a:t>
            </a:r>
          </a:p>
          <a:p>
            <a:pPr marL="342900" indent="-342900">
              <a:spcAft>
                <a:spcPts val="300"/>
              </a:spcAft>
              <a:buAutoNum type="alphaLcParenBoth"/>
            </a:pPr>
            <a:r>
              <a:rPr lang="en-US" sz="1350" dirty="0">
                <a:solidFill>
                  <a:schemeClr val="tx2">
                    <a:lumMod val="75000"/>
                  </a:schemeClr>
                </a:solidFill>
              </a:rPr>
              <a:t>(After-class exercise) Code your own R function for unadjusted estimator, ANCOVA, and ANHECOVA.</a:t>
            </a:r>
          </a:p>
          <a:p>
            <a:pPr>
              <a:spcAft>
                <a:spcPts val="300"/>
              </a:spcAft>
            </a:pPr>
            <a:endParaRPr lang="en-US" sz="1350" dirty="0">
              <a:solidFill>
                <a:schemeClr val="tx2">
                  <a:lumMod val="75000"/>
                </a:schemeClr>
              </a:solidFill>
            </a:endParaRPr>
          </a:p>
        </p:txBody>
      </p:sp>
    </p:spTree>
    <p:extLst>
      <p:ext uri="{BB962C8B-B14F-4D97-AF65-F5344CB8AC3E}">
        <p14:creationId xmlns:p14="http://schemas.microsoft.com/office/powerpoint/2010/main" val="4092838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75EE-25D2-3484-9D94-A2D6A9C7F35A}"/>
              </a:ext>
            </a:extLst>
          </p:cNvPr>
          <p:cNvSpPr>
            <a:spLocks noGrp="1"/>
          </p:cNvSpPr>
          <p:nvPr>
            <p:ph type="title"/>
          </p:nvPr>
        </p:nvSpPr>
        <p:spPr/>
        <p:txBody>
          <a:bodyPr>
            <a:normAutofit fontScale="90000"/>
          </a:bodyPr>
          <a:lstStyle/>
          <a:p>
            <a:r>
              <a:rPr lang="en-US" b="1" dirty="0"/>
              <a:t>Table of Content</a:t>
            </a:r>
          </a:p>
        </p:txBody>
      </p:sp>
      <p:sp>
        <p:nvSpPr>
          <p:cNvPr id="3" name="Content Placeholder 2">
            <a:extLst>
              <a:ext uri="{FF2B5EF4-FFF2-40B4-BE49-F238E27FC236}">
                <a16:creationId xmlns:a16="http://schemas.microsoft.com/office/drawing/2014/main" id="{B77EEA21-B0FE-DE38-91DF-E7B714A781A8}"/>
              </a:ext>
            </a:extLst>
          </p:cNvPr>
          <p:cNvSpPr>
            <a:spLocks noGrp="1"/>
          </p:cNvSpPr>
          <p:nvPr>
            <p:ph idx="1"/>
          </p:nvPr>
        </p:nvSpPr>
        <p:spPr/>
        <p:txBody>
          <a:bodyPr>
            <a:normAutofit fontScale="85000" lnSpcReduction="20000"/>
          </a:bodyPr>
          <a:lstStyle/>
          <a:p>
            <a:pPr marL="350838" indent="-350838">
              <a:lnSpc>
                <a:spcPct val="100000"/>
              </a:lnSpc>
              <a:spcAft>
                <a:spcPts val="600"/>
              </a:spcAft>
              <a:buFont typeface="Wingdings" pitchFamily="2" charset="2"/>
              <a:buChar char="Ø"/>
            </a:pPr>
            <a:r>
              <a:rPr lang="en-US" b="1" dirty="0">
                <a:solidFill>
                  <a:schemeClr val="bg1">
                    <a:lumMod val="75000"/>
                  </a:schemeClr>
                </a:solidFill>
              </a:rPr>
              <a:t>Design Stage</a:t>
            </a:r>
          </a:p>
          <a:p>
            <a:pPr lvl="1">
              <a:lnSpc>
                <a:spcPct val="100000"/>
              </a:lnSpc>
              <a:spcAft>
                <a:spcPts val="600"/>
              </a:spcAft>
            </a:pPr>
            <a:r>
              <a:rPr lang="en-US" dirty="0">
                <a:solidFill>
                  <a:schemeClr val="bg1">
                    <a:lumMod val="75000"/>
                  </a:schemeClr>
                </a:solidFill>
              </a:rPr>
              <a:t>Covariate-Adaptive Randomization</a:t>
            </a:r>
          </a:p>
          <a:p>
            <a:pPr marL="457200" lvl="1" indent="0">
              <a:lnSpc>
                <a:spcPct val="100000"/>
              </a:lnSpc>
              <a:spcAft>
                <a:spcPts val="600"/>
              </a:spcAft>
              <a:buNone/>
            </a:pPr>
            <a:endParaRPr lang="en-US" dirty="0"/>
          </a:p>
          <a:p>
            <a:pPr marL="350838" indent="-350838">
              <a:lnSpc>
                <a:spcPct val="100000"/>
              </a:lnSpc>
              <a:spcAft>
                <a:spcPts val="600"/>
              </a:spcAft>
              <a:buFont typeface="Wingdings" pitchFamily="2" charset="2"/>
              <a:buChar char="Ø"/>
            </a:pPr>
            <a:r>
              <a:rPr lang="en-US" b="1" dirty="0"/>
              <a:t>Analysis Stage</a:t>
            </a:r>
          </a:p>
          <a:p>
            <a:pPr lvl="1">
              <a:lnSpc>
                <a:spcPct val="100000"/>
              </a:lnSpc>
              <a:spcAft>
                <a:spcPts val="600"/>
              </a:spcAft>
            </a:pPr>
            <a:r>
              <a:rPr lang="en-US" dirty="0">
                <a:solidFill>
                  <a:schemeClr val="bg1">
                    <a:lumMod val="75000"/>
                  </a:schemeClr>
                </a:solidFill>
              </a:rPr>
              <a:t>Estimand</a:t>
            </a:r>
          </a:p>
          <a:p>
            <a:pPr lvl="1">
              <a:lnSpc>
                <a:spcPct val="100000"/>
              </a:lnSpc>
              <a:spcAft>
                <a:spcPts val="600"/>
              </a:spcAft>
            </a:pPr>
            <a:r>
              <a:rPr lang="en-US" dirty="0"/>
              <a:t>Part I – Basic</a:t>
            </a:r>
            <a:endParaRPr lang="en-US" dirty="0">
              <a:solidFill>
                <a:schemeClr val="tx2">
                  <a:lumMod val="60000"/>
                  <a:lumOff val="40000"/>
                </a:schemeClr>
              </a:solidFill>
            </a:endParaRPr>
          </a:p>
          <a:p>
            <a:pPr lvl="2">
              <a:lnSpc>
                <a:spcPct val="100000"/>
              </a:lnSpc>
              <a:spcAft>
                <a:spcPts val="600"/>
              </a:spcAft>
              <a:buFont typeface="Wingdings" pitchFamily="2" charset="2"/>
              <a:buChar char="§"/>
            </a:pPr>
            <a:r>
              <a:rPr lang="en-US" dirty="0">
                <a:solidFill>
                  <a:schemeClr val="bg1">
                    <a:lumMod val="75000"/>
                  </a:schemeClr>
                </a:solidFill>
              </a:rPr>
              <a:t>Linear Adjustment [45 mins with practice + 15 mins break]</a:t>
            </a:r>
          </a:p>
          <a:p>
            <a:pPr lvl="2">
              <a:lnSpc>
                <a:spcPct val="100000"/>
              </a:lnSpc>
              <a:spcAft>
                <a:spcPts val="600"/>
              </a:spcAft>
              <a:buFont typeface="Wingdings" pitchFamily="2" charset="2"/>
              <a:buChar char="§"/>
            </a:pPr>
            <a:r>
              <a:rPr lang="en-US" dirty="0"/>
              <a:t>Nonlinear Adjustment (G-computation) </a:t>
            </a:r>
            <a:r>
              <a:rPr lang="en-US" dirty="0">
                <a:solidFill>
                  <a:schemeClr val="tx2">
                    <a:lumMod val="60000"/>
                    <a:lumOff val="40000"/>
                  </a:schemeClr>
                </a:solidFill>
              </a:rPr>
              <a:t>[20 mins with practice]</a:t>
            </a:r>
          </a:p>
          <a:p>
            <a:pPr lvl="2">
              <a:lnSpc>
                <a:spcPct val="100000"/>
              </a:lnSpc>
              <a:spcAft>
                <a:spcPts val="600"/>
              </a:spcAft>
              <a:buFont typeface="Wingdings" pitchFamily="2" charset="2"/>
              <a:buChar char="§"/>
            </a:pPr>
            <a:r>
              <a:rPr lang="en-US" dirty="0"/>
              <a:t>General Form of Covariate Adjustment (AIPW) </a:t>
            </a:r>
            <a:r>
              <a:rPr lang="en-US" dirty="0">
                <a:solidFill>
                  <a:schemeClr val="tx2">
                    <a:lumMod val="60000"/>
                    <a:lumOff val="40000"/>
                  </a:schemeClr>
                </a:solidFill>
              </a:rPr>
              <a:t>[40 mins with practice + 15 mins break]</a:t>
            </a:r>
          </a:p>
          <a:p>
            <a:pPr lvl="2">
              <a:lnSpc>
                <a:spcPct val="100000"/>
              </a:lnSpc>
              <a:spcAft>
                <a:spcPts val="600"/>
              </a:spcAft>
              <a:buFont typeface="Wingdings" pitchFamily="2" charset="2"/>
              <a:buChar char="§"/>
            </a:pPr>
            <a:r>
              <a:rPr lang="en-US" dirty="0">
                <a:solidFill>
                  <a:schemeClr val="bg1">
                    <a:lumMod val="75000"/>
                  </a:schemeClr>
                </a:solidFill>
              </a:rPr>
              <a:t>Robust Variance Estimation and Delta method [60 mins with practice]</a:t>
            </a:r>
          </a:p>
          <a:p>
            <a:pPr lvl="1">
              <a:lnSpc>
                <a:spcPct val="100000"/>
              </a:lnSpc>
              <a:spcAft>
                <a:spcPts val="600"/>
              </a:spcAft>
            </a:pPr>
            <a:r>
              <a:rPr lang="en-US" dirty="0">
                <a:solidFill>
                  <a:schemeClr val="bg1">
                    <a:lumMod val="75000"/>
                  </a:schemeClr>
                </a:solidFill>
              </a:rPr>
              <a:t>Part II – Advanced</a:t>
            </a:r>
          </a:p>
          <a:p>
            <a:pPr lvl="2">
              <a:lnSpc>
                <a:spcPct val="100000"/>
              </a:lnSpc>
              <a:spcAft>
                <a:spcPts val="600"/>
              </a:spcAft>
              <a:buFont typeface="Wingdings" pitchFamily="2" charset="2"/>
              <a:buChar char="§"/>
            </a:pPr>
            <a:r>
              <a:rPr lang="en-US" dirty="0">
                <a:solidFill>
                  <a:schemeClr val="bg1">
                    <a:lumMod val="75000"/>
                  </a:schemeClr>
                </a:solidFill>
              </a:rPr>
              <a:t>Covariate Adjustment in Survival Analysis</a:t>
            </a:r>
          </a:p>
          <a:p>
            <a:pPr lvl="2">
              <a:lnSpc>
                <a:spcPct val="100000"/>
              </a:lnSpc>
              <a:spcAft>
                <a:spcPts val="600"/>
              </a:spcAft>
              <a:buFont typeface="Wingdings" pitchFamily="2" charset="2"/>
              <a:buChar char="§"/>
            </a:pPr>
            <a:r>
              <a:rPr lang="en-US" dirty="0">
                <a:solidFill>
                  <a:schemeClr val="bg1">
                    <a:lumMod val="75000"/>
                  </a:schemeClr>
                </a:solidFill>
              </a:rPr>
              <a:t>Practical Considerations</a:t>
            </a:r>
          </a:p>
        </p:txBody>
      </p:sp>
    </p:spTree>
    <p:extLst>
      <p:ext uri="{BB962C8B-B14F-4D97-AF65-F5344CB8AC3E}">
        <p14:creationId xmlns:p14="http://schemas.microsoft.com/office/powerpoint/2010/main" val="2242506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dirty="0"/>
              <a:t>Covariate Adjustment for Unconditional Treatment Effect</a:t>
            </a:r>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2632985"/>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r>
                  <a:rPr lang="en-US" sz="1600" dirty="0"/>
                  <a:t> </a:t>
                </a:r>
              </a:p>
              <a:p>
                <a:pPr>
                  <a:spcAft>
                    <a:spcPts val="600"/>
                  </a:spcAft>
                </a:pPr>
                <a:r>
                  <a:rPr lang="en-US" b="1" u="sng" dirty="0">
                    <a:solidFill>
                      <a:srgbClr val="C5050C"/>
                    </a:solidFill>
                  </a:rPr>
                  <a:t>Method of Estimation</a:t>
                </a:r>
                <a:r>
                  <a:rPr lang="en-US" b="1" dirty="0">
                    <a:solidFill>
                      <a:srgbClr val="C5050C"/>
                    </a:solidFill>
                  </a:rPr>
                  <a:t>:</a:t>
                </a:r>
              </a:p>
              <a:p>
                <a:endParaRPr lang="en-US" sz="1600" b="1" dirty="0"/>
              </a:p>
              <a:p>
                <a:endParaRPr lang="en-US" sz="1600" b="1" dirty="0"/>
              </a:p>
              <a:p>
                <a:endParaRPr lang="en-US" sz="1600" b="1" dirty="0"/>
              </a:p>
              <a:p>
                <a:endParaRPr lang="en-US" sz="1600" b="1" dirty="0"/>
              </a:p>
              <a:p>
                <a:endParaRPr lang="en-US" sz="1600" b="1" dirty="0"/>
              </a:p>
              <a:p>
                <a:endParaRPr lang="en-US" sz="1600" b="1" dirty="0"/>
              </a:p>
              <a:p>
                <a:endParaRPr lang="en-US" sz="1600" b="1" dirty="0"/>
              </a:p>
              <a:p>
                <a:endParaRPr lang="en-US" sz="1600" b="1" dirty="0"/>
              </a:p>
              <a:p>
                <a:endParaRPr lang="en-US" sz="1600" b="1" dirty="0"/>
              </a:p>
              <a:p>
                <a:endParaRPr lang="en-US" sz="1600" b="1" dirty="0"/>
              </a:p>
              <a:p>
                <a:endParaRPr lang="en-US" sz="1600" b="1" dirty="0"/>
              </a:p>
              <a:p>
                <a:endParaRPr lang="en-US" sz="1050" b="1" dirty="0"/>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2632985"/>
              </a:xfrm>
              <a:prstGeom prst="rect">
                <a:avLst/>
              </a:prstGeom>
              <a:blipFill>
                <a:blip r:embed="rId3"/>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1">
                <a:extLst>
                  <a:ext uri="{FF2B5EF4-FFF2-40B4-BE49-F238E27FC236}">
                    <a16:creationId xmlns:a16="http://schemas.microsoft.com/office/drawing/2014/main" id="{519C15B4-9962-8C69-B7BF-E88600B4793F}"/>
                  </a:ext>
                </a:extLst>
              </p:cNvPr>
              <p:cNvGraphicFramePr>
                <a:graphicFrameLocks noGrp="1"/>
              </p:cNvGraphicFramePr>
              <p:nvPr>
                <p:extLst>
                  <p:ext uri="{D42A27DB-BD31-4B8C-83A1-F6EECF244321}">
                    <p14:modId xmlns:p14="http://schemas.microsoft.com/office/powerpoint/2010/main" val="516912078"/>
                  </p:ext>
                </p:extLst>
              </p:nvPr>
            </p:nvGraphicFramePr>
            <p:xfrm>
              <a:off x="570752" y="1881240"/>
              <a:ext cx="11272972" cy="18288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t>Unadjusted</a:t>
                          </a:r>
                        </a:p>
                      </a:txBody>
                      <a:tcPr anchor="ctr"/>
                    </a:tc>
                    <a:tc>
                      <a:txBody>
                        <a:bodyPr/>
                        <a:lstStyle/>
                        <a:p>
                          <a:pPr algn="l"/>
                          <a14:m>
                            <m:oMath xmlns:m="http://schemas.openxmlformats.org/officeDocument/2006/math">
                              <m:r>
                                <m:rPr>
                                  <m:sty m:val="p"/>
                                </m:rPr>
                                <a:rPr lang="en-US" sz="1350" b="0" smtClean="0">
                                  <a:latin typeface="Cambria Math" panose="02040503050406030204" pitchFamily="18" charset="0"/>
                                </a:rPr>
                                <m:t>E</m:t>
                              </m:r>
                              <m:d>
                                <m:dPr>
                                  <m:ctrlPr>
                                    <a:rPr lang="en-US" sz="1350" b="0" i="1" smtClean="0">
                                      <a:latin typeface="Cambria Math" panose="02040503050406030204" pitchFamily="18" charset="0"/>
                                    </a:rPr>
                                  </m:ctrlPr>
                                </m:dPr>
                                <m:e>
                                  <m:r>
                                    <a:rPr lang="en-US" sz="1350" b="0" smtClean="0">
                                      <a:latin typeface="Cambria Math" panose="02040503050406030204" pitchFamily="18" charset="0"/>
                                    </a:rPr>
                                    <m:t>𝑌</m:t>
                                  </m:r>
                                </m:e>
                                <m:e>
                                  <m:r>
                                    <a:rPr lang="en-US" sz="1350" b="0" smtClean="0">
                                      <a:latin typeface="Cambria Math" panose="02040503050406030204" pitchFamily="18" charset="0"/>
                                    </a:rPr>
                                    <m:t>𝐴</m:t>
                                  </m:r>
                                </m:e>
                              </m:d>
                              <m:r>
                                <a:rPr lang="en-US" sz="1350" b="0"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𝛾</m:t>
                                  </m:r>
                                </m:e>
                                <m:sub>
                                  <m:r>
                                    <a:rPr lang="en-US" sz="1350" b="0" smtClean="0">
                                      <a:latin typeface="Cambria Math" panose="02040503050406030204" pitchFamily="18" charset="0"/>
                                    </a:rPr>
                                    <m:t>𝑎</m:t>
                                  </m:r>
                                </m:sub>
                              </m:sSub>
                              <m:sSub>
                                <m:sSubPr>
                                  <m:ctrlPr>
                                    <a:rPr lang="en-US" sz="1350" b="0" i="1" smtClean="0">
                                      <a:latin typeface="Cambria Math" panose="02040503050406030204" pitchFamily="18" charset="0"/>
                                    </a:rPr>
                                  </m:ctrlPr>
                                </m:sSubPr>
                                <m:e>
                                  <m:r>
                                    <a:rPr lang="en-US" sz="1350" b="0" smtClean="0">
                                      <a:latin typeface="Cambria Math" panose="02040503050406030204" pitchFamily="18" charset="0"/>
                                    </a:rPr>
                                    <m:t>𝐼</m:t>
                                  </m:r>
                                </m:e>
                                <m:sub>
                                  <m:d>
                                    <m:dPr>
                                      <m:begChr m:val="{"/>
                                      <m:endChr m:val="}"/>
                                      <m:ctrlPr>
                                        <a:rPr lang="en-US" sz="1350" b="0" i="1" smtClean="0">
                                          <a:latin typeface="Cambria Math" panose="02040503050406030204" pitchFamily="18" charset="0"/>
                                        </a:rPr>
                                      </m:ctrlPr>
                                    </m:dPr>
                                    <m:e>
                                      <m:r>
                                        <a:rPr lang="en-US" sz="1350" b="0" smtClean="0">
                                          <a:latin typeface="Cambria Math" panose="02040503050406030204" pitchFamily="18" charset="0"/>
                                        </a:rPr>
                                        <m:t>𝐴</m:t>
                                      </m:r>
                                      <m:r>
                                        <a:rPr lang="en-US" sz="1350" b="0" smtClean="0">
                                          <a:latin typeface="Cambria Math" panose="02040503050406030204" pitchFamily="18" charset="0"/>
                                        </a:rPr>
                                        <m:t>=</m:t>
                                      </m:r>
                                      <m:r>
                                        <a:rPr lang="en-US" sz="1350" b="0" smtClean="0">
                                          <a:latin typeface="Cambria Math" panose="02040503050406030204" pitchFamily="18" charset="0"/>
                                        </a:rPr>
                                        <m:t>𝑎</m:t>
                                      </m:r>
                                    </m:e>
                                  </m:d>
                                </m:sub>
                              </m:sSub>
                            </m:oMath>
                          </a14:m>
                          <a:r>
                            <a:rPr lang="en-US" sz="135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350" b="0" i="1" smtClean="0">
                                      <a:latin typeface="Cambria Math" panose="02040503050406030204" pitchFamily="18" charset="0"/>
                                    </a:rPr>
                                  </m:ctrlPr>
                                </m:sSub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𝛾</m:t>
                                      </m:r>
                                    </m:e>
                                  </m:acc>
                                </m:e>
                                <m:sub>
                                  <m:r>
                                    <a:rPr lang="en-US" sz="1350" b="0" smtClean="0">
                                      <a:latin typeface="Cambria Math" panose="02040503050406030204" pitchFamily="18" charset="0"/>
                                    </a:rPr>
                                    <m:t>𝑎</m:t>
                                  </m:r>
                                </m:sub>
                              </m:sSub>
                            </m:oMath>
                          </a14:m>
                          <a:r>
                            <a:rPr lang="en-US" sz="1350" b="0" dirty="0"/>
                            <a:t>,</a:t>
                          </a:r>
                          <a:r>
                            <a:rPr lang="en-US" sz="1350" b="0" baseline="0" dirty="0"/>
                            <a:t> </a:t>
                          </a:r>
                          <a14:m>
                            <m:oMath xmlns:m="http://schemas.openxmlformats.org/officeDocument/2006/math">
                              <m:r>
                                <a:rPr lang="en-US" sz="1350" b="0" smtClean="0">
                                  <a:latin typeface="Cambria Math" panose="02040503050406030204" pitchFamily="18" charset="0"/>
                                </a:rPr>
                                <m:t>𝑎</m:t>
                              </m:r>
                              <m:r>
                                <a:rPr lang="en-US" sz="1350" b="0" smtClean="0">
                                  <a:latin typeface="Cambria Math" panose="02040503050406030204" pitchFamily="18" charset="0"/>
                                </a:rPr>
                                <m:t>=1,…,</m:t>
                              </m:r>
                              <m:r>
                                <a:rPr lang="en-US" sz="1350" b="0" smtClean="0">
                                  <a:latin typeface="Cambria Math" panose="02040503050406030204" pitchFamily="18" charset="0"/>
                                </a:rPr>
                                <m:t>𝑘</m:t>
                              </m:r>
                            </m:oMath>
                          </a14:m>
                          <a:endParaRPr lang="en-US" sz="1350" b="1" dirty="0"/>
                        </a:p>
                      </a:txBody>
                      <a:tcPr anchor="ctr"/>
                    </a:tc>
                    <a:tc>
                      <a:txBody>
                        <a:bodyPr/>
                        <a:lstStyle/>
                        <a:p>
                          <a:pPr algn="l"/>
                          <a:r>
                            <a:rPr lang="en-US" sz="1350" dirty="0" err="1"/>
                            <a:t>robincar_linear</a:t>
                          </a:r>
                          <a:endParaRPr lang="en-US" sz="1350" dirty="0"/>
                        </a:p>
                      </a:txBody>
                      <a:tcPr anchor="ctr"/>
                    </a:tc>
                    <a:extLst>
                      <a:ext uri="{0D108BD9-81ED-4DB2-BD59-A6C34878D82A}">
                        <a16:rowId xmlns:a16="http://schemas.microsoft.com/office/drawing/2014/main" val="479295321"/>
                      </a:ext>
                    </a:extLst>
                  </a:tr>
                  <a:tr h="457200">
                    <a:tc>
                      <a:txBody>
                        <a:bodyPr/>
                        <a:lstStyle/>
                        <a:p>
                          <a:r>
                            <a:rPr lang="en-US" sz="1350" b="1" dirty="0"/>
                            <a:t>Linear adjustment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latin typeface="Cambria Math" panose="02040503050406030204" pitchFamily="18" charset="0"/>
                                </a:rPr>
                                <m:t>E</m:t>
                              </m:r>
                              <m:d>
                                <m:dPr>
                                  <m:ctrlPr>
                                    <a:rPr lang="en-US" sz="1350" b="0" i="1" smtClean="0">
                                      <a:latin typeface="Cambria Math" panose="02040503050406030204" pitchFamily="18" charset="0"/>
                                    </a:rPr>
                                  </m:ctrlPr>
                                </m:dPr>
                                <m:e>
                                  <m:r>
                                    <a:rPr lang="en-US" sz="1350" b="0" smtClean="0">
                                      <a:latin typeface="Cambria Math" panose="02040503050406030204" pitchFamily="18" charset="0"/>
                                    </a:rPr>
                                    <m:t>𝑌</m:t>
                                  </m:r>
                                </m:e>
                                <m:e>
                                  <m:r>
                                    <a:rPr lang="en-US" sz="1350" b="0" smtClean="0">
                                      <a:latin typeface="Cambria Math" panose="02040503050406030204" pitchFamily="18" charset="0"/>
                                    </a:rPr>
                                    <m:t>𝐴</m:t>
                                  </m:r>
                                  <m:r>
                                    <a:rPr lang="en-US" sz="1350" b="0" smtClean="0">
                                      <a:latin typeface="Cambria Math" panose="02040503050406030204" pitchFamily="18" charset="0"/>
                                    </a:rPr>
                                    <m:t>, </m:t>
                                  </m:r>
                                  <m:r>
                                    <a:rPr lang="en-US" sz="1350" b="0" smtClean="0">
                                      <a:latin typeface="Cambria Math" panose="02040503050406030204" pitchFamily="18" charset="0"/>
                                    </a:rPr>
                                    <m:t>𝑋</m:t>
                                  </m:r>
                                </m:e>
                              </m:d>
                              <m:r>
                                <a:rPr lang="en-US" sz="1350" b="0" smtClean="0">
                                  <a:latin typeface="Cambria Math" panose="02040503050406030204" pitchFamily="18" charset="0"/>
                                </a:rPr>
                                <m:t>=∑</m:t>
                              </m:r>
                              <m:d>
                                <m:dPr>
                                  <m:ctrlPr>
                                    <a:rPr lang="en-US" sz="1350" b="0" i="1" smtClean="0">
                                      <a:latin typeface="Cambria Math" panose="02040503050406030204" pitchFamily="18" charset="0"/>
                                    </a:rPr>
                                  </m:ctrlPr>
                                </m:dPr>
                                <m:e>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𝛾</m:t>
                                      </m:r>
                                    </m:e>
                                    <m:sub>
                                      <m:r>
                                        <a:rPr lang="en-US" sz="1350" b="0" smtClean="0">
                                          <a:latin typeface="Cambria Math" panose="02040503050406030204" pitchFamily="18" charset="0"/>
                                        </a:rPr>
                                        <m:t>𝑎</m:t>
                                      </m:r>
                                    </m:sub>
                                  </m:sSub>
                                  <m:r>
                                    <a:rPr lang="en-US" sz="1350" b="0" smtClean="0">
                                      <a:latin typeface="Cambria Math" panose="02040503050406030204" pitchFamily="18" charset="0"/>
                                    </a:rPr>
                                    <m:t>+</m:t>
                                  </m:r>
                                  <m:sSubSup>
                                    <m:sSubSupPr>
                                      <m:ctrlPr>
                                        <a:rPr lang="en-US" sz="1350" b="0" i="1" smtClean="0">
                                          <a:latin typeface="Cambria Math" panose="02040503050406030204" pitchFamily="18" charset="0"/>
                                        </a:rPr>
                                      </m:ctrlPr>
                                    </m:sSubSupPr>
                                    <m:e>
                                      <m:r>
                                        <a:rPr lang="en-US" sz="1350" b="0" smtClean="0">
                                          <a:latin typeface="Cambria Math" panose="02040503050406030204" pitchFamily="18" charset="0"/>
                                        </a:rPr>
                                        <m:t>𝛽</m:t>
                                      </m:r>
                                    </m:e>
                                    <m:sub>
                                      <m:r>
                                        <a:rPr lang="en-US" sz="1350" b="0" smtClean="0">
                                          <a:latin typeface="Cambria Math" panose="02040503050406030204" pitchFamily="18" charset="0"/>
                                        </a:rPr>
                                        <m:t>𝑎</m:t>
                                      </m:r>
                                    </m:sub>
                                    <m:sup>
                                      <m:r>
                                        <a:rPr lang="en-US" sz="1350" b="0" i="1" smtClean="0">
                                          <a:latin typeface="Cambria Math" panose="02040503050406030204" pitchFamily="18" charset="0"/>
                                        </a:rPr>
                                        <m:t>⊤</m:t>
                                      </m:r>
                                    </m:sup>
                                  </m:sSubSup>
                                  <m:r>
                                    <a:rPr lang="en-US" sz="1350" b="0" smtClean="0">
                                      <a:latin typeface="Cambria Math" panose="02040503050406030204" pitchFamily="18" charset="0"/>
                                    </a:rPr>
                                    <m:t>𝑋</m:t>
                                  </m:r>
                                </m:e>
                              </m:d>
                              <m:sSub>
                                <m:sSubPr>
                                  <m:ctrlPr>
                                    <a:rPr lang="en-US" sz="1350" b="0" i="1" smtClean="0">
                                      <a:latin typeface="Cambria Math" panose="02040503050406030204" pitchFamily="18" charset="0"/>
                                    </a:rPr>
                                  </m:ctrlPr>
                                </m:sSubPr>
                                <m:e>
                                  <m:r>
                                    <a:rPr lang="en-US" sz="1350" b="0" smtClean="0">
                                      <a:latin typeface="Cambria Math" panose="02040503050406030204" pitchFamily="18" charset="0"/>
                                    </a:rPr>
                                    <m:t>𝐼</m:t>
                                  </m:r>
                                </m:e>
                                <m:sub>
                                  <m:d>
                                    <m:dPr>
                                      <m:begChr m:val="{"/>
                                      <m:endChr m:val="}"/>
                                      <m:ctrlPr>
                                        <a:rPr lang="en-US" sz="1350" b="0" i="1" smtClean="0">
                                          <a:latin typeface="Cambria Math" panose="02040503050406030204" pitchFamily="18" charset="0"/>
                                        </a:rPr>
                                      </m:ctrlPr>
                                    </m:dPr>
                                    <m:e>
                                      <m:r>
                                        <a:rPr lang="en-US" sz="1350" b="0" smtClean="0">
                                          <a:latin typeface="Cambria Math" panose="02040503050406030204" pitchFamily="18" charset="0"/>
                                        </a:rPr>
                                        <m:t>𝐴</m:t>
                                      </m:r>
                                      <m:r>
                                        <a:rPr lang="en-US" sz="1350" b="0" smtClean="0">
                                          <a:latin typeface="Cambria Math" panose="02040503050406030204" pitchFamily="18" charset="0"/>
                                        </a:rPr>
                                        <m:t>=</m:t>
                                      </m:r>
                                      <m:r>
                                        <a:rPr lang="en-US" sz="1350" b="0" smtClean="0">
                                          <a:latin typeface="Cambria Math" panose="02040503050406030204" pitchFamily="18" charset="0"/>
                                        </a:rPr>
                                        <m:t>𝑎</m:t>
                                      </m:r>
                                    </m:e>
                                  </m:d>
                                </m:sub>
                              </m:sSub>
                            </m:oMath>
                          </a14:m>
                          <a:r>
                            <a:rPr lang="en-US" sz="1350" dirty="0"/>
                            <a:t> </a:t>
                          </a:r>
                        </a:p>
                      </a:txBody>
                      <a:tcPr anchor="ctr"/>
                    </a:tc>
                    <a:tc>
                      <a:txBody>
                        <a:bodyPr/>
                        <a:lstStyle/>
                        <a:p>
                          <a:pPr algn="l"/>
                          <a14:m>
                            <m:oMathPara xmlns:m="http://schemas.openxmlformats.org/officeDocument/2006/math">
                              <m:oMathParaPr>
                                <m:jc m:val="left"/>
                              </m:oMathParaPr>
                              <m:oMath xmlns:m="http://schemas.openxmlformats.org/officeDocument/2006/math">
                                <m:sSub>
                                  <m:sSubPr>
                                    <m:ctrlPr>
                                      <a:rPr lang="en-US" sz="1350" b="0" i="1" smtClean="0">
                                        <a:latin typeface="Cambria Math" panose="02040503050406030204" pitchFamily="18" charset="0"/>
                                      </a:rPr>
                                    </m:ctrlPr>
                                  </m:sSub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𝛾</m:t>
                                        </m:r>
                                      </m:e>
                                    </m:acc>
                                  </m:e>
                                  <m:sub>
                                    <m:r>
                                      <a:rPr lang="en-US" sz="1350" b="0" smtClean="0">
                                        <a:latin typeface="Cambria Math" panose="02040503050406030204" pitchFamily="18" charset="0"/>
                                      </a:rPr>
                                      <m:t>𝑎</m:t>
                                    </m:r>
                                  </m:sub>
                                </m:sSub>
                                <m:r>
                                  <a:rPr lang="en-US" sz="1350" b="0" smtClean="0">
                                    <a:latin typeface="Cambria Math" panose="02040503050406030204" pitchFamily="18" charset="0"/>
                                  </a:rPr>
                                  <m:t>+</m:t>
                                </m:r>
                                <m:sSubSup>
                                  <m:sSubSupPr>
                                    <m:ctrlPr>
                                      <a:rPr lang="en-US" sz="1350" b="0" i="1" smtClean="0">
                                        <a:latin typeface="Cambria Math" panose="02040503050406030204" pitchFamily="18" charset="0"/>
                                      </a:rPr>
                                    </m:ctrlPr>
                                  </m:sSubSupPr>
                                  <m:e>
                                    <m:acc>
                                      <m:accPr>
                                        <m:chr m:val="̂"/>
                                        <m:ctrlPr>
                                          <a:rPr lang="en-US" sz="1350" b="0" i="1" smtClean="0">
                                            <a:latin typeface="Cambria Math" panose="02040503050406030204" pitchFamily="18" charset="0"/>
                                          </a:rPr>
                                        </m:ctrlPr>
                                      </m:accPr>
                                      <m:e>
                                        <m:r>
                                          <a:rPr lang="en-US" sz="1350" b="0" smtClean="0">
                                            <a:latin typeface="Cambria Math" panose="02040503050406030204" pitchFamily="18" charset="0"/>
                                          </a:rPr>
                                          <m:t>𝛽</m:t>
                                        </m:r>
                                      </m:e>
                                    </m:acc>
                                  </m:e>
                                  <m:sub>
                                    <m:r>
                                      <a:rPr lang="en-US" sz="1350" b="0" smtClean="0">
                                        <a:latin typeface="Cambria Math" panose="02040503050406030204" pitchFamily="18" charset="0"/>
                                      </a:rPr>
                                      <m:t>𝑎</m:t>
                                    </m:r>
                                  </m:sub>
                                  <m:sup>
                                    <m:r>
                                      <a:rPr lang="en-US" sz="1350" b="0" i="1" smtClean="0">
                                        <a:latin typeface="Cambria Math" panose="02040503050406030204" pitchFamily="18" charset="0"/>
                                      </a:rPr>
                                      <m:t>⊤</m:t>
                                    </m:r>
                                  </m:sup>
                                </m:sSubSup>
                                <m:acc>
                                  <m:accPr>
                                    <m:chr m:val="̅"/>
                                    <m:ctrlPr>
                                      <a:rPr lang="en-US" sz="1350" b="0" i="1" smtClean="0">
                                        <a:latin typeface="Cambria Math" panose="02040503050406030204" pitchFamily="18" charset="0"/>
                                      </a:rPr>
                                    </m:ctrlPr>
                                  </m:accPr>
                                  <m:e>
                                    <m:r>
                                      <a:rPr lang="en-US" sz="1350" b="0" smtClean="0">
                                        <a:latin typeface="Cambria Math" panose="02040503050406030204" pitchFamily="18" charset="0"/>
                                      </a:rPr>
                                      <m:t>𝑋</m:t>
                                    </m:r>
                                  </m:e>
                                </m:acc>
                                <m:r>
                                  <a:rPr lang="en-US" sz="1350" b="0" smtClean="0">
                                    <a:latin typeface="Cambria Math" panose="02040503050406030204" pitchFamily="18" charset="0"/>
                                  </a:rPr>
                                  <m:t>, </m:t>
                                </m:r>
                                <m:r>
                                  <a:rPr lang="en-US" sz="1350" b="0" smtClean="0">
                                    <a:latin typeface="Cambria Math" panose="02040503050406030204" pitchFamily="18" charset="0"/>
                                  </a:rPr>
                                  <m:t>𝑎</m:t>
                                </m:r>
                                <m:r>
                                  <a:rPr lang="en-US" sz="1350" b="0" smtClean="0">
                                    <a:latin typeface="Cambria Math" panose="02040503050406030204" pitchFamily="18" charset="0"/>
                                  </a:rPr>
                                  <m:t>=1,…,</m:t>
                                </m:r>
                                <m:r>
                                  <a:rPr lang="en-US" sz="1350" b="0" smtClean="0">
                                    <a:latin typeface="Cambria Math" panose="02040503050406030204" pitchFamily="18" charset="0"/>
                                  </a:rPr>
                                  <m:t>𝑘</m:t>
                                </m:r>
                              </m:oMath>
                            </m:oMathPara>
                          </a14:m>
                          <a:endParaRPr lang="en-US" sz="135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t>robincar_linear</a:t>
                          </a:r>
                          <a:endParaRPr lang="en-US" sz="1350" dirty="0"/>
                        </a:p>
                      </a:txBody>
                      <a:tcPr anchor="ctr"/>
                    </a:tc>
                    <a:extLst>
                      <a:ext uri="{0D108BD9-81ED-4DB2-BD59-A6C34878D82A}">
                        <a16:rowId xmlns:a16="http://schemas.microsoft.com/office/drawing/2014/main" val="3594602541"/>
                      </a:ext>
                    </a:extLst>
                  </a:tr>
                  <a:tr h="457200">
                    <a:tc>
                      <a:txBody>
                        <a:bodyPr/>
                        <a:lstStyle/>
                        <a:p>
                          <a:r>
                            <a:rPr lang="en-US" sz="1350" b="1" dirty="0">
                              <a:solidFill>
                                <a:srgbClr val="C00000"/>
                              </a:solidFill>
                            </a:rPr>
                            <a:t>G-computation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350" b="0" smtClean="0">
                                  <a:solidFill>
                                    <a:srgbClr val="C00000"/>
                                  </a:solidFill>
                                  <a:latin typeface="Cambria Math" panose="02040503050406030204" pitchFamily="18" charset="0"/>
                                </a:rPr>
                                <m:t>𝑔</m:t>
                              </m:r>
                              <m:d>
                                <m:dPr>
                                  <m:ctrlPr>
                                    <a:rPr lang="en-US" sz="1350" b="0" i="1" smtClean="0">
                                      <a:solidFill>
                                        <a:srgbClr val="C00000"/>
                                      </a:solidFill>
                                      <a:latin typeface="Cambria Math" panose="02040503050406030204" pitchFamily="18" charset="0"/>
                                    </a:rPr>
                                  </m:ctrlPr>
                                </m:dPr>
                                <m:e>
                                  <m:r>
                                    <m:rPr>
                                      <m:sty m:val="p"/>
                                    </m:rPr>
                                    <a:rPr lang="en-US" sz="1350" b="0"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𝑌</m:t>
                                      </m:r>
                                    </m:e>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𝑋</m:t>
                                      </m:r>
                                    </m:e>
                                  </m:d>
                                </m:e>
                              </m:d>
                              <m:r>
                                <a:rPr lang="en-US" sz="1350" b="0" smtClean="0">
                                  <a:solidFill>
                                    <a:srgbClr val="C00000"/>
                                  </a:solidFill>
                                  <a:latin typeface="Cambria Math" panose="02040503050406030204" pitchFamily="18" charset="0"/>
                                </a:rPr>
                                <m:t>=∑</m:t>
                              </m:r>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𝛾</m:t>
                                      </m:r>
                                    </m:e>
                                    <m:sub>
                                      <m:r>
                                        <a:rPr lang="en-US" sz="1350" b="0" smtClean="0">
                                          <a:solidFill>
                                            <a:srgbClr val="C00000"/>
                                          </a:solidFill>
                                          <a:latin typeface="Cambria Math" panose="02040503050406030204" pitchFamily="18" charset="0"/>
                                        </a:rPr>
                                        <m:t>𝑎</m:t>
                                      </m:r>
                                    </m:sub>
                                  </m:sSub>
                                  <m:r>
                                    <a:rPr lang="en-US" sz="1350" b="0" smtClean="0">
                                      <a:solidFill>
                                        <a:srgbClr val="C00000"/>
                                      </a:solidFill>
                                      <a:latin typeface="Cambria Math" panose="02040503050406030204" pitchFamily="18" charset="0"/>
                                    </a:rPr>
                                    <m:t>+</m:t>
                                  </m:r>
                                  <m:sSubSup>
                                    <m:sSubSupPr>
                                      <m:ctrlPr>
                                        <a:rPr lang="en-US" sz="1350" b="0" i="1" smtClean="0">
                                          <a:solidFill>
                                            <a:srgbClr val="C00000"/>
                                          </a:solidFill>
                                          <a:latin typeface="Cambria Math" panose="02040503050406030204" pitchFamily="18" charset="0"/>
                                        </a:rPr>
                                      </m:ctrlPr>
                                    </m:sSubSupPr>
                                    <m:e>
                                      <m:r>
                                        <a:rPr lang="en-US" sz="1350" b="0" smtClean="0">
                                          <a:solidFill>
                                            <a:srgbClr val="C00000"/>
                                          </a:solidFill>
                                          <a:latin typeface="Cambria Math" panose="02040503050406030204" pitchFamily="18" charset="0"/>
                                        </a:rPr>
                                        <m:t>𝛽</m:t>
                                      </m:r>
                                    </m:e>
                                    <m:sub>
                                      <m:r>
                                        <a:rPr lang="en-US" sz="1350" b="0" smtClean="0">
                                          <a:solidFill>
                                            <a:srgbClr val="C00000"/>
                                          </a:solidFill>
                                          <a:latin typeface="Cambria Math" panose="02040503050406030204" pitchFamily="18" charset="0"/>
                                        </a:rPr>
                                        <m:t>𝑎</m:t>
                                      </m:r>
                                    </m:sub>
                                    <m:sup>
                                      <m:r>
                                        <a:rPr lang="en-US" sz="1350" b="0" i="1" smtClean="0">
                                          <a:solidFill>
                                            <a:srgbClr val="C00000"/>
                                          </a:solidFill>
                                          <a:latin typeface="Cambria Math" panose="02040503050406030204" pitchFamily="18" charset="0"/>
                                        </a:rPr>
                                        <m:t>⊤</m:t>
                                      </m:r>
                                    </m:sup>
                                  </m:sSubSup>
                                  <m:r>
                                    <a:rPr lang="en-US" sz="1350" b="0" smtClean="0">
                                      <a:solidFill>
                                        <a:srgbClr val="C00000"/>
                                      </a:solidFill>
                                      <a:latin typeface="Cambria Math" panose="02040503050406030204" pitchFamily="18" charset="0"/>
                                    </a:rPr>
                                    <m:t>𝑋</m:t>
                                  </m:r>
                                </m:e>
                              </m:d>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𝐼</m:t>
                                  </m:r>
                                </m:e>
                                <m:sub>
                                  <m:d>
                                    <m:dPr>
                                      <m:begChr m:val="{"/>
                                      <m:endChr m:val="}"/>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e>
                                  </m:d>
                                </m:sub>
                              </m:sSub>
                            </m:oMath>
                          </a14:m>
                          <a:r>
                            <a:rPr lang="en-US" sz="1350" dirty="0">
                              <a:solidFill>
                                <a:srgbClr val="C00000"/>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1350" b="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ctrlPr>
                                    <a:rPr lang="en-US" sz="1350" b="0" i="1" smtClean="0">
                                      <a:solidFill>
                                        <a:srgbClr val="C00000"/>
                                      </a:solidFill>
                                      <a:latin typeface="Cambria Math" panose="02040503050406030204" pitchFamily="18" charset="0"/>
                                    </a:rPr>
                                  </m:ctrlPr>
                                </m:naryPr>
                                <m:sub>
                                  <m:r>
                                    <m:rPr>
                                      <m:brk m:alnAt="25"/>
                                    </m:rPr>
                                    <a:rPr lang="en-US" sz="1350" b="0" smtClean="0">
                                      <a:solidFill>
                                        <a:srgbClr val="C00000"/>
                                      </a:solidFill>
                                      <a:latin typeface="Cambria Math" panose="02040503050406030204" pitchFamily="18" charset="0"/>
                                    </a:rPr>
                                    <m:t>𝑖</m:t>
                                  </m:r>
                                  <m:r>
                                    <a:rPr lang="en-US" sz="1350" b="0" smtClean="0">
                                      <a:solidFill>
                                        <a:srgbClr val="C00000"/>
                                      </a:solidFill>
                                      <a:latin typeface="Cambria Math" panose="02040503050406030204" pitchFamily="18" charset="0"/>
                                    </a:rPr>
                                    <m:t>=1</m:t>
                                  </m:r>
                                </m:sub>
                                <m:sup>
                                  <m:r>
                                    <a:rPr lang="en-US" sz="1350" b="0" smtClean="0">
                                      <a:solidFill>
                                        <a:srgbClr val="C00000"/>
                                      </a:solidFill>
                                      <a:latin typeface="Cambria Math" panose="02040503050406030204" pitchFamily="18" charset="0"/>
                                    </a:rPr>
                                    <m:t>𝑛</m:t>
                                  </m:r>
                                </m:sup>
                                <m:e>
                                  <m:sSup>
                                    <m:sSupPr>
                                      <m:ctrlPr>
                                        <a:rPr lang="en-US" sz="1350" b="0" i="1" smtClean="0">
                                          <a:solidFill>
                                            <a:srgbClr val="C00000"/>
                                          </a:solidFill>
                                          <a:latin typeface="Cambria Math" panose="02040503050406030204" pitchFamily="18" charset="0"/>
                                        </a:rPr>
                                      </m:ctrlPr>
                                    </m:sSupPr>
                                    <m:e>
                                      <m:r>
                                        <a:rPr lang="en-US" sz="1350" b="0" smtClean="0">
                                          <a:solidFill>
                                            <a:srgbClr val="C00000"/>
                                          </a:solidFill>
                                          <a:latin typeface="Cambria Math" panose="02040503050406030204" pitchFamily="18" charset="0"/>
                                        </a:rPr>
                                        <m:t>𝑔</m:t>
                                      </m:r>
                                    </m:e>
                                    <m:sup>
                                      <m:r>
                                        <a:rPr lang="en-US" sz="1350" b="0" smtClean="0">
                                          <a:solidFill>
                                            <a:srgbClr val="C00000"/>
                                          </a:solidFill>
                                          <a:latin typeface="Cambria Math" panose="02040503050406030204" pitchFamily="18" charset="0"/>
                                        </a:rPr>
                                        <m:t>−1</m:t>
                                      </m:r>
                                    </m:sup>
                                  </m:sSup>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i="1" smtClean="0">
                                                  <a:solidFill>
                                                    <a:srgbClr val="C00000"/>
                                                  </a:solidFill>
                                                  <a:latin typeface="Cambria Math" panose="02040503050406030204" pitchFamily="18" charset="0"/>
                                                </a:rPr>
                                                <m:t>𝛾</m:t>
                                              </m:r>
                                            </m:e>
                                          </m:acc>
                                        </m:e>
                                        <m:sub>
                                          <m:r>
                                            <a:rPr lang="en-US" sz="1350" b="0" smtClean="0">
                                              <a:solidFill>
                                                <a:srgbClr val="C00000"/>
                                              </a:solidFill>
                                              <a:latin typeface="Cambria Math" panose="02040503050406030204" pitchFamily="18" charset="0"/>
                                            </a:rPr>
                                            <m:t>𝑎</m:t>
                                          </m:r>
                                        </m:sub>
                                      </m:sSub>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𝛽</m:t>
                                              </m:r>
                                            </m:e>
                                          </m:acc>
                                        </m:e>
                                        <m:sub>
                                          <m:r>
                                            <a:rPr lang="en-US" sz="1350" b="0" smtClean="0">
                                              <a:solidFill>
                                                <a:srgbClr val="C00000"/>
                                              </a:solidFill>
                                              <a:latin typeface="Cambria Math" panose="02040503050406030204" pitchFamily="18" charset="0"/>
                                            </a:rPr>
                                            <m:t>𝑎</m:t>
                                          </m:r>
                                        </m:sub>
                                      </m:sSub>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𝑋</m:t>
                                          </m:r>
                                        </m:e>
                                        <m:sub>
                                          <m:r>
                                            <a:rPr lang="en-US" sz="1350" b="0" i="1" smtClean="0">
                                              <a:solidFill>
                                                <a:srgbClr val="C00000"/>
                                              </a:solidFill>
                                              <a:latin typeface="Cambria Math" panose="02040503050406030204" pitchFamily="18" charset="0"/>
                                            </a:rPr>
                                            <m:t>𝑖</m:t>
                                          </m:r>
                                        </m:sub>
                                      </m:sSub>
                                    </m:e>
                                  </m:d>
                                </m:e>
                              </m:nary>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𝑎</m:t>
                              </m:r>
                              <m:r>
                                <a:rPr lang="en-US" sz="1350" b="0" smtClean="0">
                                  <a:solidFill>
                                    <a:srgbClr val="C00000"/>
                                  </a:solidFill>
                                  <a:latin typeface="Cambria Math" panose="02040503050406030204" pitchFamily="18" charset="0"/>
                                </a:rPr>
                                <m:t>=1,…,</m:t>
                              </m:r>
                              <m:r>
                                <a:rPr lang="en-US" sz="1350" b="0" smtClean="0">
                                  <a:solidFill>
                                    <a:srgbClr val="C00000"/>
                                  </a:solidFill>
                                  <a:latin typeface="Cambria Math" panose="02040503050406030204" pitchFamily="18" charset="0"/>
                                </a:rPr>
                                <m:t>𝑘</m:t>
                              </m:r>
                            </m:oMath>
                          </a14:m>
                          <a:r>
                            <a:rPr lang="en-US" sz="1350" dirty="0">
                              <a:solidFill>
                                <a:srgbClr val="C00000"/>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endParaRPr lang="en-US" sz="1350" dirty="0">
                            <a:solidFill>
                              <a:srgbClr val="C00000"/>
                            </a:solidFill>
                          </a:endParaRPr>
                        </a:p>
                      </a:txBody>
                      <a:tcPr anchor="ctr"/>
                    </a:tc>
                    <a:extLst>
                      <a:ext uri="{0D108BD9-81ED-4DB2-BD59-A6C34878D82A}">
                        <a16:rowId xmlns:a16="http://schemas.microsoft.com/office/drawing/2014/main" val="3225668484"/>
                      </a:ext>
                    </a:extLst>
                  </a:tr>
                </a:tbl>
              </a:graphicData>
            </a:graphic>
          </p:graphicFrame>
        </mc:Choice>
        <mc:Fallback xmlns="">
          <p:graphicFrame>
            <p:nvGraphicFramePr>
              <p:cNvPr id="4" name="Table 1">
                <a:extLst>
                  <a:ext uri="{FF2B5EF4-FFF2-40B4-BE49-F238E27FC236}">
                    <a16:creationId xmlns:a16="http://schemas.microsoft.com/office/drawing/2014/main" id="{519C15B4-9962-8C69-B7BF-E88600B4793F}"/>
                  </a:ext>
                </a:extLst>
              </p:cNvPr>
              <p:cNvGraphicFramePr>
                <a:graphicFrameLocks noGrp="1"/>
              </p:cNvGraphicFramePr>
              <p:nvPr>
                <p:extLst>
                  <p:ext uri="{D42A27DB-BD31-4B8C-83A1-F6EECF244321}">
                    <p14:modId xmlns:p14="http://schemas.microsoft.com/office/powerpoint/2010/main" val="516912078"/>
                  </p:ext>
                </p:extLst>
              </p:nvPr>
            </p:nvGraphicFramePr>
            <p:xfrm>
              <a:off x="570752" y="1881240"/>
              <a:ext cx="11272972" cy="18288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4"/>
                          <a:stretch>
                            <a:fillRect l="-136918" t="-2778" r="-82079" b="-400000"/>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t>Unadjusted</a:t>
                          </a:r>
                        </a:p>
                      </a:txBody>
                      <a:tcPr anchor="ctr"/>
                    </a:tc>
                    <a:tc>
                      <a:txBody>
                        <a:bodyPr/>
                        <a:lstStyle/>
                        <a:p>
                          <a:endParaRPr lang="en-US"/>
                        </a:p>
                      </a:txBody>
                      <a:tcPr anchor="ctr">
                        <a:blipFill>
                          <a:blip r:embed="rId4"/>
                          <a:stretch>
                            <a:fillRect l="-70536" t="-100000" r="-226786" b="-289189"/>
                          </a:stretch>
                        </a:blipFill>
                      </a:tcPr>
                    </a:tc>
                    <a:tc>
                      <a:txBody>
                        <a:bodyPr/>
                        <a:lstStyle/>
                        <a:p>
                          <a:endParaRPr lang="en-US"/>
                        </a:p>
                      </a:txBody>
                      <a:tcPr anchor="ctr">
                        <a:blipFill>
                          <a:blip r:embed="rId4"/>
                          <a:stretch>
                            <a:fillRect l="-136918" t="-100000" r="-82079" b="-289189"/>
                          </a:stretch>
                        </a:blipFill>
                      </a:tcPr>
                    </a:tc>
                    <a:tc>
                      <a:txBody>
                        <a:bodyPr/>
                        <a:lstStyle/>
                        <a:p>
                          <a:pPr algn="l"/>
                          <a:r>
                            <a:rPr lang="en-US" sz="1350" dirty="0" err="1"/>
                            <a:t>robincar_linear</a:t>
                          </a:r>
                          <a:endParaRPr lang="en-US" sz="1350" dirty="0"/>
                        </a:p>
                      </a:txBody>
                      <a:tcPr anchor="ctr"/>
                    </a:tc>
                    <a:extLst>
                      <a:ext uri="{0D108BD9-81ED-4DB2-BD59-A6C34878D82A}">
                        <a16:rowId xmlns:a16="http://schemas.microsoft.com/office/drawing/2014/main" val="479295321"/>
                      </a:ext>
                    </a:extLst>
                  </a:tr>
                  <a:tr h="457200">
                    <a:tc>
                      <a:txBody>
                        <a:bodyPr/>
                        <a:lstStyle/>
                        <a:p>
                          <a:r>
                            <a:rPr lang="en-US" sz="1350" b="1" dirty="0"/>
                            <a:t>Linear adjustment</a:t>
                          </a:r>
                        </a:p>
                      </a:txBody>
                      <a:tcPr anchor="ctr"/>
                    </a:tc>
                    <a:tc>
                      <a:txBody>
                        <a:bodyPr/>
                        <a:lstStyle/>
                        <a:p>
                          <a:endParaRPr lang="en-US"/>
                        </a:p>
                      </a:txBody>
                      <a:tcPr anchor="ctr">
                        <a:blipFill>
                          <a:blip r:embed="rId4"/>
                          <a:stretch>
                            <a:fillRect l="-70536" t="-205556" r="-226786" b="-197222"/>
                          </a:stretch>
                        </a:blipFill>
                      </a:tcPr>
                    </a:tc>
                    <a:tc>
                      <a:txBody>
                        <a:bodyPr/>
                        <a:lstStyle/>
                        <a:p>
                          <a:endParaRPr lang="en-US"/>
                        </a:p>
                      </a:txBody>
                      <a:tcPr anchor="ctr">
                        <a:blipFill>
                          <a:blip r:embed="rId4"/>
                          <a:stretch>
                            <a:fillRect l="-136918" t="-205556" r="-82079" b="-19722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t>robincar_linear</a:t>
                          </a:r>
                          <a:endParaRPr lang="en-US" sz="1350" dirty="0"/>
                        </a:p>
                      </a:txBody>
                      <a:tcPr anchor="ctr"/>
                    </a:tc>
                    <a:extLst>
                      <a:ext uri="{0D108BD9-81ED-4DB2-BD59-A6C34878D82A}">
                        <a16:rowId xmlns:a16="http://schemas.microsoft.com/office/drawing/2014/main" val="3594602541"/>
                      </a:ext>
                    </a:extLst>
                  </a:tr>
                  <a:tr h="457200">
                    <a:tc>
                      <a:txBody>
                        <a:bodyPr/>
                        <a:lstStyle/>
                        <a:p>
                          <a:r>
                            <a:rPr lang="en-US" sz="1350" b="1" dirty="0">
                              <a:solidFill>
                                <a:srgbClr val="C00000"/>
                              </a:solidFill>
                            </a:rPr>
                            <a:t>G-computation</a:t>
                          </a:r>
                        </a:p>
                      </a:txBody>
                      <a:tcPr anchor="ctr"/>
                    </a:tc>
                    <a:tc>
                      <a:txBody>
                        <a:bodyPr/>
                        <a:lstStyle/>
                        <a:p>
                          <a:endParaRPr lang="en-US"/>
                        </a:p>
                      </a:txBody>
                      <a:tcPr anchor="ctr">
                        <a:blipFill>
                          <a:blip r:embed="rId4"/>
                          <a:stretch>
                            <a:fillRect l="-70536" t="-305556" r="-226786" b="-97222"/>
                          </a:stretch>
                        </a:blipFill>
                      </a:tcPr>
                    </a:tc>
                    <a:tc>
                      <a:txBody>
                        <a:bodyPr/>
                        <a:lstStyle/>
                        <a:p>
                          <a:endParaRPr lang="en-US"/>
                        </a:p>
                      </a:txBody>
                      <a:tcPr anchor="ctr">
                        <a:blipFill>
                          <a:blip r:embed="rId4"/>
                          <a:stretch>
                            <a:fillRect l="-136918" t="-305556" r="-82079" b="-9722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endParaRPr lang="en-US" sz="1350" dirty="0">
                            <a:solidFill>
                              <a:srgbClr val="C00000"/>
                            </a:solidFill>
                          </a:endParaRPr>
                        </a:p>
                      </a:txBody>
                      <a:tcPr anchor="ctr"/>
                    </a:tc>
                    <a:extLst>
                      <a:ext uri="{0D108BD9-81ED-4DB2-BD59-A6C34878D82A}">
                        <a16:rowId xmlns:a16="http://schemas.microsoft.com/office/drawing/2014/main" val="3225668484"/>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F0E4F2-4288-A530-EC4F-0C685C740B6E}"/>
                  </a:ext>
                </a:extLst>
              </p:cNvPr>
              <p:cNvSpPr txBox="1"/>
              <p:nvPr/>
            </p:nvSpPr>
            <p:spPr>
              <a:xfrm>
                <a:off x="1260334" y="4770462"/>
                <a:ext cx="9893808" cy="738664"/>
              </a:xfrm>
              <a:prstGeom prst="rect">
                <a:avLst/>
              </a:prstGeom>
              <a:noFill/>
            </p:spPr>
            <p:txBody>
              <a:bodyPr wrap="square">
                <a:spAutoFit/>
              </a:bodyPr>
              <a:lstStyle/>
              <a:p>
                <a:pPr algn="ctr">
                  <a:spcAft>
                    <a:spcPts val="1200"/>
                  </a:spcAft>
                </a:pPr>
                <a:r>
                  <a:rPr lang="en-US" sz="1600" dirty="0"/>
                  <a:t>Unadjusted estimator is </a:t>
                </a:r>
                <a:r>
                  <a:rPr lang="en-US" sz="1600" b="1" dirty="0">
                    <a:solidFill>
                      <a:srgbClr val="C5050C"/>
                    </a:solidFill>
                  </a:rPr>
                  <a:t>a special case</a:t>
                </a:r>
                <a:r>
                  <a:rPr lang="en-US" sz="1600" b="1" dirty="0"/>
                  <a:t> </a:t>
                </a:r>
                <a:r>
                  <a:rPr lang="en-US" sz="1600" dirty="0"/>
                  <a:t>of linearly adjusted estimator, by setting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𝑘</m:t>
                        </m:r>
                      </m:sub>
                    </m:sSub>
                    <m:r>
                      <a:rPr lang="en-US" sz="1600" b="0" i="1" smtClean="0">
                        <a:latin typeface="Cambria Math" panose="02040503050406030204" pitchFamily="18" charset="0"/>
                      </a:rPr>
                      <m:t>=0</m:t>
                    </m:r>
                  </m:oMath>
                </a14:m>
                <a:endParaRPr lang="en-US" sz="1600" dirty="0"/>
              </a:p>
              <a:p>
                <a:pPr algn="ctr">
                  <a:spcAft>
                    <a:spcPts val="1200"/>
                  </a:spcAft>
                </a:pPr>
                <a:r>
                  <a:rPr lang="en-US" sz="1600" dirty="0"/>
                  <a:t>Linear adjustment is </a:t>
                </a:r>
                <a:r>
                  <a:rPr lang="en-US" sz="1600" b="1" dirty="0">
                    <a:solidFill>
                      <a:srgbClr val="C00000"/>
                    </a:solidFill>
                  </a:rPr>
                  <a:t>a special case</a:t>
                </a:r>
                <a:r>
                  <a:rPr lang="en-US" sz="1600" dirty="0"/>
                  <a:t> of G-computation, by setting link function as identity function </a:t>
                </a:r>
                <a14:m>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𝑥</m:t>
                    </m:r>
                    <m:r>
                      <a:rPr lang="en-US" sz="1600" i="1" dirty="0" smtClean="0">
                        <a:latin typeface="Cambria Math" panose="02040503050406030204" pitchFamily="18" charset="0"/>
                      </a:rPr>
                      <m:t>)=</m:t>
                    </m:r>
                    <m:r>
                      <a:rPr lang="en-US" sz="1600" i="1" dirty="0" smtClean="0">
                        <a:latin typeface="Cambria Math" panose="02040503050406030204" pitchFamily="18" charset="0"/>
                      </a:rPr>
                      <m:t>𝑥</m:t>
                    </m:r>
                  </m:oMath>
                </a14:m>
                <a:endParaRPr lang="en-US" sz="1600" dirty="0"/>
              </a:p>
            </p:txBody>
          </p:sp>
        </mc:Choice>
        <mc:Fallback xmlns="">
          <p:sp>
            <p:nvSpPr>
              <p:cNvPr id="9" name="TextBox 8">
                <a:extLst>
                  <a:ext uri="{FF2B5EF4-FFF2-40B4-BE49-F238E27FC236}">
                    <a16:creationId xmlns:a16="http://schemas.microsoft.com/office/drawing/2014/main" id="{92F0E4F2-4288-A530-EC4F-0C685C740B6E}"/>
                  </a:ext>
                </a:extLst>
              </p:cNvPr>
              <p:cNvSpPr txBox="1">
                <a:spLocks noRot="1" noChangeAspect="1" noMove="1" noResize="1" noEditPoints="1" noAdjustHandles="1" noChangeArrowheads="1" noChangeShapeType="1" noTextEdit="1"/>
              </p:cNvSpPr>
              <p:nvPr/>
            </p:nvSpPr>
            <p:spPr>
              <a:xfrm>
                <a:off x="1260334" y="4770462"/>
                <a:ext cx="9893808" cy="738664"/>
              </a:xfrm>
              <a:prstGeom prst="rect">
                <a:avLst/>
              </a:prstGeom>
              <a:blipFill>
                <a:blip r:embed="rId5"/>
                <a:stretch>
                  <a:fillRect t="-1695" b="-11864"/>
                </a:stretch>
              </a:blipFill>
            </p:spPr>
            <p:txBody>
              <a:bodyPr/>
              <a:lstStyle/>
              <a:p>
                <a:r>
                  <a:rPr lang="en-US">
                    <a:noFill/>
                  </a:rPr>
                  <a:t> </a:t>
                </a:r>
              </a:p>
            </p:txBody>
          </p:sp>
        </mc:Fallback>
      </mc:AlternateContent>
    </p:spTree>
    <p:extLst>
      <p:ext uri="{BB962C8B-B14F-4D97-AF65-F5344CB8AC3E}">
        <p14:creationId xmlns:p14="http://schemas.microsoft.com/office/powerpoint/2010/main" val="30057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B716-5613-6D06-53F2-7DF1AE5999D4}"/>
              </a:ext>
            </a:extLst>
          </p:cNvPr>
          <p:cNvSpPr>
            <a:spLocks noGrp="1"/>
          </p:cNvSpPr>
          <p:nvPr>
            <p:ph type="title"/>
          </p:nvPr>
        </p:nvSpPr>
        <p:spPr/>
        <p:txBody>
          <a:bodyPr>
            <a:normAutofit fontScale="90000"/>
          </a:bodyPr>
          <a:lstStyle/>
          <a:p>
            <a:r>
              <a:rPr lang="en-US" dirty="0"/>
              <a:t>Why adjusting for covariates?</a:t>
            </a:r>
          </a:p>
        </p:txBody>
      </p:sp>
      <p:grpSp>
        <p:nvGrpSpPr>
          <p:cNvPr id="3" name="Desgin Stage">
            <a:extLst>
              <a:ext uri="{FF2B5EF4-FFF2-40B4-BE49-F238E27FC236}">
                <a16:creationId xmlns:a16="http://schemas.microsoft.com/office/drawing/2014/main" id="{03460B31-514D-BE51-BC9D-26A856E51EA4}"/>
              </a:ext>
            </a:extLst>
          </p:cNvPr>
          <p:cNvGrpSpPr>
            <a:grpSpLocks/>
          </p:cNvGrpSpPr>
          <p:nvPr/>
        </p:nvGrpSpPr>
        <p:grpSpPr>
          <a:xfrm>
            <a:off x="838047" y="1848698"/>
            <a:ext cx="10515679" cy="1779508"/>
            <a:chOff x="838140" y="1915373"/>
            <a:chExt cx="10515679" cy="1779508"/>
          </a:xfrm>
        </p:grpSpPr>
        <p:sp>
          <p:nvSpPr>
            <p:cNvPr id="4" name="Freeform: design">
              <a:extLst>
                <a:ext uri="{FF2B5EF4-FFF2-40B4-BE49-F238E27FC236}">
                  <a16:creationId xmlns:a16="http://schemas.microsoft.com/office/drawing/2014/main" id="{DD9B01FC-D0FD-8531-3AD5-15AFED0F59F4}"/>
                </a:ext>
              </a:extLst>
            </p:cNvPr>
            <p:cNvSpPr>
              <a:spLocks/>
            </p:cNvSpPr>
            <p:nvPr/>
          </p:nvSpPr>
          <p:spPr>
            <a:xfrm>
              <a:off x="838222" y="1915373"/>
              <a:ext cx="2472572" cy="705776"/>
            </a:xfrm>
            <a:custGeom>
              <a:avLst/>
              <a:gdLst>
                <a:gd name="connsiteX0" fmla="*/ 99229 w 2113280"/>
                <a:gd name="connsiteY0" fmla="*/ 0 h 595253"/>
                <a:gd name="connsiteX1" fmla="*/ 2014051 w 2113280"/>
                <a:gd name="connsiteY1" fmla="*/ 0 h 595253"/>
                <a:gd name="connsiteX2" fmla="*/ 2113280 w 2113280"/>
                <a:gd name="connsiteY2" fmla="*/ 99229 h 595253"/>
                <a:gd name="connsiteX3" fmla="*/ 2113280 w 2113280"/>
                <a:gd name="connsiteY3" fmla="*/ 595253 h 595253"/>
                <a:gd name="connsiteX4" fmla="*/ 2113280 w 2113280"/>
                <a:gd name="connsiteY4" fmla="*/ 595253 h 595253"/>
                <a:gd name="connsiteX5" fmla="*/ 0 w 2113280"/>
                <a:gd name="connsiteY5" fmla="*/ 595253 h 595253"/>
                <a:gd name="connsiteX6" fmla="*/ 0 w 2113280"/>
                <a:gd name="connsiteY6" fmla="*/ 595253 h 595253"/>
                <a:gd name="connsiteX7" fmla="*/ 0 w 2113280"/>
                <a:gd name="connsiteY7" fmla="*/ 99229 h 595253"/>
                <a:gd name="connsiteX8" fmla="*/ 99229 w 2113280"/>
                <a:gd name="connsiteY8" fmla="*/ 0 h 59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3280" h="595253">
                  <a:moveTo>
                    <a:pt x="99229" y="0"/>
                  </a:moveTo>
                  <a:lnTo>
                    <a:pt x="2014051" y="0"/>
                  </a:lnTo>
                  <a:cubicBezTo>
                    <a:pt x="2068854" y="0"/>
                    <a:pt x="2113280" y="44426"/>
                    <a:pt x="2113280" y="99229"/>
                  </a:cubicBezTo>
                  <a:lnTo>
                    <a:pt x="2113280" y="595253"/>
                  </a:lnTo>
                  <a:lnTo>
                    <a:pt x="2113280" y="595253"/>
                  </a:lnTo>
                  <a:lnTo>
                    <a:pt x="0" y="595253"/>
                  </a:lnTo>
                  <a:lnTo>
                    <a:pt x="0" y="595253"/>
                  </a:lnTo>
                  <a:lnTo>
                    <a:pt x="0" y="99229"/>
                  </a:lnTo>
                  <a:cubicBezTo>
                    <a:pt x="0" y="44426"/>
                    <a:pt x="44426" y="0"/>
                    <a:pt x="99229" y="0"/>
                  </a:cubicBezTo>
                  <a:close/>
                </a:path>
              </a:pathLst>
            </a:cu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91928" tIns="91928" rIns="91928" bIns="62865" numCol="1" spcCol="1270" anchor="ctr" anchorCtr="0">
              <a:noAutofit/>
            </a:bodyPr>
            <a:lstStyle/>
            <a:p>
              <a:pPr marL="0" lvl="0" indent="0" algn="ctr" defTabSz="1466850">
                <a:lnSpc>
                  <a:spcPct val="90000"/>
                </a:lnSpc>
                <a:spcBef>
                  <a:spcPct val="0"/>
                </a:spcBef>
                <a:spcAft>
                  <a:spcPct val="35000"/>
                </a:spcAft>
                <a:buNone/>
              </a:pPr>
              <a:r>
                <a:rPr lang="en-US" sz="2000" b="1" kern="1200" dirty="0"/>
                <a:t>Design Stage</a:t>
              </a:r>
            </a:p>
          </p:txBody>
        </p:sp>
        <p:sp>
          <p:nvSpPr>
            <p:cNvPr id="5" name="Rectangle: CAR">
              <a:extLst>
                <a:ext uri="{FF2B5EF4-FFF2-40B4-BE49-F238E27FC236}">
                  <a16:creationId xmlns:a16="http://schemas.microsoft.com/office/drawing/2014/main" id="{B342D075-7959-D59F-3CB8-2807E07EE1BF}"/>
                </a:ext>
              </a:extLst>
            </p:cNvPr>
            <p:cNvSpPr>
              <a:spLocks/>
            </p:cNvSpPr>
            <p:nvPr/>
          </p:nvSpPr>
          <p:spPr>
            <a:xfrm>
              <a:off x="3310794" y="1915373"/>
              <a:ext cx="8043025" cy="702079"/>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marL="114300"/>
              <a:r>
                <a:rPr lang="en-US" sz="2000" b="1" i="1" dirty="0">
                  <a:solidFill>
                    <a:srgbClr val="C00000"/>
                  </a:solidFill>
                </a:rPr>
                <a:t>covariate-adaptive randomization</a:t>
              </a:r>
            </a:p>
            <a:p>
              <a:pPr marL="114300"/>
              <a:r>
                <a:rPr lang="en-US" sz="1600" i="1" dirty="0">
                  <a:solidFill>
                    <a:srgbClr val="C00000"/>
                  </a:solidFill>
                </a:rPr>
                <a:t>balance across baseline covariates to gain credibility and efficiency</a:t>
              </a:r>
            </a:p>
          </p:txBody>
        </p:sp>
        <p:sp>
          <p:nvSpPr>
            <p:cNvPr id="6" name="Straight Connector 1">
              <a:extLst>
                <a:ext uri="{FF2B5EF4-FFF2-40B4-BE49-F238E27FC236}">
                  <a16:creationId xmlns:a16="http://schemas.microsoft.com/office/drawing/2014/main" id="{9D9D4D71-2A62-E0A4-17B5-1A4EAD804D54}"/>
                </a:ext>
              </a:extLst>
            </p:cNvPr>
            <p:cNvSpPr>
              <a:spLocks/>
            </p:cNvSpPr>
            <p:nvPr/>
          </p:nvSpPr>
          <p:spPr>
            <a:xfrm flipV="1">
              <a:off x="838181" y="2616265"/>
              <a:ext cx="10515597" cy="9768"/>
            </a:xfrm>
            <a:prstGeom prst="line">
              <a:avLst/>
            </a:prstGeom>
            <a:ln>
              <a:solidFill>
                <a:srgbClr val="C00000"/>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dirty="0"/>
            </a:p>
          </p:txBody>
        </p:sp>
        <p:sp>
          <p:nvSpPr>
            <p:cNvPr id="7" name="EMA">
              <a:extLst>
                <a:ext uri="{FF2B5EF4-FFF2-40B4-BE49-F238E27FC236}">
                  <a16:creationId xmlns:a16="http://schemas.microsoft.com/office/drawing/2014/main" id="{5DEEB9A3-3F8D-98A2-9C32-716537752CBA}"/>
                </a:ext>
              </a:extLst>
            </p:cNvPr>
            <p:cNvSpPr>
              <a:spLocks/>
            </p:cNvSpPr>
            <p:nvPr/>
          </p:nvSpPr>
          <p:spPr>
            <a:xfrm>
              <a:off x="838140" y="2635179"/>
              <a:ext cx="10515586" cy="105970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endParaRPr lang="en-US" sz="700" dirty="0"/>
            </a:p>
            <a:p>
              <a:r>
                <a:rPr lang="en-US" i="1" dirty="0"/>
                <a:t>“Balance of treatment groups with respect to one or more specific prognostic covariates can </a:t>
              </a:r>
              <a:r>
                <a:rPr lang="en-US" b="1" i="1" dirty="0">
                  <a:solidFill>
                    <a:srgbClr val="C00000"/>
                  </a:solidFill>
                </a:rPr>
                <a:t>enhance the credibility</a:t>
              </a:r>
              <a:r>
                <a:rPr lang="en-US" i="1" dirty="0"/>
                <a:t> of the results of the trial” – </a:t>
              </a:r>
              <a:r>
                <a:rPr lang="en-US" b="1" i="1" dirty="0"/>
                <a:t>EMA (2015) Guideline  </a:t>
              </a:r>
            </a:p>
          </p:txBody>
        </p:sp>
      </p:grpSp>
      <p:grpSp>
        <p:nvGrpSpPr>
          <p:cNvPr id="8" name="Analysis Stage">
            <a:extLst>
              <a:ext uri="{FF2B5EF4-FFF2-40B4-BE49-F238E27FC236}">
                <a16:creationId xmlns:a16="http://schemas.microsoft.com/office/drawing/2014/main" id="{7BCC5D56-62E7-C624-9EEB-487EFF9AC0BA}"/>
              </a:ext>
            </a:extLst>
          </p:cNvPr>
          <p:cNvGrpSpPr>
            <a:grpSpLocks/>
          </p:cNvGrpSpPr>
          <p:nvPr/>
        </p:nvGrpSpPr>
        <p:grpSpPr>
          <a:xfrm>
            <a:off x="838047" y="3839141"/>
            <a:ext cx="10515652" cy="1770586"/>
            <a:chOff x="838140" y="4080225"/>
            <a:chExt cx="10515652" cy="1770586"/>
          </a:xfrm>
        </p:grpSpPr>
        <p:sp>
          <p:nvSpPr>
            <p:cNvPr id="9" name="Freeform: analysis">
              <a:extLst>
                <a:ext uri="{FF2B5EF4-FFF2-40B4-BE49-F238E27FC236}">
                  <a16:creationId xmlns:a16="http://schemas.microsoft.com/office/drawing/2014/main" id="{2CA1BFA6-6EA3-20A3-6229-20A1144C680D}"/>
                </a:ext>
              </a:extLst>
            </p:cNvPr>
            <p:cNvSpPr>
              <a:spLocks/>
            </p:cNvSpPr>
            <p:nvPr/>
          </p:nvSpPr>
          <p:spPr>
            <a:xfrm>
              <a:off x="838206" y="4080225"/>
              <a:ext cx="2472570" cy="705776"/>
            </a:xfrm>
            <a:custGeom>
              <a:avLst/>
              <a:gdLst>
                <a:gd name="connsiteX0" fmla="*/ 99229 w 2113280"/>
                <a:gd name="connsiteY0" fmla="*/ 0 h 595253"/>
                <a:gd name="connsiteX1" fmla="*/ 2014051 w 2113280"/>
                <a:gd name="connsiteY1" fmla="*/ 0 h 595253"/>
                <a:gd name="connsiteX2" fmla="*/ 2113280 w 2113280"/>
                <a:gd name="connsiteY2" fmla="*/ 99229 h 595253"/>
                <a:gd name="connsiteX3" fmla="*/ 2113280 w 2113280"/>
                <a:gd name="connsiteY3" fmla="*/ 595253 h 595253"/>
                <a:gd name="connsiteX4" fmla="*/ 2113280 w 2113280"/>
                <a:gd name="connsiteY4" fmla="*/ 595253 h 595253"/>
                <a:gd name="connsiteX5" fmla="*/ 0 w 2113280"/>
                <a:gd name="connsiteY5" fmla="*/ 595253 h 595253"/>
                <a:gd name="connsiteX6" fmla="*/ 0 w 2113280"/>
                <a:gd name="connsiteY6" fmla="*/ 595253 h 595253"/>
                <a:gd name="connsiteX7" fmla="*/ 0 w 2113280"/>
                <a:gd name="connsiteY7" fmla="*/ 99229 h 595253"/>
                <a:gd name="connsiteX8" fmla="*/ 99229 w 2113280"/>
                <a:gd name="connsiteY8" fmla="*/ 0 h 59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3280" h="595253">
                  <a:moveTo>
                    <a:pt x="99229" y="0"/>
                  </a:moveTo>
                  <a:lnTo>
                    <a:pt x="2014051" y="0"/>
                  </a:lnTo>
                  <a:cubicBezTo>
                    <a:pt x="2068854" y="0"/>
                    <a:pt x="2113280" y="44426"/>
                    <a:pt x="2113280" y="99229"/>
                  </a:cubicBezTo>
                  <a:lnTo>
                    <a:pt x="2113280" y="595253"/>
                  </a:lnTo>
                  <a:lnTo>
                    <a:pt x="2113280" y="595253"/>
                  </a:lnTo>
                  <a:lnTo>
                    <a:pt x="0" y="595253"/>
                  </a:lnTo>
                  <a:lnTo>
                    <a:pt x="0" y="595253"/>
                  </a:lnTo>
                  <a:lnTo>
                    <a:pt x="0" y="99229"/>
                  </a:lnTo>
                  <a:cubicBezTo>
                    <a:pt x="0" y="44426"/>
                    <a:pt x="44426" y="0"/>
                    <a:pt x="99229" y="0"/>
                  </a:cubicBezTo>
                  <a:close/>
                </a:path>
              </a:pathLst>
            </a:custGeom>
            <a:solidFill>
              <a:srgbClr val="0070C0"/>
            </a:solidFill>
            <a:ln>
              <a:solidFill>
                <a:srgbClr val="0070C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928" tIns="91928" rIns="91928" bIns="62865" numCol="1" spcCol="1270" anchor="ctr" anchorCtr="0">
              <a:noAutofit/>
            </a:bodyPr>
            <a:lstStyle/>
            <a:p>
              <a:pPr marL="0" lvl="0" indent="0" algn="ctr" defTabSz="1466850">
                <a:lnSpc>
                  <a:spcPct val="90000"/>
                </a:lnSpc>
                <a:spcBef>
                  <a:spcPct val="0"/>
                </a:spcBef>
                <a:spcAft>
                  <a:spcPct val="35000"/>
                </a:spcAft>
                <a:buNone/>
              </a:pPr>
              <a:r>
                <a:rPr lang="en-US" sz="2000" b="1" dirty="0"/>
                <a:t>Analysis Stage</a:t>
              </a:r>
              <a:endParaRPr lang="en-US" sz="2000" b="1" kern="1200" dirty="0"/>
            </a:p>
          </p:txBody>
        </p:sp>
        <p:sp>
          <p:nvSpPr>
            <p:cNvPr id="10" name="Rectangle: model-assist">
              <a:extLst>
                <a:ext uri="{FF2B5EF4-FFF2-40B4-BE49-F238E27FC236}">
                  <a16:creationId xmlns:a16="http://schemas.microsoft.com/office/drawing/2014/main" id="{791E442A-24D9-2583-2872-77A134A53E03}"/>
                </a:ext>
              </a:extLst>
            </p:cNvPr>
            <p:cNvSpPr>
              <a:spLocks/>
            </p:cNvSpPr>
            <p:nvPr/>
          </p:nvSpPr>
          <p:spPr>
            <a:xfrm>
              <a:off x="3310777" y="4080225"/>
              <a:ext cx="8043015" cy="705776"/>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marL="114300"/>
              <a:r>
                <a:rPr lang="en-US" sz="2000" b="1" i="1" dirty="0">
                  <a:solidFill>
                    <a:srgbClr val="0070C0"/>
                  </a:solidFill>
                </a:rPr>
                <a:t>model-assisted analysis</a:t>
              </a:r>
            </a:p>
            <a:p>
              <a:pPr marL="114300"/>
              <a:r>
                <a:rPr lang="en-US" sz="1600" i="1" dirty="0">
                  <a:solidFill>
                    <a:srgbClr val="0070C0"/>
                  </a:solidFill>
                </a:rPr>
                <a:t>more efficient use of data under minimal assumption required by unadjusted analysis</a:t>
              </a:r>
            </a:p>
          </p:txBody>
        </p:sp>
        <p:sp>
          <p:nvSpPr>
            <p:cNvPr id="11" name="Straight Connector 2">
              <a:extLst>
                <a:ext uri="{FF2B5EF4-FFF2-40B4-BE49-F238E27FC236}">
                  <a16:creationId xmlns:a16="http://schemas.microsoft.com/office/drawing/2014/main" id="{ABE485D8-CF27-03E3-BCB6-80A02B10DDD5}"/>
                </a:ext>
              </a:extLst>
            </p:cNvPr>
            <p:cNvSpPr>
              <a:spLocks/>
            </p:cNvSpPr>
            <p:nvPr/>
          </p:nvSpPr>
          <p:spPr>
            <a:xfrm>
              <a:off x="838194" y="4780892"/>
              <a:ext cx="10515592" cy="10217"/>
            </a:xfrm>
            <a:prstGeom prst="line">
              <a:avLst/>
            </a:prstGeom>
            <a:ln>
              <a:solidFill>
                <a:srgbClr val="0070C0"/>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2" name="FDA">
              <a:extLst>
                <a:ext uri="{FF2B5EF4-FFF2-40B4-BE49-F238E27FC236}">
                  <a16:creationId xmlns:a16="http://schemas.microsoft.com/office/drawing/2014/main" id="{095EAA6C-5029-B248-DDC0-9678C99DCBDC}"/>
                </a:ext>
              </a:extLst>
            </p:cNvPr>
            <p:cNvSpPr>
              <a:spLocks/>
            </p:cNvSpPr>
            <p:nvPr/>
          </p:nvSpPr>
          <p:spPr>
            <a:xfrm>
              <a:off x="838140" y="4791109"/>
              <a:ext cx="10515586" cy="105970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endParaRPr lang="en-US" sz="700" i="1" dirty="0"/>
            </a:p>
            <a:p>
              <a:r>
                <a:rPr lang="en-US" i="1" dirty="0"/>
                <a:t>“Incorporating prognostic baseline covariates in the design and analysis of clinical trial data can result in a </a:t>
              </a:r>
              <a:r>
                <a:rPr lang="en-US" b="1" i="1" dirty="0">
                  <a:solidFill>
                    <a:srgbClr val="0070C0"/>
                  </a:solidFill>
                </a:rPr>
                <a:t>more efficient</a:t>
              </a:r>
              <a:r>
                <a:rPr lang="en-US" i="1" dirty="0"/>
                <a:t> use of data to demonstrate and quantify the effects of treatment. Moreover, this can be done with minimal impact on bias or the Type I error rate.” – </a:t>
              </a:r>
              <a:r>
                <a:rPr lang="en-US" b="1" i="1" dirty="0"/>
                <a:t>FDA (2023) Guidance</a:t>
              </a:r>
            </a:p>
          </p:txBody>
        </p:sp>
      </p:grpSp>
    </p:spTree>
    <p:extLst>
      <p:ext uri="{BB962C8B-B14F-4D97-AF65-F5344CB8AC3E}">
        <p14:creationId xmlns:p14="http://schemas.microsoft.com/office/powerpoint/2010/main" val="2034557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b="1" dirty="0">
                <a:solidFill>
                  <a:srgbClr val="C00000"/>
                </a:solidFill>
              </a:rPr>
              <a:t>G-computation </a:t>
            </a:r>
            <a:r>
              <a:rPr lang="en-US" sz="2800" dirty="0"/>
              <a:t>for Unconditional Treatment Effect</a:t>
            </a:r>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1718585"/>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endParaRPr lang="en-US" sz="1600" dirty="0"/>
              </a:p>
              <a:p>
                <a:pPr>
                  <a:spcAft>
                    <a:spcPts val="600"/>
                  </a:spcAft>
                </a:pPr>
                <a:r>
                  <a:rPr lang="en-US" b="1" u="sng" dirty="0">
                    <a:solidFill>
                      <a:srgbClr val="C5050C"/>
                    </a:solidFill>
                  </a:rPr>
                  <a:t>Method of Estimation</a:t>
                </a:r>
                <a:r>
                  <a:rPr lang="en-US" b="1" dirty="0">
                    <a:solidFill>
                      <a:srgbClr val="C5050C"/>
                    </a:solidFill>
                  </a:rPr>
                  <a:t>:</a:t>
                </a:r>
                <a:endParaRPr lang="en-US" sz="1600" b="1" dirty="0"/>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1718585"/>
              </a:xfrm>
              <a:prstGeom prst="rect">
                <a:avLst/>
              </a:prstGeom>
              <a:blipFill>
                <a:blip r:embed="rId2"/>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1">
                <a:extLst>
                  <a:ext uri="{FF2B5EF4-FFF2-40B4-BE49-F238E27FC236}">
                    <a16:creationId xmlns:a16="http://schemas.microsoft.com/office/drawing/2014/main" id="{BB9398F4-32D3-393C-10E3-CD5C3F59C4F9}"/>
                  </a:ext>
                </a:extLst>
              </p:cNvPr>
              <p:cNvGraphicFramePr>
                <a:graphicFrameLocks noGrp="1"/>
              </p:cNvGraphicFramePr>
              <p:nvPr>
                <p:extLst>
                  <p:ext uri="{D42A27DB-BD31-4B8C-83A1-F6EECF244321}">
                    <p14:modId xmlns:p14="http://schemas.microsoft.com/office/powerpoint/2010/main" val="1340776105"/>
                  </p:ext>
                </p:extLst>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G-computation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350" b="0" smtClean="0">
                                  <a:solidFill>
                                    <a:srgbClr val="C00000"/>
                                  </a:solidFill>
                                  <a:latin typeface="Cambria Math" panose="02040503050406030204" pitchFamily="18" charset="0"/>
                                </a:rPr>
                                <m:t>𝑔</m:t>
                              </m:r>
                              <m:d>
                                <m:dPr>
                                  <m:ctrlPr>
                                    <a:rPr lang="en-US" sz="1350" b="0" i="1" smtClean="0">
                                      <a:solidFill>
                                        <a:srgbClr val="C00000"/>
                                      </a:solidFill>
                                      <a:latin typeface="Cambria Math" panose="02040503050406030204" pitchFamily="18" charset="0"/>
                                    </a:rPr>
                                  </m:ctrlPr>
                                </m:dPr>
                                <m:e>
                                  <m:r>
                                    <m:rPr>
                                      <m:sty m:val="p"/>
                                    </m:rPr>
                                    <a:rPr lang="en-US" sz="1350" b="0"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𝑌</m:t>
                                      </m:r>
                                    </m:e>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𝑋</m:t>
                                      </m:r>
                                    </m:e>
                                  </m:d>
                                </m:e>
                              </m:d>
                              <m:r>
                                <a:rPr lang="en-US" sz="1350" b="0" smtClean="0">
                                  <a:solidFill>
                                    <a:srgbClr val="C00000"/>
                                  </a:solidFill>
                                  <a:latin typeface="Cambria Math" panose="02040503050406030204" pitchFamily="18" charset="0"/>
                                </a:rPr>
                                <m:t>=∑</m:t>
                              </m:r>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𝛾</m:t>
                                      </m:r>
                                    </m:e>
                                    <m:sub>
                                      <m:r>
                                        <a:rPr lang="en-US" sz="1350" b="0" smtClean="0">
                                          <a:solidFill>
                                            <a:srgbClr val="C00000"/>
                                          </a:solidFill>
                                          <a:latin typeface="Cambria Math" panose="02040503050406030204" pitchFamily="18" charset="0"/>
                                        </a:rPr>
                                        <m:t>𝑎</m:t>
                                      </m:r>
                                    </m:sub>
                                  </m:sSub>
                                  <m:r>
                                    <a:rPr lang="en-US" sz="1350" b="0" smtClean="0">
                                      <a:solidFill>
                                        <a:srgbClr val="C00000"/>
                                      </a:solidFill>
                                      <a:latin typeface="Cambria Math" panose="02040503050406030204" pitchFamily="18" charset="0"/>
                                    </a:rPr>
                                    <m:t>+</m:t>
                                  </m:r>
                                  <m:sSubSup>
                                    <m:sSubSupPr>
                                      <m:ctrlPr>
                                        <a:rPr lang="en-US" sz="1350" b="0" i="1" smtClean="0">
                                          <a:solidFill>
                                            <a:srgbClr val="C00000"/>
                                          </a:solidFill>
                                          <a:latin typeface="Cambria Math" panose="02040503050406030204" pitchFamily="18" charset="0"/>
                                        </a:rPr>
                                      </m:ctrlPr>
                                    </m:sSubSupPr>
                                    <m:e>
                                      <m:r>
                                        <a:rPr lang="en-US" sz="1350" b="0" smtClean="0">
                                          <a:solidFill>
                                            <a:srgbClr val="C00000"/>
                                          </a:solidFill>
                                          <a:latin typeface="Cambria Math" panose="02040503050406030204" pitchFamily="18" charset="0"/>
                                        </a:rPr>
                                        <m:t>𝛽</m:t>
                                      </m:r>
                                    </m:e>
                                    <m:sub>
                                      <m:r>
                                        <a:rPr lang="en-US" sz="1350" b="0" smtClean="0">
                                          <a:solidFill>
                                            <a:srgbClr val="C00000"/>
                                          </a:solidFill>
                                          <a:latin typeface="Cambria Math" panose="02040503050406030204" pitchFamily="18" charset="0"/>
                                        </a:rPr>
                                        <m:t>𝑎</m:t>
                                      </m:r>
                                    </m:sub>
                                    <m:sup>
                                      <m:r>
                                        <a:rPr lang="en-US" sz="1350" b="0" i="1" smtClean="0">
                                          <a:solidFill>
                                            <a:srgbClr val="C00000"/>
                                          </a:solidFill>
                                          <a:latin typeface="Cambria Math" panose="02040503050406030204" pitchFamily="18" charset="0"/>
                                        </a:rPr>
                                        <m:t>⊤</m:t>
                                      </m:r>
                                    </m:sup>
                                  </m:sSubSup>
                                  <m:r>
                                    <a:rPr lang="en-US" sz="1350" b="0" smtClean="0">
                                      <a:solidFill>
                                        <a:srgbClr val="C00000"/>
                                      </a:solidFill>
                                      <a:latin typeface="Cambria Math" panose="02040503050406030204" pitchFamily="18" charset="0"/>
                                    </a:rPr>
                                    <m:t>𝑋</m:t>
                                  </m:r>
                                </m:e>
                              </m:d>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𝐼</m:t>
                                  </m:r>
                                </m:e>
                                <m:sub>
                                  <m:d>
                                    <m:dPr>
                                      <m:begChr m:val="{"/>
                                      <m:endChr m:val="}"/>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e>
                                  </m:d>
                                </m:sub>
                              </m:sSub>
                            </m:oMath>
                          </a14:m>
                          <a:r>
                            <a:rPr lang="en-US" sz="1350" dirty="0">
                              <a:solidFill>
                                <a:srgbClr val="C00000"/>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1350" b="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ctrlPr>
                                    <a:rPr lang="en-US" sz="1350" b="0" i="1" smtClean="0">
                                      <a:solidFill>
                                        <a:srgbClr val="C00000"/>
                                      </a:solidFill>
                                      <a:latin typeface="Cambria Math" panose="02040503050406030204" pitchFamily="18" charset="0"/>
                                    </a:rPr>
                                  </m:ctrlPr>
                                </m:naryPr>
                                <m:sub>
                                  <m:r>
                                    <m:rPr>
                                      <m:brk m:alnAt="25"/>
                                    </m:rPr>
                                    <a:rPr lang="en-US" sz="1350" b="0" smtClean="0">
                                      <a:solidFill>
                                        <a:srgbClr val="C00000"/>
                                      </a:solidFill>
                                      <a:latin typeface="Cambria Math" panose="02040503050406030204" pitchFamily="18" charset="0"/>
                                    </a:rPr>
                                    <m:t>𝑖</m:t>
                                  </m:r>
                                  <m:r>
                                    <a:rPr lang="en-US" sz="1350" b="0" smtClean="0">
                                      <a:solidFill>
                                        <a:srgbClr val="C00000"/>
                                      </a:solidFill>
                                      <a:latin typeface="Cambria Math" panose="02040503050406030204" pitchFamily="18" charset="0"/>
                                    </a:rPr>
                                    <m:t>=1</m:t>
                                  </m:r>
                                </m:sub>
                                <m:sup>
                                  <m:r>
                                    <a:rPr lang="en-US" sz="1350" b="0" smtClean="0">
                                      <a:solidFill>
                                        <a:srgbClr val="C00000"/>
                                      </a:solidFill>
                                      <a:latin typeface="Cambria Math" panose="02040503050406030204" pitchFamily="18" charset="0"/>
                                    </a:rPr>
                                    <m:t>𝑛</m:t>
                                  </m:r>
                                </m:sup>
                                <m:e>
                                  <m:sSup>
                                    <m:sSupPr>
                                      <m:ctrlPr>
                                        <a:rPr lang="en-US" sz="1350" b="0" i="1" smtClean="0">
                                          <a:solidFill>
                                            <a:srgbClr val="C00000"/>
                                          </a:solidFill>
                                          <a:latin typeface="Cambria Math" panose="02040503050406030204" pitchFamily="18" charset="0"/>
                                        </a:rPr>
                                      </m:ctrlPr>
                                    </m:sSupPr>
                                    <m:e>
                                      <m:r>
                                        <a:rPr lang="en-US" sz="1350" b="0" smtClean="0">
                                          <a:solidFill>
                                            <a:srgbClr val="C00000"/>
                                          </a:solidFill>
                                          <a:latin typeface="Cambria Math" panose="02040503050406030204" pitchFamily="18" charset="0"/>
                                        </a:rPr>
                                        <m:t>𝑔</m:t>
                                      </m:r>
                                    </m:e>
                                    <m:sup>
                                      <m:r>
                                        <a:rPr lang="en-US" sz="1350" b="0" smtClean="0">
                                          <a:solidFill>
                                            <a:srgbClr val="C00000"/>
                                          </a:solidFill>
                                          <a:latin typeface="Cambria Math" panose="02040503050406030204" pitchFamily="18" charset="0"/>
                                        </a:rPr>
                                        <m:t>−1</m:t>
                                      </m:r>
                                    </m:sup>
                                  </m:sSup>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i="1" smtClean="0">
                                                  <a:solidFill>
                                                    <a:srgbClr val="C00000"/>
                                                  </a:solidFill>
                                                  <a:latin typeface="Cambria Math" panose="02040503050406030204" pitchFamily="18" charset="0"/>
                                                </a:rPr>
                                                <m:t>𝛾</m:t>
                                              </m:r>
                                            </m:e>
                                          </m:acc>
                                        </m:e>
                                        <m:sub>
                                          <m:r>
                                            <a:rPr lang="en-US" sz="1350" b="0" smtClean="0">
                                              <a:solidFill>
                                                <a:srgbClr val="C00000"/>
                                              </a:solidFill>
                                              <a:latin typeface="Cambria Math" panose="02040503050406030204" pitchFamily="18" charset="0"/>
                                            </a:rPr>
                                            <m:t>𝑎</m:t>
                                          </m:r>
                                        </m:sub>
                                      </m:sSub>
                                      <m:r>
                                        <a:rPr lang="en-US" sz="1350" b="0" smtClean="0">
                                          <a:solidFill>
                                            <a:srgbClr val="C00000"/>
                                          </a:solidFill>
                                          <a:latin typeface="Cambria Math" panose="02040503050406030204" pitchFamily="18" charset="0"/>
                                        </a:rPr>
                                        <m:t>+</m:t>
                                      </m:r>
                                      <m:sSubSup>
                                        <m:sSubSupPr>
                                          <m:ctrlPr>
                                            <a:rPr lang="en-US" sz="1350" b="0" i="1" smtClean="0">
                                              <a:solidFill>
                                                <a:srgbClr val="C00000"/>
                                              </a:solidFill>
                                              <a:latin typeface="Cambria Math" panose="02040503050406030204" pitchFamily="18" charset="0"/>
                                            </a:rPr>
                                          </m:ctrlPr>
                                        </m:sSubSup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𝛽</m:t>
                                              </m:r>
                                            </m:e>
                                          </m:acc>
                                        </m:e>
                                        <m:sub>
                                          <m:r>
                                            <a:rPr lang="en-US" sz="1350" b="0" smtClean="0">
                                              <a:solidFill>
                                                <a:srgbClr val="C00000"/>
                                              </a:solidFill>
                                              <a:latin typeface="Cambria Math" panose="02040503050406030204" pitchFamily="18" charset="0"/>
                                            </a:rPr>
                                            <m:t>𝑎</m:t>
                                          </m:r>
                                        </m:sub>
                                        <m:sup>
                                          <m:r>
                                            <a:rPr lang="en-US" sz="1350" b="0" i="1" smtClean="0">
                                              <a:solidFill>
                                                <a:srgbClr val="C00000"/>
                                              </a:solidFill>
                                              <a:latin typeface="Cambria Math" panose="02040503050406030204" pitchFamily="18" charset="0"/>
                                            </a:rPr>
                                            <m:t>⊤</m:t>
                                          </m:r>
                                        </m:sup>
                                      </m:sSubSup>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𝑋</m:t>
                                          </m:r>
                                        </m:e>
                                        <m:sub>
                                          <m:r>
                                            <a:rPr lang="en-US" sz="1350" b="0" i="1" smtClean="0">
                                              <a:solidFill>
                                                <a:srgbClr val="C00000"/>
                                              </a:solidFill>
                                              <a:latin typeface="Cambria Math" panose="02040503050406030204" pitchFamily="18" charset="0"/>
                                            </a:rPr>
                                            <m:t>𝑖</m:t>
                                          </m:r>
                                        </m:sub>
                                      </m:sSub>
                                    </m:e>
                                  </m:d>
                                </m:e>
                              </m:nary>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𝑎</m:t>
                              </m:r>
                              <m:r>
                                <a:rPr lang="en-US" sz="1350" b="0" smtClean="0">
                                  <a:solidFill>
                                    <a:srgbClr val="C00000"/>
                                  </a:solidFill>
                                  <a:latin typeface="Cambria Math" panose="02040503050406030204" pitchFamily="18" charset="0"/>
                                </a:rPr>
                                <m:t>=1,…,</m:t>
                              </m:r>
                              <m:r>
                                <a:rPr lang="en-US" sz="1350" b="0" smtClean="0">
                                  <a:solidFill>
                                    <a:srgbClr val="C00000"/>
                                  </a:solidFill>
                                  <a:latin typeface="Cambria Math" panose="02040503050406030204" pitchFamily="18" charset="0"/>
                                </a:rPr>
                                <m:t>𝑘</m:t>
                              </m:r>
                            </m:oMath>
                          </a14:m>
                          <a:r>
                            <a:rPr lang="en-US" sz="1350" dirty="0">
                              <a:solidFill>
                                <a:srgbClr val="C00000"/>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Choice>
        <mc:Fallback xmlns="">
          <p:graphicFrame>
            <p:nvGraphicFramePr>
              <p:cNvPr id="4" name="Table 1">
                <a:extLst>
                  <a:ext uri="{FF2B5EF4-FFF2-40B4-BE49-F238E27FC236}">
                    <a16:creationId xmlns:a16="http://schemas.microsoft.com/office/drawing/2014/main" id="{BB9398F4-32D3-393C-10E3-CD5C3F59C4F9}"/>
                  </a:ext>
                </a:extLst>
              </p:cNvPr>
              <p:cNvGraphicFramePr>
                <a:graphicFrameLocks noGrp="1"/>
              </p:cNvGraphicFramePr>
              <p:nvPr>
                <p:extLst>
                  <p:ext uri="{D42A27DB-BD31-4B8C-83A1-F6EECF244321}">
                    <p14:modId xmlns:p14="http://schemas.microsoft.com/office/powerpoint/2010/main" val="1340776105"/>
                  </p:ext>
                </p:extLst>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3"/>
                          <a:stretch>
                            <a:fillRect l="-136918" t="-2703" r="-82079" b="-191892"/>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G-computation</a:t>
                          </a:r>
                        </a:p>
                      </a:txBody>
                      <a:tcPr anchor="ctr"/>
                    </a:tc>
                    <a:tc>
                      <a:txBody>
                        <a:bodyPr/>
                        <a:lstStyle/>
                        <a:p>
                          <a:endParaRPr lang="en-US"/>
                        </a:p>
                      </a:txBody>
                      <a:tcPr anchor="ctr">
                        <a:blipFill>
                          <a:blip r:embed="rId3"/>
                          <a:stretch>
                            <a:fillRect l="-70536" t="-105556" r="-226786" b="-97222"/>
                          </a:stretch>
                        </a:blipFill>
                      </a:tcPr>
                    </a:tc>
                    <a:tc>
                      <a:txBody>
                        <a:bodyPr/>
                        <a:lstStyle/>
                        <a:p>
                          <a:endParaRPr lang="en-US"/>
                        </a:p>
                      </a:txBody>
                      <a:tcPr anchor="ctr">
                        <a:blipFill>
                          <a:blip r:embed="rId3"/>
                          <a:stretch>
                            <a:fillRect l="-136918" t="-105556" r="-82079" b="-9722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2B3CFB01-7FDC-08AD-BCF7-A67EA82E6284}"/>
                  </a:ext>
                </a:extLst>
              </p:cNvPr>
              <p:cNvSpPr/>
              <p:nvPr/>
            </p:nvSpPr>
            <p:spPr>
              <a:xfrm>
                <a:off x="570753" y="3035807"/>
                <a:ext cx="11272973" cy="3657601"/>
              </a:xfrm>
              <a:prstGeom prst="roundRect">
                <a:avLst>
                  <a:gd name="adj" fmla="val 3241"/>
                </a:avLst>
              </a:prstGeom>
              <a:solidFill>
                <a:schemeClr val="tx2">
                  <a:lumMod val="20000"/>
                  <a:lumOff val="80000"/>
                  <a:alpha val="5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300"/>
                  </a:spcAft>
                </a:pPr>
                <a:r>
                  <a:rPr lang="en-US" sz="1600" b="1" dirty="0">
                    <a:solidFill>
                      <a:schemeClr val="tx2">
                        <a:lumMod val="75000"/>
                      </a:schemeClr>
                    </a:solidFill>
                  </a:rPr>
                  <a:t>Formula</a:t>
                </a:r>
              </a:p>
              <a:p>
                <a:pPr marL="236538" indent="-236538">
                  <a:buFont typeface="Arial" panose="020B0604020202020204" pitchFamily="34" charset="0"/>
                  <a:buChar char="•"/>
                </a:pPr>
                <a14:m>
                  <m:oMath xmlns:m="http://schemas.openxmlformats.org/officeDocument/2006/math">
                    <m:sSub>
                      <m:sSubPr>
                        <m:ctrlPr>
                          <a:rPr lang="en-US" sz="1350" i="1" dirty="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𝜃</m:t>
                            </m:r>
                          </m:e>
                        </m:acc>
                      </m:e>
                      <m:sub>
                        <m:r>
                          <a:rPr lang="en-US" sz="1350" i="1" dirty="0">
                            <a:solidFill>
                              <a:schemeClr val="tx2">
                                <a:lumMod val="75000"/>
                              </a:schemeClr>
                            </a:solidFill>
                            <a:latin typeface="Cambria Math" panose="02040503050406030204" pitchFamily="18" charset="0"/>
                          </a:rPr>
                          <m:t>𝑎</m:t>
                        </m:r>
                      </m:sub>
                    </m:sSub>
                    <m:r>
                      <a:rPr lang="en-US" sz="1350" i="1" dirty="0">
                        <a:solidFill>
                          <a:schemeClr val="tx2">
                            <a:lumMod val="75000"/>
                          </a:schemeClr>
                        </a:solidFill>
                        <a:latin typeface="Cambria Math" panose="02040503050406030204" pitchFamily="18" charset="0"/>
                      </a:rPr>
                      <m:t>=</m:t>
                    </m:r>
                    <m:f>
                      <m:fPr>
                        <m:ctrlPr>
                          <a:rPr lang="en-US" sz="1350" i="1">
                            <a:solidFill>
                              <a:schemeClr val="tx2">
                                <a:lumMod val="75000"/>
                              </a:schemeClr>
                            </a:solidFill>
                            <a:latin typeface="Cambria Math" panose="02040503050406030204" pitchFamily="18" charset="0"/>
                          </a:rPr>
                        </m:ctrlPr>
                      </m:fPr>
                      <m:num>
                        <m:r>
                          <a:rPr lang="en-US" sz="1350" i="1">
                            <a:solidFill>
                              <a:schemeClr val="tx2">
                                <a:lumMod val="75000"/>
                              </a:schemeClr>
                            </a:solidFill>
                            <a:latin typeface="Cambria Math" panose="02040503050406030204" pitchFamily="18" charset="0"/>
                          </a:rPr>
                          <m:t>1</m:t>
                        </m:r>
                      </m:num>
                      <m:den>
                        <m:r>
                          <a:rPr lang="en-US" sz="1350" i="1">
                            <a:solidFill>
                              <a:schemeClr val="tx2">
                                <a:lumMod val="75000"/>
                              </a:schemeClr>
                            </a:solidFill>
                            <a:latin typeface="Cambria Math" panose="02040503050406030204" pitchFamily="18" charset="0"/>
                          </a:rPr>
                          <m:t>𝑛</m:t>
                        </m:r>
                      </m:den>
                    </m:f>
                    <m:nary>
                      <m:naryPr>
                        <m:chr m:val="∑"/>
                        <m:limLoc m:val="subSup"/>
                        <m:ctrlPr>
                          <a:rPr lang="en-US" sz="1350" i="1">
                            <a:solidFill>
                              <a:schemeClr val="tx2">
                                <a:lumMod val="75000"/>
                              </a:schemeClr>
                            </a:solidFill>
                            <a:latin typeface="Cambria Math" panose="02040503050406030204" pitchFamily="18" charset="0"/>
                          </a:rPr>
                        </m:ctrlPr>
                      </m:naryPr>
                      <m:sub>
                        <m:r>
                          <m:rPr>
                            <m:brk m:alnAt="25"/>
                          </m:rPr>
                          <a:rPr lang="en-US" sz="1350" i="1">
                            <a:solidFill>
                              <a:schemeClr val="tx2">
                                <a:lumMod val="75000"/>
                              </a:schemeClr>
                            </a:solidFill>
                            <a:latin typeface="Cambria Math" panose="02040503050406030204" pitchFamily="18" charset="0"/>
                          </a:rPr>
                          <m:t>𝑖</m:t>
                        </m:r>
                        <m:r>
                          <a:rPr lang="en-US" sz="1350" i="1">
                            <a:solidFill>
                              <a:schemeClr val="tx2">
                                <a:lumMod val="75000"/>
                              </a:schemeClr>
                            </a:solidFill>
                            <a:latin typeface="Cambria Math" panose="02040503050406030204" pitchFamily="18" charset="0"/>
                          </a:rPr>
                          <m:t>=1</m:t>
                        </m:r>
                      </m:sub>
                      <m:sup>
                        <m:r>
                          <a:rPr lang="en-US" sz="1350" i="1">
                            <a:solidFill>
                              <a:schemeClr val="tx2">
                                <a:lumMod val="75000"/>
                              </a:schemeClr>
                            </a:solidFill>
                            <a:latin typeface="Cambria Math" panose="02040503050406030204" pitchFamily="18" charset="0"/>
                          </a:rPr>
                          <m:t>𝑛</m:t>
                        </m:r>
                      </m:sup>
                      <m:e>
                        <m:sSup>
                          <m:sSupPr>
                            <m:ctrlPr>
                              <a:rPr lang="en-US" sz="1350" i="1">
                                <a:solidFill>
                                  <a:schemeClr val="tx2">
                                    <a:lumMod val="75000"/>
                                  </a:schemeClr>
                                </a:solidFill>
                                <a:latin typeface="Cambria Math" panose="02040503050406030204" pitchFamily="18" charset="0"/>
                              </a:rPr>
                            </m:ctrlPr>
                          </m:sSupPr>
                          <m:e>
                            <m:r>
                              <a:rPr lang="en-US" sz="1350" i="1">
                                <a:solidFill>
                                  <a:schemeClr val="tx2">
                                    <a:lumMod val="75000"/>
                                  </a:schemeClr>
                                </a:solidFill>
                                <a:latin typeface="Cambria Math" panose="02040503050406030204" pitchFamily="18" charset="0"/>
                              </a:rPr>
                              <m:t>𝑔</m:t>
                            </m:r>
                          </m:e>
                          <m:sup>
                            <m:r>
                              <a:rPr lang="en-US" sz="1350" i="1">
                                <a:solidFill>
                                  <a:schemeClr val="tx2">
                                    <a:lumMod val="75000"/>
                                  </a:schemeClr>
                                </a:solidFill>
                                <a:latin typeface="Cambria Math" panose="02040503050406030204" pitchFamily="18" charset="0"/>
                              </a:rPr>
                              <m:t>−1</m:t>
                            </m:r>
                          </m:sup>
                        </m:sSup>
                        <m:d>
                          <m:dPr>
                            <m:ctrlPr>
                              <a:rPr lang="en-US" sz="1350" i="1">
                                <a:solidFill>
                                  <a:schemeClr val="tx2">
                                    <a:lumMod val="75000"/>
                                  </a:schemeClr>
                                </a:solidFill>
                                <a:latin typeface="Cambria Math" panose="02040503050406030204" pitchFamily="18" charset="0"/>
                              </a:rPr>
                            </m:ctrlPr>
                          </m:dPr>
                          <m:e>
                            <m:sSub>
                              <m:sSubPr>
                                <m:ctrlPr>
                                  <a:rPr lang="en-US" sz="1350" i="1">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𝛾</m:t>
                                    </m:r>
                                  </m:e>
                                </m:acc>
                              </m:e>
                              <m:sub>
                                <m:r>
                                  <a:rPr lang="en-US" sz="1350" i="1">
                                    <a:solidFill>
                                      <a:schemeClr val="tx2">
                                        <a:lumMod val="75000"/>
                                      </a:schemeClr>
                                    </a:solidFill>
                                    <a:latin typeface="Cambria Math" panose="02040503050406030204" pitchFamily="18" charset="0"/>
                                  </a:rPr>
                                  <m:t>𝑎</m:t>
                                </m:r>
                              </m:sub>
                            </m:sSub>
                            <m:r>
                              <a:rPr lang="en-US" sz="1350" i="1">
                                <a:solidFill>
                                  <a:schemeClr val="tx2">
                                    <a:lumMod val="75000"/>
                                  </a:schemeClr>
                                </a:solidFill>
                                <a:latin typeface="Cambria Math" panose="02040503050406030204" pitchFamily="18" charset="0"/>
                              </a:rPr>
                              <m:t>+</m:t>
                            </m:r>
                            <m:sSubSup>
                              <m:sSubSupPr>
                                <m:ctrlPr>
                                  <a:rPr lang="en-US" sz="1350" b="0" i="1" smtClean="0">
                                    <a:solidFill>
                                      <a:schemeClr val="tx2">
                                        <a:lumMod val="75000"/>
                                      </a:schemeClr>
                                    </a:solidFill>
                                    <a:latin typeface="Cambria Math" panose="02040503050406030204" pitchFamily="18" charset="0"/>
                                  </a:rPr>
                                </m:ctrlPr>
                              </m:sSubSup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𝛽</m:t>
                                    </m:r>
                                  </m:e>
                                </m:acc>
                              </m:e>
                              <m:sub>
                                <m:r>
                                  <a:rPr lang="en-US" sz="1350" i="1">
                                    <a:solidFill>
                                      <a:schemeClr val="tx2">
                                        <a:lumMod val="75000"/>
                                      </a:schemeClr>
                                    </a:solidFill>
                                    <a:latin typeface="Cambria Math" panose="02040503050406030204" pitchFamily="18" charset="0"/>
                                  </a:rPr>
                                  <m:t>𝑎</m:t>
                                </m:r>
                              </m:sub>
                              <m:sup>
                                <m:r>
                                  <a:rPr lang="en-US" sz="1350" b="0" i="1" smtClean="0">
                                    <a:solidFill>
                                      <a:schemeClr val="tx2">
                                        <a:lumMod val="75000"/>
                                      </a:schemeClr>
                                    </a:solidFill>
                                    <a:latin typeface="Cambria Math" panose="02040503050406030204" pitchFamily="18" charset="0"/>
                                  </a:rPr>
                                  <m:t>⊤</m:t>
                                </m:r>
                              </m:sup>
                            </m:sSubSup>
                            <m:sSub>
                              <m:sSubPr>
                                <m:ctrlPr>
                                  <a:rPr lang="en-US" sz="1350" i="1">
                                    <a:solidFill>
                                      <a:schemeClr val="tx2">
                                        <a:lumMod val="75000"/>
                                      </a:schemeClr>
                                    </a:solidFill>
                                    <a:latin typeface="Cambria Math" panose="02040503050406030204" pitchFamily="18" charset="0"/>
                                  </a:rPr>
                                </m:ctrlPr>
                              </m:sSubPr>
                              <m:e>
                                <m:r>
                                  <a:rPr lang="en-US" sz="1350" b="1" i="1">
                                    <a:solidFill>
                                      <a:schemeClr val="tx2">
                                        <a:lumMod val="75000"/>
                                      </a:schemeClr>
                                    </a:solidFill>
                                    <a:latin typeface="Cambria Math" panose="02040503050406030204" pitchFamily="18" charset="0"/>
                                  </a:rPr>
                                  <m:t>𝑿</m:t>
                                </m:r>
                              </m:e>
                              <m:sub>
                                <m:r>
                                  <a:rPr lang="en-US" sz="1350" i="1">
                                    <a:solidFill>
                                      <a:schemeClr val="tx2">
                                        <a:lumMod val="75000"/>
                                      </a:schemeClr>
                                    </a:solidFill>
                                    <a:latin typeface="Cambria Math" panose="02040503050406030204" pitchFamily="18" charset="0"/>
                                  </a:rPr>
                                  <m:t>𝑖</m:t>
                                </m:r>
                              </m:sub>
                            </m:sSub>
                          </m:e>
                        </m:d>
                      </m:e>
                    </m:nary>
                  </m:oMath>
                </a14:m>
                <a:r>
                  <a:rPr lang="en-US" sz="1350" dirty="0">
                    <a:solidFill>
                      <a:schemeClr val="tx2">
                        <a:lumMod val="75000"/>
                      </a:schemeClr>
                    </a:solidFill>
                  </a:rPr>
                  <a:t>, where </a:t>
                </a: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𝛾</m:t>
                            </m:r>
                          </m:e>
                        </m:acc>
                      </m:e>
                      <m:sub>
                        <m:r>
                          <a:rPr lang="en-US" sz="1350" i="1">
                            <a:solidFill>
                              <a:schemeClr val="tx2">
                                <a:lumMod val="75000"/>
                              </a:schemeClr>
                            </a:solidFill>
                            <a:latin typeface="Cambria Math" panose="02040503050406030204" pitchFamily="18" charset="0"/>
                          </a:rPr>
                          <m:t>𝑎</m:t>
                        </m:r>
                      </m:sub>
                    </m:sSub>
                  </m:oMath>
                </a14:m>
                <a:r>
                  <a:rPr lang="en-US" sz="1350" dirty="0">
                    <a:solidFill>
                      <a:schemeClr val="tx2">
                        <a:lumMod val="75000"/>
                      </a:schemeClr>
                    </a:solidFill>
                  </a:rPr>
                  <a:t> and </a:t>
                </a:r>
                <a14:m>
                  <m:oMath xmlns:m="http://schemas.openxmlformats.org/officeDocument/2006/math">
                    <m:sSub>
                      <m:sSubPr>
                        <m:ctrlPr>
                          <a:rPr lang="en-US" sz="1350" i="1" dirty="0" smtClean="0">
                            <a:solidFill>
                              <a:schemeClr val="tx2">
                                <a:lumMod val="75000"/>
                              </a:schemeClr>
                            </a:solidFill>
                            <a:latin typeface="Cambria Math" panose="02040503050406030204" pitchFamily="18" charset="0"/>
                          </a:rPr>
                        </m:ctrlPr>
                      </m:sSubPr>
                      <m:e>
                        <m:acc>
                          <m:accPr>
                            <m:chr m:val="̂"/>
                            <m:ctrlPr>
                              <a:rPr lang="en-US" sz="1350" i="1" dirty="0">
                                <a:solidFill>
                                  <a:schemeClr val="tx2">
                                    <a:lumMod val="75000"/>
                                  </a:schemeClr>
                                </a:solidFill>
                                <a:latin typeface="Cambria Math" panose="02040503050406030204" pitchFamily="18" charset="0"/>
                              </a:rPr>
                            </m:ctrlPr>
                          </m:accPr>
                          <m:e>
                            <m:r>
                              <a:rPr lang="en-US" sz="1350" b="0" i="1" dirty="0">
                                <a:solidFill>
                                  <a:schemeClr val="tx2">
                                    <a:lumMod val="75000"/>
                                  </a:schemeClr>
                                </a:solidFill>
                                <a:latin typeface="Cambria Math" panose="02040503050406030204" pitchFamily="18" charset="0"/>
                              </a:rPr>
                              <m:t>𝛽</m:t>
                            </m:r>
                          </m:e>
                        </m:acc>
                      </m:e>
                      <m:sub>
                        <m:r>
                          <a:rPr lang="en-US" sz="1350" b="0" i="1" dirty="0" smtClean="0">
                            <a:solidFill>
                              <a:schemeClr val="tx2">
                                <a:lumMod val="75000"/>
                              </a:schemeClr>
                            </a:solidFill>
                            <a:latin typeface="Cambria Math" panose="02040503050406030204" pitchFamily="18" charset="0"/>
                          </a:rPr>
                          <m:t>𝑎</m:t>
                        </m:r>
                      </m:sub>
                    </m:sSub>
                  </m:oMath>
                </a14:m>
                <a:r>
                  <a:rPr lang="en-US" sz="1350" dirty="0">
                    <a:solidFill>
                      <a:schemeClr val="tx2">
                        <a:lumMod val="75000"/>
                      </a:schemeClr>
                    </a:solidFill>
                  </a:rPr>
                  <a:t> are MLE from fitting a GLM with </a:t>
                </a:r>
                <a:r>
                  <a:rPr lang="en-US" sz="1350" b="1" u="sng" dirty="0">
                    <a:solidFill>
                      <a:srgbClr val="C00000"/>
                    </a:solidFill>
                  </a:rPr>
                  <a:t>canonical</a:t>
                </a:r>
                <a:r>
                  <a:rPr lang="en-US" sz="1350" dirty="0">
                    <a:solidFill>
                      <a:schemeClr val="tx2">
                        <a:lumMod val="75000"/>
                      </a:schemeClr>
                    </a:solidFill>
                  </a:rPr>
                  <a:t> link, </a:t>
                </a:r>
                <a14:m>
                  <m:oMath xmlns:m="http://schemas.openxmlformats.org/officeDocument/2006/math">
                    <m:r>
                      <a:rPr lang="en-US" sz="1350" i="1">
                        <a:solidFill>
                          <a:schemeClr val="tx2">
                            <a:lumMod val="75000"/>
                          </a:schemeClr>
                        </a:solidFill>
                        <a:latin typeface="Cambria Math" panose="02040503050406030204" pitchFamily="18" charset="0"/>
                      </a:rPr>
                      <m:t>𝑎</m:t>
                    </m:r>
                    <m:r>
                      <a:rPr lang="en-US" sz="1350" i="1">
                        <a:solidFill>
                          <a:schemeClr val="tx2">
                            <a:lumMod val="75000"/>
                          </a:schemeClr>
                        </a:solidFill>
                        <a:latin typeface="Cambria Math" panose="02040503050406030204" pitchFamily="18" charset="0"/>
                      </a:rPr>
                      <m:t>=1,…,</m:t>
                    </m:r>
                    <m:r>
                      <a:rPr lang="en-US" sz="1350" i="1">
                        <a:solidFill>
                          <a:schemeClr val="tx2">
                            <a:lumMod val="75000"/>
                          </a:schemeClr>
                        </a:solidFill>
                        <a:latin typeface="Cambria Math" panose="02040503050406030204" pitchFamily="18" charset="0"/>
                      </a:rPr>
                      <m:t>𝑘</m:t>
                    </m:r>
                  </m:oMath>
                </a14:m>
                <a:r>
                  <a:rPr lang="en-US" sz="1350" i="1" dirty="0">
                    <a:solidFill>
                      <a:schemeClr val="tx2">
                        <a:lumMod val="75000"/>
                      </a:schemeClr>
                    </a:solidFill>
                    <a:latin typeface="Cambria Math" panose="02040503050406030204" pitchFamily="18" charset="0"/>
                  </a:rPr>
                  <a:t>.</a:t>
                </a:r>
                <a:endParaRPr lang="en-US" sz="1600" i="1" dirty="0">
                  <a:solidFill>
                    <a:schemeClr val="tx2">
                      <a:lumMod val="75000"/>
                    </a:schemeClr>
                  </a:solidFill>
                  <a:latin typeface="Cambria Math" panose="02040503050406030204" pitchFamily="18" charset="0"/>
                </a:endParaRPr>
              </a:p>
              <a:p>
                <a:pPr>
                  <a:spcBef>
                    <a:spcPts val="900"/>
                  </a:spcBef>
                  <a:spcAft>
                    <a:spcPts val="300"/>
                  </a:spcAft>
                </a:pPr>
                <a:r>
                  <a:rPr lang="en-US" sz="1600" b="1" dirty="0">
                    <a:solidFill>
                      <a:schemeClr val="tx2">
                        <a:lumMod val="75000"/>
                      </a:schemeClr>
                    </a:solidFill>
                  </a:rPr>
                  <a:t>Procedure (estimator only, not inference)</a:t>
                </a:r>
                <a:endParaRPr lang="en-US" sz="1600" i="1" dirty="0">
                  <a:solidFill>
                    <a:schemeClr val="tx2">
                      <a:lumMod val="75000"/>
                    </a:schemeClr>
                  </a:solidFill>
                  <a:latin typeface="Cambria Math" panose="02040503050406030204" pitchFamily="18" charset="0"/>
                </a:endParaRPr>
              </a:p>
              <a:p>
                <a:pPr marL="236538" indent="-236538">
                  <a:spcAft>
                    <a:spcPts val="300"/>
                  </a:spcAft>
                  <a:buFont typeface="Arial" panose="020B0604020202020204" pitchFamily="34" charset="0"/>
                  <a:buChar char="•"/>
                </a:pPr>
                <a:r>
                  <a:rPr lang="en-US" sz="1350" dirty="0">
                    <a:solidFill>
                      <a:schemeClr val="tx2">
                        <a:lumMod val="75000"/>
                      </a:schemeClr>
                    </a:solidFill>
                  </a:rPr>
                  <a:t>using </a:t>
                </a:r>
                <a:r>
                  <a:rPr lang="en-US" sz="1350" dirty="0" err="1">
                    <a:solidFill>
                      <a:schemeClr val="tx2">
                        <a:lumMod val="75000"/>
                      </a:schemeClr>
                    </a:solidFill>
                    <a:latin typeface="Courier New" panose="02070309020205020404" pitchFamily="49" charset="0"/>
                    <a:cs typeface="Courier New" panose="02070309020205020404" pitchFamily="49" charset="0"/>
                  </a:rPr>
                  <a:t>robincar_glm</a:t>
                </a:r>
                <a:r>
                  <a:rPr lang="en-US" sz="1350" dirty="0">
                    <a:solidFill>
                      <a:schemeClr val="tx2">
                        <a:lumMod val="75000"/>
                      </a:schemeClr>
                    </a:solidFill>
                    <a:latin typeface="Courier New" panose="02070309020205020404" pitchFamily="49" charset="0"/>
                    <a:cs typeface="Courier New" panose="02070309020205020404" pitchFamily="49" charset="0"/>
                  </a:rPr>
                  <a:t>(</a:t>
                </a:r>
                <a:r>
                  <a:rPr lang="en-US" sz="1350" dirty="0" err="1">
                    <a:solidFill>
                      <a:schemeClr val="tx2">
                        <a:lumMod val="75000"/>
                      </a:schemeClr>
                    </a:solidFill>
                    <a:latin typeface="Courier New" panose="02070309020205020404" pitchFamily="49" charset="0"/>
                    <a:cs typeface="Courier New" panose="02070309020205020404" pitchFamily="49" charset="0"/>
                  </a:rPr>
                  <a:t>df</a:t>
                </a:r>
                <a:r>
                  <a:rPr lang="en-US" sz="1350" dirty="0">
                    <a:solidFill>
                      <a:schemeClr val="tx2">
                        <a:lumMod val="75000"/>
                      </a:schemeClr>
                    </a:solidFill>
                    <a:latin typeface="Courier New" panose="02070309020205020404" pitchFamily="49" charset="0"/>
                    <a:cs typeface="Courier New" panose="02070309020205020404" pitchFamily="49" charset="0"/>
                  </a:rPr>
                  <a:t>=data, </a:t>
                </a:r>
                <a:r>
                  <a:rPr lang="en-US" sz="1350" dirty="0" err="1">
                    <a:solidFill>
                      <a:schemeClr val="tx2">
                        <a:lumMod val="75000"/>
                      </a:schemeClr>
                    </a:solidFill>
                    <a:latin typeface="Courier New" panose="02070309020205020404" pitchFamily="49" charset="0"/>
                    <a:cs typeface="Courier New" panose="02070309020205020404" pitchFamily="49" charset="0"/>
                  </a:rPr>
                  <a:t>treat_col</a:t>
                </a:r>
                <a:r>
                  <a:rPr lang="en-US" sz="1350" dirty="0">
                    <a:solidFill>
                      <a:schemeClr val="tx2">
                        <a:lumMod val="75000"/>
                      </a:schemeClr>
                    </a:solidFill>
                    <a:latin typeface="Courier New" panose="02070309020205020404" pitchFamily="49" charset="0"/>
                    <a:cs typeface="Courier New" panose="02070309020205020404" pitchFamily="49" charset="0"/>
                  </a:rPr>
                  <a:t>=A, </a:t>
                </a:r>
                <a:r>
                  <a:rPr lang="en-US" sz="1350" dirty="0" err="1">
                    <a:solidFill>
                      <a:schemeClr val="tx2">
                        <a:lumMod val="75000"/>
                      </a:schemeClr>
                    </a:solidFill>
                    <a:latin typeface="Courier New" panose="02070309020205020404" pitchFamily="49" charset="0"/>
                    <a:cs typeface="Courier New" panose="02070309020205020404" pitchFamily="49" charset="0"/>
                  </a:rPr>
                  <a:t>response_col</a:t>
                </a:r>
                <a:r>
                  <a:rPr lang="en-US" sz="1350" dirty="0">
                    <a:solidFill>
                      <a:schemeClr val="tx2">
                        <a:lumMod val="75000"/>
                      </a:schemeClr>
                    </a:solidFill>
                    <a:latin typeface="Courier New" panose="02070309020205020404" pitchFamily="49" charset="0"/>
                    <a:cs typeface="Courier New" panose="02070309020205020404" pitchFamily="49" charset="0"/>
                  </a:rPr>
                  <a:t>=Y, </a:t>
                </a:r>
                <a:r>
                  <a:rPr lang="en-US" sz="1350" dirty="0" err="1">
                    <a:solidFill>
                      <a:schemeClr val="tx2">
                        <a:lumMod val="75000"/>
                      </a:schemeClr>
                    </a:solidFill>
                    <a:latin typeface="Courier New" panose="02070309020205020404" pitchFamily="49" charset="0"/>
                    <a:cs typeface="Courier New" panose="02070309020205020404" pitchFamily="49" charset="0"/>
                  </a:rPr>
                  <a:t>g_family</a:t>
                </a:r>
                <a:r>
                  <a:rPr lang="en-US" sz="1350" dirty="0">
                    <a:solidFill>
                      <a:schemeClr val="tx2">
                        <a:lumMod val="75000"/>
                      </a:schemeClr>
                    </a:solidFill>
                    <a:latin typeface="Courier New" panose="02070309020205020404" pitchFamily="49" charset="0"/>
                    <a:cs typeface="Courier New" panose="02070309020205020404" pitchFamily="49" charset="0"/>
                  </a:rPr>
                  <a:t>=stats::binomial, formula=“</a:t>
                </a:r>
                <a:r>
                  <a:rPr lang="en-US" sz="1350" dirty="0" err="1">
                    <a:solidFill>
                      <a:schemeClr val="tx2">
                        <a:lumMod val="75000"/>
                      </a:schemeClr>
                    </a:solidFill>
                    <a:latin typeface="Courier New" panose="02070309020205020404" pitchFamily="49" charset="0"/>
                    <a:cs typeface="Courier New" panose="02070309020205020404" pitchFamily="49" charset="0"/>
                  </a:rPr>
                  <a:t>y~A+X</a:t>
                </a:r>
                <a:r>
                  <a:rPr lang="en-US" sz="1350" dirty="0">
                    <a:solidFill>
                      <a:schemeClr val="tx2">
                        <a:lumMod val="75000"/>
                      </a:schemeClr>
                    </a:solidFill>
                    <a:latin typeface="Courier New" panose="02070309020205020404" pitchFamily="49" charset="0"/>
                    <a:cs typeface="Courier New" panose="02070309020205020404" pitchFamily="49" charset="0"/>
                  </a:rPr>
                  <a:t>”)</a:t>
                </a:r>
                <a:r>
                  <a:rPr lang="en-US" sz="1350" dirty="0">
                    <a:solidFill>
                      <a:schemeClr val="tx2">
                        <a:lumMod val="75000"/>
                      </a:schemeClr>
                    </a:solidFill>
                    <a:latin typeface="Helvetica" pitchFamily="2" charset="0"/>
                  </a:rPr>
                  <a:t> </a:t>
                </a:r>
                <a:r>
                  <a:rPr lang="en-US" sz="1350" dirty="0">
                    <a:solidFill>
                      <a:schemeClr val="tx2">
                        <a:lumMod val="75000"/>
                      </a:schemeClr>
                    </a:solidFill>
                  </a:rPr>
                  <a:t>in R </a:t>
                </a:r>
                <a:r>
                  <a:rPr lang="en-US" sz="1200" dirty="0">
                    <a:solidFill>
                      <a:schemeClr val="tx2">
                        <a:lumMod val="75000"/>
                      </a:schemeClr>
                    </a:solidFill>
                  </a:rPr>
                  <a:t>[formula can be more flexible, which can include interaction of </a:t>
                </a:r>
                <a14:m>
                  <m:oMath xmlns:m="http://schemas.openxmlformats.org/officeDocument/2006/math">
                    <m:r>
                      <a:rPr lang="en-US" sz="1200" i="1" dirty="0" smtClean="0">
                        <a:solidFill>
                          <a:schemeClr val="tx2">
                            <a:lumMod val="75000"/>
                          </a:schemeClr>
                        </a:solidFill>
                        <a:latin typeface="Cambria Math" panose="02040503050406030204" pitchFamily="18" charset="0"/>
                      </a:rPr>
                      <m:t>𝐴</m:t>
                    </m:r>
                  </m:oMath>
                </a14:m>
                <a:r>
                  <a:rPr lang="en-US" sz="1200" dirty="0">
                    <a:solidFill>
                      <a:schemeClr val="tx2">
                        <a:lumMod val="75000"/>
                      </a:schemeClr>
                    </a:solidFill>
                  </a:rPr>
                  <a:t> and some components of </a:t>
                </a:r>
                <a14:m>
                  <m:oMath xmlns:m="http://schemas.openxmlformats.org/officeDocument/2006/math">
                    <m:r>
                      <a:rPr lang="en-US" sz="1200" i="1" dirty="0" smtClean="0">
                        <a:solidFill>
                          <a:schemeClr val="tx2">
                            <a:lumMod val="75000"/>
                          </a:schemeClr>
                        </a:solidFill>
                        <a:latin typeface="Cambria Math" panose="02040503050406030204" pitchFamily="18" charset="0"/>
                      </a:rPr>
                      <m:t>𝑋</m:t>
                    </m:r>
                  </m:oMath>
                </a14:m>
                <a:r>
                  <a:rPr lang="en-US" sz="1200" dirty="0">
                    <a:solidFill>
                      <a:schemeClr val="tx2">
                        <a:lumMod val="75000"/>
                      </a:schemeClr>
                    </a:solidFill>
                  </a:rPr>
                  <a:t>]</a:t>
                </a:r>
              </a:p>
              <a:p>
                <a:pPr marL="236538" indent="-236538">
                  <a:spcAft>
                    <a:spcPts val="300"/>
                  </a:spcAft>
                  <a:buFont typeface="Arial" panose="020B0604020202020204" pitchFamily="34" charset="0"/>
                  <a:buChar char="•"/>
                </a:pPr>
                <a:r>
                  <a:rPr lang="en-US" sz="1350" b="1" i="1" dirty="0">
                    <a:solidFill>
                      <a:schemeClr val="tx2">
                        <a:lumMod val="75000"/>
                      </a:schemeClr>
                    </a:solidFill>
                  </a:rPr>
                  <a:t>OR</a:t>
                </a:r>
                <a:r>
                  <a:rPr lang="en-US" sz="1350" dirty="0">
                    <a:solidFill>
                      <a:schemeClr val="tx2">
                        <a:lumMod val="75000"/>
                      </a:schemeClr>
                    </a:solidFill>
                  </a:rPr>
                  <a:t>, fit GLM between </a:t>
                </a:r>
                <a14:m>
                  <m:oMath xmlns:m="http://schemas.openxmlformats.org/officeDocument/2006/math">
                    <m:r>
                      <a:rPr lang="en-US" sz="1350" i="1" dirty="0">
                        <a:solidFill>
                          <a:schemeClr val="tx2">
                            <a:lumMod val="75000"/>
                          </a:schemeClr>
                        </a:solidFill>
                        <a:latin typeface="Cambria Math" panose="02040503050406030204" pitchFamily="18" charset="0"/>
                      </a:rPr>
                      <m:t>𝑌</m:t>
                    </m:r>
                  </m:oMath>
                </a14:m>
                <a:r>
                  <a:rPr lang="en-US" sz="1350" dirty="0">
                    <a:solidFill>
                      <a:schemeClr val="tx2">
                        <a:lumMod val="75000"/>
                      </a:schemeClr>
                    </a:solidFill>
                  </a:rPr>
                  <a:t> and </a:t>
                </a:r>
                <a14:m>
                  <m:oMath xmlns:m="http://schemas.openxmlformats.org/officeDocument/2006/math">
                    <m:r>
                      <a:rPr lang="en-US" sz="1350" i="1" dirty="0">
                        <a:solidFill>
                          <a:schemeClr val="tx2">
                            <a:lumMod val="75000"/>
                          </a:schemeClr>
                        </a:solidFill>
                        <a:latin typeface="Cambria Math" panose="02040503050406030204" pitchFamily="18" charset="0"/>
                      </a:rPr>
                      <m:t>𝐴</m:t>
                    </m:r>
                  </m:oMath>
                </a14:m>
                <a:r>
                  <a:rPr lang="en-US" sz="1350" dirty="0">
                    <a:solidFill>
                      <a:schemeClr val="tx2">
                        <a:lumMod val="75000"/>
                      </a:schemeClr>
                    </a:solidFill>
                  </a:rPr>
                  <a:t> and </a:t>
                </a:r>
                <a14:m>
                  <m:oMath xmlns:m="http://schemas.openxmlformats.org/officeDocument/2006/math">
                    <m:r>
                      <a:rPr lang="en-US" sz="1350" b="1" i="1" smtClean="0">
                        <a:solidFill>
                          <a:schemeClr val="tx1"/>
                        </a:solidFill>
                        <a:latin typeface="Cambria Math" panose="02040503050406030204" pitchFamily="18" charset="0"/>
                      </a:rPr>
                      <m:t>𝐗</m:t>
                    </m:r>
                  </m:oMath>
                </a14:m>
                <a:r>
                  <a:rPr lang="en-US" sz="1350" dirty="0">
                    <a:solidFill>
                      <a:schemeClr val="tx2">
                        <a:lumMod val="75000"/>
                      </a:schemeClr>
                    </a:solidFill>
                  </a:rPr>
                  <a:t> with or without interactions of </a:t>
                </a:r>
                <a14:m>
                  <m:oMath xmlns:m="http://schemas.openxmlformats.org/officeDocument/2006/math">
                    <m:r>
                      <a:rPr lang="en-US" sz="1350" i="1" dirty="0" smtClean="0">
                        <a:solidFill>
                          <a:schemeClr val="tx2">
                            <a:lumMod val="75000"/>
                          </a:schemeClr>
                        </a:solidFill>
                        <a:latin typeface="Cambria Math" panose="02040503050406030204" pitchFamily="18" charset="0"/>
                      </a:rPr>
                      <m:t>𝐴</m:t>
                    </m:r>
                  </m:oMath>
                </a14:m>
                <a:r>
                  <a:rPr lang="en-US" sz="1350" dirty="0">
                    <a:solidFill>
                      <a:schemeClr val="tx2">
                        <a:lumMod val="75000"/>
                      </a:schemeClr>
                    </a:solidFill>
                  </a:rPr>
                  <a:t> and components of </a:t>
                </a:r>
                <a14:m>
                  <m:oMath xmlns:m="http://schemas.openxmlformats.org/officeDocument/2006/math">
                    <m:r>
                      <a:rPr lang="en-US" sz="1350" i="1" dirty="0" smtClean="0">
                        <a:solidFill>
                          <a:schemeClr val="tx2">
                            <a:lumMod val="75000"/>
                          </a:schemeClr>
                        </a:solidFill>
                        <a:latin typeface="Cambria Math" panose="02040503050406030204" pitchFamily="18" charset="0"/>
                      </a:rPr>
                      <m:t>𝑋</m:t>
                    </m:r>
                  </m:oMath>
                </a14:m>
                <a:r>
                  <a:rPr lang="en-US" sz="1350" dirty="0">
                    <a:solidFill>
                      <a:schemeClr val="tx2">
                        <a:lumMod val="75000"/>
                      </a:schemeClr>
                    </a:solidFill>
                  </a:rPr>
                  <a:t>, get predicted value for every subject under </a:t>
                </a:r>
                <a14:m>
                  <m:oMath xmlns:m="http://schemas.openxmlformats.org/officeDocument/2006/math">
                    <m:r>
                      <a:rPr lang="en-US" sz="1350" i="1" dirty="0" smtClean="0">
                        <a:solidFill>
                          <a:schemeClr val="tx2">
                            <a:lumMod val="75000"/>
                          </a:schemeClr>
                        </a:solidFill>
                        <a:latin typeface="Cambria Math" panose="02040503050406030204" pitchFamily="18" charset="0"/>
                      </a:rPr>
                      <m:t>𝐴</m:t>
                    </m:r>
                    <m:r>
                      <a:rPr lang="en-US" sz="1350" i="1" dirty="0" smtClean="0">
                        <a:solidFill>
                          <a:schemeClr val="tx2">
                            <a:lumMod val="75000"/>
                          </a:schemeClr>
                        </a:solidFill>
                        <a:latin typeface="Cambria Math" panose="02040503050406030204" pitchFamily="18" charset="0"/>
                      </a:rPr>
                      <m:t>=</m:t>
                    </m:r>
                    <m:r>
                      <a:rPr lang="en-US" sz="1350" i="1" dirty="0" smtClean="0">
                        <a:solidFill>
                          <a:schemeClr val="tx2">
                            <a:lumMod val="75000"/>
                          </a:schemeClr>
                        </a:solidFill>
                        <a:latin typeface="Cambria Math" panose="02040503050406030204" pitchFamily="18" charset="0"/>
                      </a:rPr>
                      <m:t>𝑎</m:t>
                    </m:r>
                  </m:oMath>
                </a14:m>
                <a:r>
                  <a:rPr lang="en-US" sz="1350" dirty="0">
                    <a:solidFill>
                      <a:schemeClr val="tx2">
                        <a:lumMod val="75000"/>
                      </a:schemeClr>
                    </a:solidFill>
                  </a:rPr>
                  <a:t> (i.e., predicted value at </a:t>
                </a:r>
                <a14:m>
                  <m:oMath xmlns:m="http://schemas.openxmlformats.org/officeDocument/2006/math">
                    <m:r>
                      <a:rPr lang="en-US" sz="1350" i="1" dirty="0" smtClean="0">
                        <a:solidFill>
                          <a:schemeClr val="tx2">
                            <a:lumMod val="75000"/>
                          </a:schemeClr>
                        </a:solidFill>
                        <a:latin typeface="Cambria Math" panose="02040503050406030204" pitchFamily="18" charset="0"/>
                      </a:rPr>
                      <m:t>(</m:t>
                    </m:r>
                    <m:r>
                      <a:rPr lang="en-US" sz="1350" i="1" dirty="0" smtClean="0">
                        <a:solidFill>
                          <a:schemeClr val="tx2">
                            <a:lumMod val="75000"/>
                          </a:schemeClr>
                        </a:solidFill>
                        <a:latin typeface="Cambria Math" panose="02040503050406030204" pitchFamily="18" charset="0"/>
                      </a:rPr>
                      <m:t>𝐴</m:t>
                    </m:r>
                    <m:r>
                      <a:rPr lang="en-US" sz="1350" i="1" dirty="0" smtClean="0">
                        <a:solidFill>
                          <a:schemeClr val="tx2">
                            <a:lumMod val="75000"/>
                          </a:schemeClr>
                        </a:solidFill>
                        <a:latin typeface="Cambria Math" panose="02040503050406030204" pitchFamily="18" charset="0"/>
                      </a:rPr>
                      <m:t>,</m:t>
                    </m:r>
                    <m:r>
                      <a:rPr lang="en-US" sz="1350" b="1" i="1" dirty="0" smtClean="0">
                        <a:solidFill>
                          <a:schemeClr val="tx2">
                            <a:lumMod val="75000"/>
                          </a:schemeClr>
                        </a:solidFill>
                        <a:latin typeface="Cambria Math" panose="02040503050406030204" pitchFamily="18" charset="0"/>
                      </a:rPr>
                      <m:t>𝑿</m:t>
                    </m:r>
                    <m:r>
                      <a:rPr lang="en-US" sz="1350" i="1" dirty="0" smtClean="0">
                        <a:solidFill>
                          <a:schemeClr val="tx2">
                            <a:lumMod val="75000"/>
                          </a:schemeClr>
                        </a:solidFill>
                        <a:latin typeface="Cambria Math" panose="02040503050406030204" pitchFamily="18" charset="0"/>
                      </a:rPr>
                      <m:t>)=(</m:t>
                    </m:r>
                    <m:r>
                      <a:rPr lang="en-US" sz="1350" i="1" dirty="0" smtClean="0">
                        <a:solidFill>
                          <a:schemeClr val="tx2">
                            <a:lumMod val="75000"/>
                          </a:schemeClr>
                        </a:solidFill>
                        <a:latin typeface="Cambria Math" panose="02040503050406030204" pitchFamily="18" charset="0"/>
                      </a:rPr>
                      <m:t>𝑎</m:t>
                    </m:r>
                    <m:r>
                      <a:rPr lang="en-US" sz="1350" i="1" dirty="0" smtClean="0">
                        <a:solidFill>
                          <a:schemeClr val="tx2">
                            <a:lumMod val="75000"/>
                          </a:schemeClr>
                        </a:solidFill>
                        <a:latin typeface="Cambria Math" panose="02040503050406030204" pitchFamily="18" charset="0"/>
                      </a:rPr>
                      <m:t>, </m:t>
                    </m:r>
                    <m:sSub>
                      <m:sSubPr>
                        <m:ctrlPr>
                          <a:rPr lang="en-US" sz="1350" i="1" dirty="0" err="1" smtClean="0">
                            <a:solidFill>
                              <a:schemeClr val="tx2">
                                <a:lumMod val="75000"/>
                              </a:schemeClr>
                            </a:solidFill>
                            <a:latin typeface="Cambria Math" panose="02040503050406030204" pitchFamily="18" charset="0"/>
                          </a:rPr>
                        </m:ctrlPr>
                      </m:sSubPr>
                      <m:e>
                        <m:r>
                          <a:rPr lang="en-US" sz="1350" b="1" i="1" dirty="0" err="1" smtClean="0">
                            <a:solidFill>
                              <a:schemeClr val="tx2">
                                <a:lumMod val="75000"/>
                              </a:schemeClr>
                            </a:solidFill>
                            <a:latin typeface="Cambria Math" panose="02040503050406030204" pitchFamily="18" charset="0"/>
                          </a:rPr>
                          <m:t>𝑿</m:t>
                        </m:r>
                      </m:e>
                      <m:sub>
                        <m:r>
                          <a:rPr lang="en-US" sz="1350" i="1" dirty="0" err="1" smtClean="0">
                            <a:solidFill>
                              <a:schemeClr val="tx2">
                                <a:lumMod val="75000"/>
                              </a:schemeClr>
                            </a:solidFill>
                            <a:latin typeface="Cambria Math" panose="02040503050406030204" pitchFamily="18" charset="0"/>
                          </a:rPr>
                          <m:t>𝑖</m:t>
                        </m:r>
                      </m:sub>
                    </m:sSub>
                    <m:r>
                      <a:rPr lang="en-US" sz="1350" i="1" dirty="0" smtClean="0">
                        <a:solidFill>
                          <a:schemeClr val="tx2">
                            <a:lumMod val="75000"/>
                          </a:schemeClr>
                        </a:solidFill>
                        <a:latin typeface="Cambria Math" panose="02040503050406030204" pitchFamily="18" charset="0"/>
                      </a:rPr>
                      <m:t>)</m:t>
                    </m:r>
                  </m:oMath>
                </a14:m>
                <a:r>
                  <a:rPr lang="en-US" sz="1350" dirty="0">
                    <a:solidFill>
                      <a:schemeClr val="tx2">
                        <a:lumMod val="75000"/>
                      </a:schemeClr>
                    </a:solidFill>
                  </a:rPr>
                  <a:t>, </a:t>
                </a:r>
                <a14:m>
                  <m:oMath xmlns:m="http://schemas.openxmlformats.org/officeDocument/2006/math">
                    <m:r>
                      <a:rPr lang="en-US" sz="1350" i="1" dirty="0" smtClean="0">
                        <a:solidFill>
                          <a:schemeClr val="tx2">
                            <a:lumMod val="75000"/>
                          </a:schemeClr>
                        </a:solidFill>
                        <a:latin typeface="Cambria Math" panose="02040503050406030204" pitchFamily="18" charset="0"/>
                      </a:rPr>
                      <m:t>𝑖</m:t>
                    </m:r>
                    <m:r>
                      <a:rPr lang="en-US" sz="1350" i="1" dirty="0" smtClean="0">
                        <a:solidFill>
                          <a:schemeClr val="tx2">
                            <a:lumMod val="75000"/>
                          </a:schemeClr>
                        </a:solidFill>
                        <a:latin typeface="Cambria Math" panose="02040503050406030204" pitchFamily="18" charset="0"/>
                      </a:rPr>
                      <m:t>=1,…,</m:t>
                    </m:r>
                    <m:r>
                      <a:rPr lang="en-US" sz="1350" i="1" dirty="0" smtClean="0">
                        <a:solidFill>
                          <a:schemeClr val="tx2">
                            <a:lumMod val="75000"/>
                          </a:schemeClr>
                        </a:solidFill>
                        <a:latin typeface="Cambria Math" panose="02040503050406030204" pitchFamily="18" charset="0"/>
                      </a:rPr>
                      <m:t>𝑛</m:t>
                    </m:r>
                  </m:oMath>
                </a14:m>
                <a:r>
                  <a:rPr lang="en-US" sz="1350" dirty="0">
                    <a:solidFill>
                      <a:schemeClr val="tx2">
                        <a:lumMod val="75000"/>
                      </a:schemeClr>
                    </a:solidFill>
                  </a:rPr>
                  <a:t>), then the average of these </a:t>
                </a:r>
                <a14:m>
                  <m:oMath xmlns:m="http://schemas.openxmlformats.org/officeDocument/2006/math">
                    <m:r>
                      <a:rPr lang="en-US" sz="1350" i="1" dirty="0" smtClean="0">
                        <a:solidFill>
                          <a:schemeClr val="tx2">
                            <a:lumMod val="75000"/>
                          </a:schemeClr>
                        </a:solidFill>
                        <a:latin typeface="Cambria Math" panose="02040503050406030204" pitchFamily="18" charset="0"/>
                      </a:rPr>
                      <m:t>𝑛</m:t>
                    </m:r>
                  </m:oMath>
                </a14:m>
                <a:r>
                  <a:rPr lang="en-US" sz="1350" dirty="0">
                    <a:solidFill>
                      <a:schemeClr val="tx2">
                        <a:lumMod val="75000"/>
                      </a:schemeClr>
                    </a:solidFill>
                  </a:rPr>
                  <a:t> predicted values is the estimator for </a:t>
                </a:r>
                <a14:m>
                  <m:oMath xmlns:m="http://schemas.openxmlformats.org/officeDocument/2006/math">
                    <m:r>
                      <m:rPr>
                        <m:sty m:val="p"/>
                      </m:rPr>
                      <a:rPr lang="en-US" sz="1350" i="1">
                        <a:solidFill>
                          <a:schemeClr val="tx2">
                            <a:lumMod val="75000"/>
                          </a:schemeClr>
                        </a:solidFill>
                        <a:latin typeface="Cambria Math" panose="02040503050406030204" pitchFamily="18" charset="0"/>
                      </a:rPr>
                      <m:t>E</m:t>
                    </m:r>
                    <m:d>
                      <m:dPr>
                        <m:ctrlPr>
                          <a:rPr lang="en-US" sz="1350" i="1">
                            <a:solidFill>
                              <a:schemeClr val="tx2">
                                <a:lumMod val="75000"/>
                              </a:schemeClr>
                            </a:solidFill>
                            <a:latin typeface="Cambria Math" panose="02040503050406030204" pitchFamily="18" charset="0"/>
                          </a:rPr>
                        </m:ctrlPr>
                      </m:dPr>
                      <m:e>
                        <m:sSup>
                          <m:sSupPr>
                            <m:ctrlPr>
                              <a:rPr lang="en-US" sz="1350" i="1">
                                <a:solidFill>
                                  <a:schemeClr val="tx2">
                                    <a:lumMod val="75000"/>
                                  </a:schemeClr>
                                </a:solidFill>
                                <a:latin typeface="Cambria Math" panose="02040503050406030204" pitchFamily="18" charset="0"/>
                              </a:rPr>
                            </m:ctrlPr>
                          </m:sSupPr>
                          <m:e>
                            <m:r>
                              <a:rPr lang="en-US" sz="1350" i="1">
                                <a:solidFill>
                                  <a:schemeClr val="tx2">
                                    <a:lumMod val="75000"/>
                                  </a:schemeClr>
                                </a:solidFill>
                                <a:latin typeface="Cambria Math" panose="02040503050406030204" pitchFamily="18" charset="0"/>
                              </a:rPr>
                              <m:t>𝑌</m:t>
                            </m:r>
                          </m:e>
                          <m:sup>
                            <m:d>
                              <m:dPr>
                                <m:ctrlPr>
                                  <a:rPr lang="en-US" sz="1350" i="1">
                                    <a:solidFill>
                                      <a:schemeClr val="tx2">
                                        <a:lumMod val="75000"/>
                                      </a:schemeClr>
                                    </a:solidFill>
                                    <a:latin typeface="Cambria Math" panose="02040503050406030204" pitchFamily="18" charset="0"/>
                                  </a:rPr>
                                </m:ctrlPr>
                              </m:dPr>
                              <m:e>
                                <m:r>
                                  <a:rPr lang="en-US" sz="1350" b="0" i="1" smtClean="0">
                                    <a:solidFill>
                                      <a:schemeClr val="tx2">
                                        <a:lumMod val="75000"/>
                                      </a:schemeClr>
                                    </a:solidFill>
                                    <a:latin typeface="Cambria Math" panose="02040503050406030204" pitchFamily="18" charset="0"/>
                                  </a:rPr>
                                  <m:t>𝑎</m:t>
                                </m:r>
                              </m:e>
                            </m:d>
                          </m:sup>
                        </m:sSup>
                      </m:e>
                    </m:d>
                  </m:oMath>
                </a14:m>
                <a:endParaRPr lang="en-US" sz="1350" i="1" dirty="0">
                  <a:solidFill>
                    <a:schemeClr val="tx2">
                      <a:lumMod val="75000"/>
                    </a:schemeClr>
                  </a:solidFill>
                  <a:latin typeface="Cambria Math" panose="02040503050406030204" pitchFamily="18" charset="0"/>
                </a:endParaRPr>
              </a:p>
              <a:p>
                <a:pPr>
                  <a:spcBef>
                    <a:spcPts val="900"/>
                  </a:spcBef>
                  <a:spcAft>
                    <a:spcPts val="300"/>
                  </a:spcAft>
                </a:pPr>
                <a:r>
                  <a:rPr lang="en-US" sz="1600" b="1" dirty="0">
                    <a:solidFill>
                      <a:schemeClr val="tx2">
                        <a:lumMod val="75000"/>
                      </a:schemeClr>
                    </a:solidFill>
                  </a:rPr>
                  <a:t>Note</a:t>
                </a:r>
              </a:p>
              <a:p>
                <a:pPr marL="236538" indent="-236538">
                  <a:spcAft>
                    <a:spcPts val="300"/>
                  </a:spcAft>
                  <a:buFont typeface="Arial" panose="020B0604020202020204" pitchFamily="34" charset="0"/>
                  <a:buChar char="•"/>
                </a:pPr>
                <a:r>
                  <a:rPr lang="en-US" sz="1350" b="1" dirty="0">
                    <a:solidFill>
                      <a:srgbClr val="FF0000"/>
                    </a:solidFill>
                    <a:highlight>
                      <a:srgbClr val="FFFF00"/>
                    </a:highlight>
                  </a:rPr>
                  <a:t>WARNING</a:t>
                </a:r>
                <a:r>
                  <a:rPr lang="en-US" sz="1350" dirty="0">
                    <a:solidFill>
                      <a:schemeClr val="tx2">
                        <a:lumMod val="75000"/>
                      </a:schemeClr>
                    </a:solidFill>
                  </a:rPr>
                  <a:t>: G-computation may be BIASED if link function </a:t>
                </a:r>
                <a14:m>
                  <m:oMath xmlns:m="http://schemas.openxmlformats.org/officeDocument/2006/math">
                    <m:r>
                      <a:rPr lang="en-US" sz="1350" i="1" dirty="0" smtClean="0">
                        <a:solidFill>
                          <a:schemeClr val="tx2">
                            <a:lumMod val="75000"/>
                          </a:schemeClr>
                        </a:solidFill>
                        <a:latin typeface="Cambria Math" panose="02040503050406030204" pitchFamily="18" charset="0"/>
                      </a:rPr>
                      <m:t>𝑔</m:t>
                    </m:r>
                    <m:r>
                      <a:rPr lang="en-US" sz="1350" i="1" dirty="0" smtClean="0">
                        <a:solidFill>
                          <a:schemeClr val="tx2">
                            <a:lumMod val="75000"/>
                          </a:schemeClr>
                        </a:solidFill>
                        <a:latin typeface="Cambria Math" panose="02040503050406030204" pitchFamily="18" charset="0"/>
                      </a:rPr>
                      <m:t>(⋅)</m:t>
                    </m:r>
                  </m:oMath>
                </a14:m>
                <a:r>
                  <a:rPr lang="en-US" sz="1350" dirty="0">
                    <a:solidFill>
                      <a:schemeClr val="tx2">
                        <a:lumMod val="75000"/>
                      </a:schemeClr>
                    </a:solidFill>
                  </a:rPr>
                  <a:t> is NOT a canonical link.</a:t>
                </a:r>
              </a:p>
              <a:p>
                <a:pPr marL="236538" indent="-236538">
                  <a:spcAft>
                    <a:spcPts val="300"/>
                  </a:spcAft>
                  <a:buFont typeface="Arial" panose="020B0604020202020204" pitchFamily="34" charset="0"/>
                  <a:buChar char="•"/>
                </a:pPr>
                <a:r>
                  <a:rPr lang="en-US" sz="1350" dirty="0">
                    <a:solidFill>
                      <a:schemeClr val="tx2">
                        <a:lumMod val="75000"/>
                      </a:schemeClr>
                    </a:solidFill>
                  </a:rPr>
                  <a:t>G-computation usually requires “prediction unbiasedness”, i.e., </a:t>
                </a:r>
                <a14:m>
                  <m:oMath xmlns:m="http://schemas.openxmlformats.org/officeDocument/2006/math">
                    <m:sSub>
                      <m:sSubPr>
                        <m:ctrlPr>
                          <a:rPr lang="en-US" sz="1350" i="1" dirty="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b="0" i="1">
                                <a:solidFill>
                                  <a:schemeClr val="tx2">
                                    <a:lumMod val="75000"/>
                                  </a:schemeClr>
                                </a:solidFill>
                                <a:latin typeface="Cambria Math" panose="02040503050406030204" pitchFamily="18" charset="0"/>
                              </a:rPr>
                              <m:t>𝑌</m:t>
                            </m:r>
                          </m:e>
                        </m:acc>
                      </m:e>
                      <m:sub>
                        <m:r>
                          <a:rPr lang="en-US" sz="1350" b="0" i="1" dirty="0">
                            <a:solidFill>
                              <a:schemeClr val="tx2">
                                <a:lumMod val="75000"/>
                              </a:schemeClr>
                            </a:solidFill>
                            <a:latin typeface="Cambria Math" panose="02040503050406030204" pitchFamily="18" charset="0"/>
                          </a:rPr>
                          <m:t>𝑎</m:t>
                        </m:r>
                      </m:sub>
                    </m:sSub>
                    <m:r>
                      <a:rPr lang="en-US" sz="1350" i="1" dirty="0">
                        <a:solidFill>
                          <a:schemeClr val="tx2">
                            <a:lumMod val="75000"/>
                          </a:schemeClr>
                        </a:solidFill>
                        <a:latin typeface="Cambria Math" panose="02040503050406030204" pitchFamily="18" charset="0"/>
                      </a:rPr>
                      <m:t>=</m:t>
                    </m:r>
                    <m:f>
                      <m:fPr>
                        <m:ctrlPr>
                          <a:rPr lang="en-US" sz="1350" b="0" i="1" dirty="0" smtClean="0">
                            <a:solidFill>
                              <a:schemeClr val="tx2">
                                <a:lumMod val="75000"/>
                              </a:schemeClr>
                            </a:solidFill>
                            <a:latin typeface="Cambria Math" panose="02040503050406030204" pitchFamily="18" charset="0"/>
                          </a:rPr>
                        </m:ctrlPr>
                      </m:fPr>
                      <m:num>
                        <m:r>
                          <a:rPr lang="en-US" sz="1350" b="0" i="1" dirty="0" smtClean="0">
                            <a:solidFill>
                              <a:schemeClr val="tx2">
                                <a:lumMod val="75000"/>
                              </a:schemeClr>
                            </a:solidFill>
                            <a:latin typeface="Cambria Math" panose="02040503050406030204" pitchFamily="18" charset="0"/>
                          </a:rPr>
                          <m:t>1</m:t>
                        </m:r>
                      </m:num>
                      <m:den>
                        <m:sSub>
                          <m:sSubPr>
                            <m:ctrlPr>
                              <a:rPr lang="en-US" sz="1350" b="0" i="1" dirty="0" smtClean="0">
                                <a:solidFill>
                                  <a:schemeClr val="tx2">
                                    <a:lumMod val="75000"/>
                                  </a:schemeClr>
                                </a:solidFill>
                                <a:latin typeface="Cambria Math" panose="02040503050406030204" pitchFamily="18" charset="0"/>
                              </a:rPr>
                            </m:ctrlPr>
                          </m:sSubPr>
                          <m:e>
                            <m:r>
                              <a:rPr lang="en-US" sz="1350" b="0" i="1" dirty="0" smtClean="0">
                                <a:solidFill>
                                  <a:schemeClr val="tx2">
                                    <a:lumMod val="75000"/>
                                  </a:schemeClr>
                                </a:solidFill>
                                <a:latin typeface="Cambria Math" panose="02040503050406030204" pitchFamily="18" charset="0"/>
                              </a:rPr>
                              <m:t>𝑛</m:t>
                            </m:r>
                          </m:e>
                          <m:sub>
                            <m:r>
                              <a:rPr lang="en-US" sz="1350" b="0" i="1" dirty="0" smtClean="0">
                                <a:solidFill>
                                  <a:schemeClr val="tx2">
                                    <a:lumMod val="75000"/>
                                  </a:schemeClr>
                                </a:solidFill>
                                <a:latin typeface="Cambria Math" panose="02040503050406030204" pitchFamily="18" charset="0"/>
                              </a:rPr>
                              <m:t>𝑎</m:t>
                            </m:r>
                          </m:sub>
                        </m:sSub>
                      </m:den>
                    </m:f>
                    <m:nary>
                      <m:naryPr>
                        <m:chr m:val="∑"/>
                        <m:supHide m:val="on"/>
                        <m:ctrlPr>
                          <a:rPr lang="en-US" sz="1350" b="0" i="1" dirty="0" smtClean="0">
                            <a:solidFill>
                              <a:schemeClr val="tx2">
                                <a:lumMod val="75000"/>
                              </a:schemeClr>
                            </a:solidFill>
                            <a:latin typeface="Cambria Math" panose="02040503050406030204" pitchFamily="18" charset="0"/>
                          </a:rPr>
                        </m:ctrlPr>
                      </m:naryPr>
                      <m:sub>
                        <m:sSub>
                          <m:sSubPr>
                            <m:ctrlPr>
                              <a:rPr lang="en-US" sz="1350" b="0" i="1" dirty="0" smtClean="0">
                                <a:solidFill>
                                  <a:schemeClr val="tx2">
                                    <a:lumMod val="75000"/>
                                  </a:schemeClr>
                                </a:solidFill>
                                <a:latin typeface="Cambria Math" panose="02040503050406030204" pitchFamily="18" charset="0"/>
                              </a:rPr>
                            </m:ctrlPr>
                          </m:sSubPr>
                          <m:e>
                            <m:r>
                              <m:rPr>
                                <m:brk m:alnAt="7"/>
                              </m:rPr>
                              <a:rPr lang="en-US" sz="1350" b="0" i="1" dirty="0" smtClean="0">
                                <a:solidFill>
                                  <a:schemeClr val="tx2">
                                    <a:lumMod val="75000"/>
                                  </a:schemeClr>
                                </a:solidFill>
                                <a:latin typeface="Cambria Math" panose="02040503050406030204" pitchFamily="18" charset="0"/>
                              </a:rPr>
                              <m:t>𝐴</m:t>
                            </m:r>
                          </m:e>
                          <m:sub>
                            <m:r>
                              <m:rPr>
                                <m:brk m:alnAt="7"/>
                              </m:rPr>
                              <a:rPr lang="en-US" sz="1350" b="0" i="1" dirty="0" smtClean="0">
                                <a:solidFill>
                                  <a:schemeClr val="tx2">
                                    <a:lumMod val="75000"/>
                                  </a:schemeClr>
                                </a:solidFill>
                                <a:latin typeface="Cambria Math" panose="02040503050406030204" pitchFamily="18" charset="0"/>
                              </a:rPr>
                              <m:t>𝑖</m:t>
                            </m:r>
                          </m:sub>
                        </m:sSub>
                        <m:r>
                          <m:rPr>
                            <m:brk m:alnAt="7"/>
                          </m:rPr>
                          <a:rPr lang="en-US" sz="1350" b="0" i="1" dirty="0" smtClean="0">
                            <a:solidFill>
                              <a:schemeClr val="tx2">
                                <a:lumMod val="75000"/>
                              </a:schemeClr>
                            </a:solidFill>
                            <a:latin typeface="Cambria Math" panose="02040503050406030204" pitchFamily="18" charset="0"/>
                          </a:rPr>
                          <m:t>=</m:t>
                        </m:r>
                        <m:r>
                          <a:rPr lang="en-US" sz="1350" b="0" i="1" dirty="0" smtClean="0">
                            <a:solidFill>
                              <a:schemeClr val="tx2">
                                <a:lumMod val="75000"/>
                              </a:schemeClr>
                            </a:solidFill>
                            <a:latin typeface="Cambria Math" panose="02040503050406030204" pitchFamily="18" charset="0"/>
                          </a:rPr>
                          <m:t>𝑎</m:t>
                        </m:r>
                      </m:sub>
                      <m:sup/>
                      <m:e>
                        <m:sSup>
                          <m:sSupPr>
                            <m:ctrlPr>
                              <a:rPr lang="en-US" sz="1350" i="1">
                                <a:solidFill>
                                  <a:schemeClr val="tx2">
                                    <a:lumMod val="75000"/>
                                  </a:schemeClr>
                                </a:solidFill>
                                <a:latin typeface="Cambria Math" panose="02040503050406030204" pitchFamily="18" charset="0"/>
                              </a:rPr>
                            </m:ctrlPr>
                          </m:sSupPr>
                          <m:e>
                            <m:r>
                              <a:rPr lang="en-US" sz="1350" i="1">
                                <a:solidFill>
                                  <a:schemeClr val="tx2">
                                    <a:lumMod val="75000"/>
                                  </a:schemeClr>
                                </a:solidFill>
                                <a:latin typeface="Cambria Math" panose="02040503050406030204" pitchFamily="18" charset="0"/>
                              </a:rPr>
                              <m:t>𝑔</m:t>
                            </m:r>
                          </m:e>
                          <m:sup>
                            <m:r>
                              <a:rPr lang="en-US" sz="1350" i="1">
                                <a:solidFill>
                                  <a:schemeClr val="tx2">
                                    <a:lumMod val="75000"/>
                                  </a:schemeClr>
                                </a:solidFill>
                                <a:latin typeface="Cambria Math" panose="02040503050406030204" pitchFamily="18" charset="0"/>
                              </a:rPr>
                              <m:t>−1</m:t>
                            </m:r>
                          </m:sup>
                        </m:sSup>
                        <m:d>
                          <m:dPr>
                            <m:ctrlPr>
                              <a:rPr lang="en-US" sz="1350" i="1">
                                <a:solidFill>
                                  <a:schemeClr val="tx2">
                                    <a:lumMod val="75000"/>
                                  </a:schemeClr>
                                </a:solidFill>
                                <a:latin typeface="Cambria Math" panose="02040503050406030204" pitchFamily="18" charset="0"/>
                              </a:rPr>
                            </m:ctrlPr>
                          </m:dPr>
                          <m:e>
                            <m:sSub>
                              <m:sSubPr>
                                <m:ctrlPr>
                                  <a:rPr lang="en-US" sz="1350" i="1">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𝛾</m:t>
                                    </m:r>
                                  </m:e>
                                </m:acc>
                              </m:e>
                              <m:sub>
                                <m:r>
                                  <a:rPr lang="en-US" sz="1350" i="1">
                                    <a:solidFill>
                                      <a:schemeClr val="tx2">
                                        <a:lumMod val="75000"/>
                                      </a:schemeClr>
                                    </a:solidFill>
                                    <a:latin typeface="Cambria Math" panose="02040503050406030204" pitchFamily="18" charset="0"/>
                                  </a:rPr>
                                  <m:t>𝑎</m:t>
                                </m:r>
                              </m:sub>
                            </m:sSub>
                            <m:r>
                              <a:rPr lang="en-US" sz="1350" i="1">
                                <a:solidFill>
                                  <a:schemeClr val="tx2">
                                    <a:lumMod val="75000"/>
                                  </a:schemeClr>
                                </a:solidFill>
                                <a:latin typeface="Cambria Math" panose="02040503050406030204" pitchFamily="18" charset="0"/>
                              </a:rPr>
                              <m:t>+</m:t>
                            </m:r>
                            <m:sSubSup>
                              <m:sSubSupPr>
                                <m:ctrlPr>
                                  <a:rPr lang="en-US" sz="1350" i="1">
                                    <a:solidFill>
                                      <a:schemeClr val="tx2">
                                        <a:lumMod val="75000"/>
                                      </a:schemeClr>
                                    </a:solidFill>
                                    <a:latin typeface="Cambria Math" panose="02040503050406030204" pitchFamily="18" charset="0"/>
                                  </a:rPr>
                                </m:ctrlPr>
                              </m:sSubSup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𝛽</m:t>
                                    </m:r>
                                  </m:e>
                                </m:acc>
                              </m:e>
                              <m:sub>
                                <m:r>
                                  <a:rPr lang="en-US" sz="1350" i="1">
                                    <a:solidFill>
                                      <a:schemeClr val="tx2">
                                        <a:lumMod val="75000"/>
                                      </a:schemeClr>
                                    </a:solidFill>
                                    <a:latin typeface="Cambria Math" panose="02040503050406030204" pitchFamily="18" charset="0"/>
                                  </a:rPr>
                                  <m:t>𝑎</m:t>
                                </m:r>
                              </m:sub>
                              <m:sup>
                                <m:r>
                                  <a:rPr lang="en-US" sz="1350" i="1">
                                    <a:solidFill>
                                      <a:schemeClr val="tx2">
                                        <a:lumMod val="75000"/>
                                      </a:schemeClr>
                                    </a:solidFill>
                                    <a:latin typeface="Cambria Math" panose="02040503050406030204" pitchFamily="18" charset="0"/>
                                  </a:rPr>
                                  <m:t>⊤</m:t>
                                </m:r>
                              </m:sup>
                            </m:sSubSup>
                            <m:sSub>
                              <m:sSubPr>
                                <m:ctrlPr>
                                  <a:rPr lang="en-US" sz="1350" i="1" smtClean="0">
                                    <a:solidFill>
                                      <a:schemeClr val="tx2">
                                        <a:lumMod val="75000"/>
                                      </a:schemeClr>
                                    </a:solidFill>
                                    <a:latin typeface="Cambria Math" panose="02040503050406030204" pitchFamily="18" charset="0"/>
                                  </a:rPr>
                                </m:ctrlPr>
                              </m:sSubPr>
                              <m:e>
                                <m:r>
                                  <a:rPr lang="en-US" sz="1350" b="1" i="1">
                                    <a:solidFill>
                                      <a:schemeClr val="tx2">
                                        <a:lumMod val="75000"/>
                                      </a:schemeClr>
                                    </a:solidFill>
                                    <a:latin typeface="Cambria Math" panose="02040503050406030204" pitchFamily="18" charset="0"/>
                                  </a:rPr>
                                  <m:t>𝑿</m:t>
                                </m:r>
                              </m:e>
                              <m:sub>
                                <m:r>
                                  <a:rPr lang="en-US" sz="1350" i="1">
                                    <a:solidFill>
                                      <a:schemeClr val="tx2">
                                        <a:lumMod val="75000"/>
                                      </a:schemeClr>
                                    </a:solidFill>
                                    <a:latin typeface="Cambria Math" panose="02040503050406030204" pitchFamily="18" charset="0"/>
                                  </a:rPr>
                                  <m:t>𝑖</m:t>
                                </m:r>
                              </m:sub>
                            </m:sSub>
                          </m:e>
                        </m:d>
                      </m:e>
                    </m:nary>
                  </m:oMath>
                </a14:m>
                <a:r>
                  <a:rPr lang="en-US" sz="1350" dirty="0">
                    <a:solidFill>
                      <a:schemeClr val="tx2">
                        <a:lumMod val="75000"/>
                      </a:schemeClr>
                    </a:solidFill>
                  </a:rPr>
                  <a:t> with probability one. Canonical Link GLM satisfies this condition. (Guo and Basse, 2021)</a:t>
                </a:r>
              </a:p>
            </p:txBody>
          </p:sp>
        </mc:Choice>
        <mc:Fallback xmlns="">
          <p:sp>
            <p:nvSpPr>
              <p:cNvPr id="5" name="Rounded Rectangle 4">
                <a:extLst>
                  <a:ext uri="{FF2B5EF4-FFF2-40B4-BE49-F238E27FC236}">
                    <a16:creationId xmlns:a16="http://schemas.microsoft.com/office/drawing/2014/main" id="{2B3CFB01-7FDC-08AD-BCF7-A67EA82E6284}"/>
                  </a:ext>
                </a:extLst>
              </p:cNvPr>
              <p:cNvSpPr>
                <a:spLocks noRot="1" noChangeAspect="1" noMove="1" noResize="1" noEditPoints="1" noAdjustHandles="1" noChangeArrowheads="1" noChangeShapeType="1" noTextEdit="1"/>
              </p:cNvSpPr>
              <p:nvPr/>
            </p:nvSpPr>
            <p:spPr>
              <a:xfrm>
                <a:off x="570753" y="3035807"/>
                <a:ext cx="11272973" cy="3657601"/>
              </a:xfrm>
              <a:prstGeom prst="roundRect">
                <a:avLst>
                  <a:gd name="adj" fmla="val 3241"/>
                </a:avLst>
              </a:prstGeom>
              <a:blipFill>
                <a:blip r:embed="rId4"/>
                <a:stretch>
                  <a:fillRect/>
                </a:stretch>
              </a:blipFill>
              <a:ln w="19050">
                <a:solidFill>
                  <a:schemeClr val="tx2"/>
                </a:solidFill>
              </a:ln>
            </p:spPr>
            <p:txBody>
              <a:bodyPr/>
              <a:lstStyle/>
              <a:p>
                <a:r>
                  <a:rPr lang="en-US">
                    <a:noFill/>
                  </a:rPr>
                  <a:t> </a:t>
                </a:r>
              </a:p>
            </p:txBody>
          </p:sp>
        </mc:Fallback>
      </mc:AlternateContent>
    </p:spTree>
    <p:extLst>
      <p:ext uri="{BB962C8B-B14F-4D97-AF65-F5344CB8AC3E}">
        <p14:creationId xmlns:p14="http://schemas.microsoft.com/office/powerpoint/2010/main" val="2996939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b="1" dirty="0">
                <a:solidFill>
                  <a:srgbClr val="C00000"/>
                </a:solidFill>
              </a:rPr>
              <a:t>G-computation </a:t>
            </a:r>
            <a:r>
              <a:rPr lang="en-US" sz="2800" dirty="0"/>
              <a:t>for Unconditional Treatment Effect</a:t>
            </a:r>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1718585"/>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endParaRPr lang="en-US" sz="1600" dirty="0"/>
              </a:p>
              <a:p>
                <a:pPr>
                  <a:spcAft>
                    <a:spcPts val="600"/>
                  </a:spcAft>
                </a:pPr>
                <a:r>
                  <a:rPr lang="en-US" b="1" u="sng" dirty="0">
                    <a:solidFill>
                      <a:srgbClr val="C5050C"/>
                    </a:solidFill>
                  </a:rPr>
                  <a:t>Method of Estimation</a:t>
                </a:r>
                <a:r>
                  <a:rPr lang="en-US" b="1" dirty="0">
                    <a:solidFill>
                      <a:srgbClr val="C5050C"/>
                    </a:solidFill>
                  </a:rPr>
                  <a:t>:</a:t>
                </a:r>
                <a:endParaRPr lang="en-US" sz="1600" b="1" dirty="0"/>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1718585"/>
              </a:xfrm>
              <a:prstGeom prst="rect">
                <a:avLst/>
              </a:prstGeom>
              <a:blipFill>
                <a:blip r:embed="rId2"/>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1">
                <a:extLst>
                  <a:ext uri="{FF2B5EF4-FFF2-40B4-BE49-F238E27FC236}">
                    <a16:creationId xmlns:a16="http://schemas.microsoft.com/office/drawing/2014/main" id="{BB9398F4-32D3-393C-10E3-CD5C3F59C4F9}"/>
                  </a:ext>
                </a:extLst>
              </p:cNvPr>
              <p:cNvGraphicFramePr>
                <a:graphicFrameLocks noGrp="1"/>
              </p:cNvGraphicFramePr>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G-computation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350" b="0" smtClean="0">
                                  <a:solidFill>
                                    <a:srgbClr val="C00000"/>
                                  </a:solidFill>
                                  <a:latin typeface="Cambria Math" panose="02040503050406030204" pitchFamily="18" charset="0"/>
                                </a:rPr>
                                <m:t>𝑔</m:t>
                              </m:r>
                              <m:d>
                                <m:dPr>
                                  <m:ctrlPr>
                                    <a:rPr lang="en-US" sz="1350" b="0" i="1" smtClean="0">
                                      <a:solidFill>
                                        <a:srgbClr val="C00000"/>
                                      </a:solidFill>
                                      <a:latin typeface="Cambria Math" panose="02040503050406030204" pitchFamily="18" charset="0"/>
                                    </a:rPr>
                                  </m:ctrlPr>
                                </m:dPr>
                                <m:e>
                                  <m:r>
                                    <m:rPr>
                                      <m:sty m:val="p"/>
                                    </m:rPr>
                                    <a:rPr lang="en-US" sz="1350" b="0"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𝑌</m:t>
                                      </m:r>
                                    </m:e>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𝑋</m:t>
                                      </m:r>
                                    </m:e>
                                  </m:d>
                                </m:e>
                              </m:d>
                              <m:r>
                                <a:rPr lang="en-US" sz="1350" b="0" smtClean="0">
                                  <a:solidFill>
                                    <a:srgbClr val="C00000"/>
                                  </a:solidFill>
                                  <a:latin typeface="Cambria Math" panose="02040503050406030204" pitchFamily="18" charset="0"/>
                                </a:rPr>
                                <m:t>=∑</m:t>
                              </m:r>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𝛾</m:t>
                                      </m:r>
                                    </m:e>
                                    <m:sub>
                                      <m:r>
                                        <a:rPr lang="en-US" sz="1350" b="0" smtClean="0">
                                          <a:solidFill>
                                            <a:srgbClr val="C00000"/>
                                          </a:solidFill>
                                          <a:latin typeface="Cambria Math" panose="02040503050406030204" pitchFamily="18" charset="0"/>
                                        </a:rPr>
                                        <m:t>𝑎</m:t>
                                      </m:r>
                                    </m:sub>
                                  </m:sSub>
                                  <m:r>
                                    <a:rPr lang="en-US" sz="1350" b="0" smtClean="0">
                                      <a:solidFill>
                                        <a:srgbClr val="C00000"/>
                                      </a:solidFill>
                                      <a:latin typeface="Cambria Math" panose="02040503050406030204" pitchFamily="18" charset="0"/>
                                    </a:rPr>
                                    <m:t>+</m:t>
                                  </m:r>
                                  <m:sSubSup>
                                    <m:sSubSupPr>
                                      <m:ctrlPr>
                                        <a:rPr lang="en-US" sz="1350" b="0" i="1" smtClean="0">
                                          <a:solidFill>
                                            <a:srgbClr val="C00000"/>
                                          </a:solidFill>
                                          <a:latin typeface="Cambria Math" panose="02040503050406030204" pitchFamily="18" charset="0"/>
                                        </a:rPr>
                                      </m:ctrlPr>
                                    </m:sSubSupPr>
                                    <m:e>
                                      <m:r>
                                        <a:rPr lang="en-US" sz="1350" b="0" smtClean="0">
                                          <a:solidFill>
                                            <a:srgbClr val="C00000"/>
                                          </a:solidFill>
                                          <a:latin typeface="Cambria Math" panose="02040503050406030204" pitchFamily="18" charset="0"/>
                                        </a:rPr>
                                        <m:t>𝛽</m:t>
                                      </m:r>
                                    </m:e>
                                    <m:sub>
                                      <m:r>
                                        <a:rPr lang="en-US" sz="1350" b="0" smtClean="0">
                                          <a:solidFill>
                                            <a:srgbClr val="C00000"/>
                                          </a:solidFill>
                                          <a:latin typeface="Cambria Math" panose="02040503050406030204" pitchFamily="18" charset="0"/>
                                        </a:rPr>
                                        <m:t>𝑎</m:t>
                                      </m:r>
                                    </m:sub>
                                    <m:sup>
                                      <m:r>
                                        <a:rPr lang="en-US" sz="1350" b="0" i="1" smtClean="0">
                                          <a:solidFill>
                                            <a:srgbClr val="C00000"/>
                                          </a:solidFill>
                                          <a:latin typeface="Cambria Math" panose="02040503050406030204" pitchFamily="18" charset="0"/>
                                        </a:rPr>
                                        <m:t>⊤</m:t>
                                      </m:r>
                                    </m:sup>
                                  </m:sSubSup>
                                  <m:r>
                                    <a:rPr lang="en-US" sz="1350" b="0" smtClean="0">
                                      <a:solidFill>
                                        <a:srgbClr val="C00000"/>
                                      </a:solidFill>
                                      <a:latin typeface="Cambria Math" panose="02040503050406030204" pitchFamily="18" charset="0"/>
                                    </a:rPr>
                                    <m:t>𝑋</m:t>
                                  </m:r>
                                </m:e>
                              </m:d>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𝐼</m:t>
                                  </m:r>
                                </m:e>
                                <m:sub>
                                  <m:d>
                                    <m:dPr>
                                      <m:begChr m:val="{"/>
                                      <m:endChr m:val="}"/>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e>
                                  </m:d>
                                </m:sub>
                              </m:sSub>
                            </m:oMath>
                          </a14:m>
                          <a:r>
                            <a:rPr lang="en-US" sz="1350" dirty="0">
                              <a:solidFill>
                                <a:srgbClr val="C00000"/>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1350" b="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ctrlPr>
                                    <a:rPr lang="en-US" sz="1350" b="0" i="1" smtClean="0">
                                      <a:solidFill>
                                        <a:srgbClr val="C00000"/>
                                      </a:solidFill>
                                      <a:latin typeface="Cambria Math" panose="02040503050406030204" pitchFamily="18" charset="0"/>
                                    </a:rPr>
                                  </m:ctrlPr>
                                </m:naryPr>
                                <m:sub>
                                  <m:r>
                                    <m:rPr>
                                      <m:brk m:alnAt="25"/>
                                    </m:rPr>
                                    <a:rPr lang="en-US" sz="1350" b="0" smtClean="0">
                                      <a:solidFill>
                                        <a:srgbClr val="C00000"/>
                                      </a:solidFill>
                                      <a:latin typeface="Cambria Math" panose="02040503050406030204" pitchFamily="18" charset="0"/>
                                    </a:rPr>
                                    <m:t>𝑖</m:t>
                                  </m:r>
                                  <m:r>
                                    <a:rPr lang="en-US" sz="1350" b="0" smtClean="0">
                                      <a:solidFill>
                                        <a:srgbClr val="C00000"/>
                                      </a:solidFill>
                                      <a:latin typeface="Cambria Math" panose="02040503050406030204" pitchFamily="18" charset="0"/>
                                    </a:rPr>
                                    <m:t>=1</m:t>
                                  </m:r>
                                </m:sub>
                                <m:sup>
                                  <m:r>
                                    <a:rPr lang="en-US" sz="1350" b="0" smtClean="0">
                                      <a:solidFill>
                                        <a:srgbClr val="C00000"/>
                                      </a:solidFill>
                                      <a:latin typeface="Cambria Math" panose="02040503050406030204" pitchFamily="18" charset="0"/>
                                    </a:rPr>
                                    <m:t>𝑛</m:t>
                                  </m:r>
                                </m:sup>
                                <m:e>
                                  <m:sSup>
                                    <m:sSupPr>
                                      <m:ctrlPr>
                                        <a:rPr lang="en-US" sz="1350" b="0" i="1" smtClean="0">
                                          <a:solidFill>
                                            <a:srgbClr val="C00000"/>
                                          </a:solidFill>
                                          <a:latin typeface="Cambria Math" panose="02040503050406030204" pitchFamily="18" charset="0"/>
                                        </a:rPr>
                                      </m:ctrlPr>
                                    </m:sSupPr>
                                    <m:e>
                                      <m:r>
                                        <a:rPr lang="en-US" sz="1350" b="0" smtClean="0">
                                          <a:solidFill>
                                            <a:srgbClr val="C00000"/>
                                          </a:solidFill>
                                          <a:latin typeface="Cambria Math" panose="02040503050406030204" pitchFamily="18" charset="0"/>
                                        </a:rPr>
                                        <m:t>𝑔</m:t>
                                      </m:r>
                                    </m:e>
                                    <m:sup>
                                      <m:r>
                                        <a:rPr lang="en-US" sz="1350" b="0" smtClean="0">
                                          <a:solidFill>
                                            <a:srgbClr val="C00000"/>
                                          </a:solidFill>
                                          <a:latin typeface="Cambria Math" panose="02040503050406030204" pitchFamily="18" charset="0"/>
                                        </a:rPr>
                                        <m:t>−1</m:t>
                                      </m:r>
                                    </m:sup>
                                  </m:sSup>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i="1" smtClean="0">
                                                  <a:solidFill>
                                                    <a:srgbClr val="C00000"/>
                                                  </a:solidFill>
                                                  <a:latin typeface="Cambria Math" panose="02040503050406030204" pitchFamily="18" charset="0"/>
                                                </a:rPr>
                                                <m:t>𝛾</m:t>
                                              </m:r>
                                            </m:e>
                                          </m:acc>
                                        </m:e>
                                        <m:sub>
                                          <m:r>
                                            <a:rPr lang="en-US" sz="1350" b="0" smtClean="0">
                                              <a:solidFill>
                                                <a:srgbClr val="C00000"/>
                                              </a:solidFill>
                                              <a:latin typeface="Cambria Math" panose="02040503050406030204" pitchFamily="18" charset="0"/>
                                            </a:rPr>
                                            <m:t>𝑎</m:t>
                                          </m:r>
                                        </m:sub>
                                      </m:sSub>
                                      <m:r>
                                        <a:rPr lang="en-US" sz="1350" b="0" smtClean="0">
                                          <a:solidFill>
                                            <a:srgbClr val="C00000"/>
                                          </a:solidFill>
                                          <a:latin typeface="Cambria Math" panose="02040503050406030204" pitchFamily="18" charset="0"/>
                                        </a:rPr>
                                        <m:t>+</m:t>
                                      </m:r>
                                      <m:sSubSup>
                                        <m:sSubSupPr>
                                          <m:ctrlPr>
                                            <a:rPr lang="en-US" sz="1350" b="0" i="1" smtClean="0">
                                              <a:solidFill>
                                                <a:srgbClr val="C00000"/>
                                              </a:solidFill>
                                              <a:latin typeface="Cambria Math" panose="02040503050406030204" pitchFamily="18" charset="0"/>
                                            </a:rPr>
                                          </m:ctrlPr>
                                        </m:sSubSup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𝛽</m:t>
                                              </m:r>
                                            </m:e>
                                          </m:acc>
                                        </m:e>
                                        <m:sub>
                                          <m:r>
                                            <a:rPr lang="en-US" sz="1350" b="0" smtClean="0">
                                              <a:solidFill>
                                                <a:srgbClr val="C00000"/>
                                              </a:solidFill>
                                              <a:latin typeface="Cambria Math" panose="02040503050406030204" pitchFamily="18" charset="0"/>
                                            </a:rPr>
                                            <m:t>𝑎</m:t>
                                          </m:r>
                                        </m:sub>
                                        <m:sup>
                                          <m:r>
                                            <a:rPr lang="en-US" sz="1350" b="0" i="1" smtClean="0">
                                              <a:solidFill>
                                                <a:srgbClr val="C00000"/>
                                              </a:solidFill>
                                              <a:latin typeface="Cambria Math" panose="02040503050406030204" pitchFamily="18" charset="0"/>
                                            </a:rPr>
                                            <m:t>⊤</m:t>
                                          </m:r>
                                        </m:sup>
                                      </m:sSubSup>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𝑋</m:t>
                                          </m:r>
                                        </m:e>
                                        <m:sub>
                                          <m:r>
                                            <a:rPr lang="en-US" sz="1350" b="0" i="1" smtClean="0">
                                              <a:solidFill>
                                                <a:srgbClr val="C00000"/>
                                              </a:solidFill>
                                              <a:latin typeface="Cambria Math" panose="02040503050406030204" pitchFamily="18" charset="0"/>
                                            </a:rPr>
                                            <m:t>𝑖</m:t>
                                          </m:r>
                                        </m:sub>
                                      </m:sSub>
                                    </m:e>
                                  </m:d>
                                </m:e>
                              </m:nary>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𝑎</m:t>
                              </m:r>
                              <m:r>
                                <a:rPr lang="en-US" sz="1350" b="0" smtClean="0">
                                  <a:solidFill>
                                    <a:srgbClr val="C00000"/>
                                  </a:solidFill>
                                  <a:latin typeface="Cambria Math" panose="02040503050406030204" pitchFamily="18" charset="0"/>
                                </a:rPr>
                                <m:t>=1,…,</m:t>
                              </m:r>
                              <m:r>
                                <a:rPr lang="en-US" sz="1350" b="0" smtClean="0">
                                  <a:solidFill>
                                    <a:srgbClr val="C00000"/>
                                  </a:solidFill>
                                  <a:latin typeface="Cambria Math" panose="02040503050406030204" pitchFamily="18" charset="0"/>
                                </a:rPr>
                                <m:t>𝑘</m:t>
                              </m:r>
                            </m:oMath>
                          </a14:m>
                          <a:r>
                            <a:rPr lang="en-US" sz="1350" dirty="0">
                              <a:solidFill>
                                <a:srgbClr val="C00000"/>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Choice>
        <mc:Fallback xmlns="">
          <p:graphicFrame>
            <p:nvGraphicFramePr>
              <p:cNvPr id="4" name="Table 1">
                <a:extLst>
                  <a:ext uri="{FF2B5EF4-FFF2-40B4-BE49-F238E27FC236}">
                    <a16:creationId xmlns:a16="http://schemas.microsoft.com/office/drawing/2014/main" id="{BB9398F4-32D3-393C-10E3-CD5C3F59C4F9}"/>
                  </a:ext>
                </a:extLst>
              </p:cNvPr>
              <p:cNvGraphicFramePr>
                <a:graphicFrameLocks noGrp="1"/>
              </p:cNvGraphicFramePr>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3"/>
                          <a:stretch>
                            <a:fillRect l="-136918" t="-2703" r="-82079" b="-191892"/>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G-computation</a:t>
                          </a:r>
                        </a:p>
                      </a:txBody>
                      <a:tcPr anchor="ctr"/>
                    </a:tc>
                    <a:tc>
                      <a:txBody>
                        <a:bodyPr/>
                        <a:lstStyle/>
                        <a:p>
                          <a:endParaRPr lang="en-US"/>
                        </a:p>
                      </a:txBody>
                      <a:tcPr anchor="ctr">
                        <a:blipFill>
                          <a:blip r:embed="rId3"/>
                          <a:stretch>
                            <a:fillRect l="-70536" t="-105556" r="-226786" b="-97222"/>
                          </a:stretch>
                        </a:blipFill>
                      </a:tcPr>
                    </a:tc>
                    <a:tc>
                      <a:txBody>
                        <a:bodyPr/>
                        <a:lstStyle/>
                        <a:p>
                          <a:endParaRPr lang="en-US"/>
                        </a:p>
                      </a:txBody>
                      <a:tcPr anchor="ctr">
                        <a:blipFill>
                          <a:blip r:embed="rId3"/>
                          <a:stretch>
                            <a:fillRect l="-136918" t="-105556" r="-82079" b="-9722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Fallback>
      </mc:AlternateContent>
      <p:sp>
        <p:nvSpPr>
          <p:cNvPr id="5" name="Rounded Rectangle 4">
            <a:extLst>
              <a:ext uri="{FF2B5EF4-FFF2-40B4-BE49-F238E27FC236}">
                <a16:creationId xmlns:a16="http://schemas.microsoft.com/office/drawing/2014/main" id="{2B3CFB01-7FDC-08AD-BCF7-A67EA82E6284}"/>
              </a:ext>
            </a:extLst>
          </p:cNvPr>
          <p:cNvSpPr/>
          <p:nvPr/>
        </p:nvSpPr>
        <p:spPr>
          <a:xfrm>
            <a:off x="570753" y="3035807"/>
            <a:ext cx="11272973" cy="3657601"/>
          </a:xfrm>
          <a:prstGeom prst="roundRect">
            <a:avLst>
              <a:gd name="adj" fmla="val 3241"/>
            </a:avLst>
          </a:prstGeom>
          <a:solidFill>
            <a:schemeClr val="tx2">
              <a:lumMod val="20000"/>
              <a:lumOff val="80000"/>
              <a:alpha val="5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900"/>
              </a:spcAft>
            </a:pPr>
            <a:r>
              <a:rPr lang="en-US" sz="1600" b="1" dirty="0">
                <a:solidFill>
                  <a:schemeClr val="tx2">
                    <a:lumMod val="75000"/>
                  </a:schemeClr>
                </a:solidFill>
              </a:rPr>
              <a:t>Practice 1 – Part II (details in Practice1.Rmd)</a:t>
            </a:r>
          </a:p>
          <a:p>
            <a:pPr marL="342900" indent="-342900">
              <a:spcAft>
                <a:spcPts val="300"/>
              </a:spcAft>
              <a:buAutoNum type="alphaLcParenBoth"/>
            </a:pPr>
            <a:r>
              <a:rPr lang="en-US" sz="1350" dirty="0">
                <a:solidFill>
                  <a:schemeClr val="tx2">
                    <a:lumMod val="75000"/>
                  </a:schemeClr>
                </a:solidFill>
              </a:rPr>
              <a:t>Use </a:t>
            </a:r>
            <a:r>
              <a:rPr lang="en-US" sz="1350" dirty="0" err="1">
                <a:solidFill>
                  <a:schemeClr val="tx2">
                    <a:lumMod val="75000"/>
                  </a:schemeClr>
                </a:solidFill>
                <a:latin typeface="Courier New" panose="02070309020205020404" pitchFamily="49" charset="0"/>
                <a:cs typeface="Courier New" panose="02070309020205020404" pitchFamily="49" charset="0"/>
              </a:rPr>
              <a:t>Fun_datagen</a:t>
            </a:r>
            <a:r>
              <a:rPr lang="en-US" sz="1350" dirty="0">
                <a:solidFill>
                  <a:schemeClr val="tx2">
                    <a:lumMod val="75000"/>
                  </a:schemeClr>
                </a:solidFill>
                <a:latin typeface="Courier New" panose="02070309020205020404" pitchFamily="49" charset="0"/>
                <a:cs typeface="Courier New" panose="02070309020205020404" pitchFamily="49" charset="0"/>
              </a:rPr>
              <a:t>(</a:t>
            </a:r>
            <a:r>
              <a:rPr lang="en-US" sz="1350" dirty="0" err="1">
                <a:solidFill>
                  <a:schemeClr val="tx2">
                    <a:lumMod val="75000"/>
                  </a:schemeClr>
                </a:solidFill>
                <a:latin typeface="Courier New" panose="02070309020205020404" pitchFamily="49" charset="0"/>
                <a:cs typeface="Courier New" panose="02070309020205020404" pitchFamily="49" charset="0"/>
              </a:rPr>
              <a:t>Fun.n</a:t>
            </a:r>
            <a:r>
              <a:rPr lang="en-US" sz="1350" dirty="0">
                <a:solidFill>
                  <a:schemeClr val="tx2">
                    <a:lumMod val="75000"/>
                  </a:schemeClr>
                </a:solidFill>
                <a:latin typeface="Courier New" panose="02070309020205020404" pitchFamily="49" charset="0"/>
                <a:cs typeface="Courier New" panose="02070309020205020404" pitchFamily="49" charset="0"/>
              </a:rPr>
              <a:t>=500, </a:t>
            </a:r>
            <a:r>
              <a:rPr lang="en-US" sz="1350" dirty="0" err="1">
                <a:solidFill>
                  <a:schemeClr val="tx2">
                    <a:lumMod val="75000"/>
                  </a:schemeClr>
                </a:solidFill>
                <a:latin typeface="Courier New" panose="02070309020205020404" pitchFamily="49" charset="0"/>
                <a:cs typeface="Courier New" panose="02070309020205020404" pitchFamily="49" charset="0"/>
              </a:rPr>
              <a:t>Fun.y.type</a:t>
            </a:r>
            <a:r>
              <a:rPr lang="en-US" sz="1350" dirty="0">
                <a:solidFill>
                  <a:schemeClr val="tx2">
                    <a:lumMod val="75000"/>
                  </a:schemeClr>
                </a:solidFill>
                <a:latin typeface="Courier New" panose="02070309020205020404" pitchFamily="49" charset="0"/>
                <a:cs typeface="Courier New" panose="02070309020205020404" pitchFamily="49" charset="0"/>
              </a:rPr>
              <a:t>=”</a:t>
            </a:r>
            <a:r>
              <a:rPr lang="en-US" sz="1350" dirty="0">
                <a:solidFill>
                  <a:schemeClr val="tx2">
                    <a:lumMod val="75000"/>
                  </a:schemeClr>
                </a:solidFill>
                <a:highlight>
                  <a:srgbClr val="FFFF00"/>
                </a:highlight>
                <a:latin typeface="Courier New" panose="02070309020205020404" pitchFamily="49" charset="0"/>
                <a:cs typeface="Courier New" panose="02070309020205020404" pitchFamily="49" charset="0"/>
              </a:rPr>
              <a:t>binary</a:t>
            </a:r>
            <a:r>
              <a:rPr lang="en-US" sz="1350" dirty="0">
                <a:solidFill>
                  <a:schemeClr val="tx2">
                    <a:lumMod val="75000"/>
                  </a:schemeClr>
                </a:solidFill>
                <a:latin typeface="Courier New" panose="02070309020205020404" pitchFamily="49" charset="0"/>
                <a:cs typeface="Courier New" panose="02070309020205020404" pitchFamily="49" charset="0"/>
              </a:rPr>
              <a:t>", </a:t>
            </a:r>
            <a:r>
              <a:rPr lang="en-US" sz="1350" dirty="0" err="1">
                <a:solidFill>
                  <a:schemeClr val="tx2">
                    <a:lumMod val="75000"/>
                  </a:schemeClr>
                </a:solidFill>
                <a:latin typeface="Courier New" panose="02070309020205020404" pitchFamily="49" charset="0"/>
                <a:cs typeface="Courier New" panose="02070309020205020404" pitchFamily="49" charset="0"/>
              </a:rPr>
              <a:t>Fun.rand</a:t>
            </a:r>
            <a:r>
              <a:rPr lang="en-US" sz="1350" dirty="0">
                <a:solidFill>
                  <a:schemeClr val="tx2">
                    <a:lumMod val="75000"/>
                  </a:schemeClr>
                </a:solidFill>
                <a:latin typeface="Courier New" panose="02070309020205020404" pitchFamily="49" charset="0"/>
                <a:cs typeface="Courier New" panose="02070309020205020404" pitchFamily="49" charset="0"/>
              </a:rPr>
              <a:t>="SR", </a:t>
            </a:r>
            <a:r>
              <a:rPr lang="en-US" sz="1350" dirty="0" err="1">
                <a:solidFill>
                  <a:schemeClr val="tx2">
                    <a:lumMod val="75000"/>
                  </a:schemeClr>
                </a:solidFill>
                <a:latin typeface="Courier New" panose="02070309020205020404" pitchFamily="49" charset="0"/>
                <a:cs typeface="Courier New" panose="02070309020205020404" pitchFamily="49" charset="0"/>
              </a:rPr>
              <a:t>Fun.p</a:t>
            </a:r>
            <a:r>
              <a:rPr lang="en-US" sz="1350" dirty="0">
                <a:solidFill>
                  <a:schemeClr val="tx2">
                    <a:lumMod val="75000"/>
                  </a:schemeClr>
                </a:solidFill>
                <a:latin typeface="Courier New" panose="02070309020205020404" pitchFamily="49" charset="0"/>
                <a:cs typeface="Courier New" panose="02070309020205020404" pitchFamily="49" charset="0"/>
              </a:rPr>
              <a:t>=2/3)</a:t>
            </a:r>
            <a:r>
              <a:rPr lang="en-US" sz="1350" dirty="0">
                <a:solidFill>
                  <a:schemeClr val="tx2">
                    <a:lumMod val="75000"/>
                  </a:schemeClr>
                </a:solidFill>
              </a:rPr>
              <a:t> to generate data with binary outcome</a:t>
            </a:r>
          </a:p>
          <a:p>
            <a:pPr marL="342900" indent="-342900">
              <a:spcAft>
                <a:spcPts val="300"/>
              </a:spcAft>
              <a:buFontTx/>
              <a:buAutoNum type="alphaLcParenBoth"/>
            </a:pPr>
            <a:r>
              <a:rPr lang="en-US" sz="1350" dirty="0">
                <a:solidFill>
                  <a:schemeClr val="tx2">
                    <a:lumMod val="75000"/>
                  </a:schemeClr>
                </a:solidFill>
              </a:rPr>
              <a:t>Read a hand-coded R function for G-computation (named </a:t>
            </a:r>
            <a:r>
              <a:rPr lang="en-US" sz="1350" dirty="0" err="1">
                <a:solidFill>
                  <a:schemeClr val="tx2">
                    <a:lumMod val="75000"/>
                  </a:schemeClr>
                </a:solidFill>
                <a:latin typeface="Courier New" panose="02070309020205020404" pitchFamily="49" charset="0"/>
                <a:cs typeface="Courier New" panose="02070309020205020404" pitchFamily="49" charset="0"/>
              </a:rPr>
              <a:t>Fun_gcomp</a:t>
            </a:r>
            <a:r>
              <a:rPr lang="en-US" sz="1350" dirty="0">
                <a:solidFill>
                  <a:schemeClr val="tx2">
                    <a:lumMod val="75000"/>
                  </a:schemeClr>
                </a:solidFill>
              </a:rPr>
              <a:t>)</a:t>
            </a:r>
          </a:p>
          <a:p>
            <a:pPr marL="342900" indent="-342900">
              <a:spcAft>
                <a:spcPts val="300"/>
              </a:spcAft>
              <a:buFontTx/>
              <a:buAutoNum type="alphaLcParenBoth"/>
            </a:pPr>
            <a:r>
              <a:rPr lang="en-US" sz="1350" dirty="0">
                <a:solidFill>
                  <a:schemeClr val="tx2">
                    <a:lumMod val="75000"/>
                  </a:schemeClr>
                </a:solidFill>
              </a:rPr>
              <a:t>Generate 1000 simulated datasets with count outcome, in the meantime get the true mean of the outcome under each treatment</a:t>
            </a:r>
          </a:p>
          <a:p>
            <a:pPr marL="693738" lvl="1" indent="-236538">
              <a:spcAft>
                <a:spcPts val="300"/>
              </a:spcAft>
              <a:buFont typeface="Arial" panose="020B0604020202020204" pitchFamily="34" charset="0"/>
              <a:buChar char="•"/>
            </a:pPr>
            <a:r>
              <a:rPr lang="en-US" sz="1350" dirty="0">
                <a:solidFill>
                  <a:schemeClr val="tx2">
                    <a:lumMod val="75000"/>
                  </a:schemeClr>
                </a:solidFill>
              </a:rPr>
              <a:t>Get estimates using </a:t>
            </a:r>
            <a:r>
              <a:rPr lang="en-US" sz="1350" dirty="0" err="1">
                <a:solidFill>
                  <a:schemeClr val="tx2">
                    <a:lumMod val="75000"/>
                  </a:schemeClr>
                </a:solidFill>
                <a:latin typeface="Courier New" panose="02070309020205020404" pitchFamily="49" charset="0"/>
                <a:cs typeface="Courier New" panose="02070309020205020404" pitchFamily="49" charset="0"/>
              </a:rPr>
              <a:t>Fun_gcomp</a:t>
            </a:r>
            <a:r>
              <a:rPr lang="en-US" sz="1350" dirty="0">
                <a:solidFill>
                  <a:schemeClr val="tx2">
                    <a:lumMod val="75000"/>
                  </a:schemeClr>
                </a:solidFill>
                <a:cs typeface="Courier New" panose="02070309020205020404" pitchFamily="49" charset="0"/>
              </a:rPr>
              <a:t> </a:t>
            </a:r>
            <a:r>
              <a:rPr lang="en-US" sz="1350" dirty="0">
                <a:solidFill>
                  <a:schemeClr val="tx2">
                    <a:lumMod val="75000"/>
                  </a:schemeClr>
                </a:solidFill>
              </a:rPr>
              <a:t>supplied with Poisson regression using </a:t>
            </a:r>
            <a:r>
              <a:rPr lang="en-US" sz="1350" dirty="0" err="1">
                <a:solidFill>
                  <a:schemeClr val="tx2">
                    <a:lumMod val="75000"/>
                  </a:schemeClr>
                </a:solidFill>
                <a:latin typeface="Courier New" panose="02070309020205020404" pitchFamily="49" charset="0"/>
                <a:cs typeface="Courier New" panose="02070309020205020404" pitchFamily="49" charset="0"/>
              </a:rPr>
              <a:t>glm</a:t>
            </a:r>
            <a:r>
              <a:rPr lang="en-US" sz="1350" dirty="0">
                <a:solidFill>
                  <a:schemeClr val="tx2">
                    <a:lumMod val="75000"/>
                  </a:schemeClr>
                </a:solidFill>
                <a:latin typeface="Courier New" panose="02070309020205020404" pitchFamily="49" charset="0"/>
                <a:cs typeface="Courier New" panose="02070309020205020404" pitchFamily="49" charset="0"/>
              </a:rPr>
              <a:t>(family = Poisson)</a:t>
            </a:r>
          </a:p>
          <a:p>
            <a:pPr marL="693738" lvl="1" indent="-236538">
              <a:spcAft>
                <a:spcPts val="300"/>
              </a:spcAft>
              <a:buFont typeface="Arial" panose="020B0604020202020204" pitchFamily="34" charset="0"/>
              <a:buChar char="•"/>
            </a:pPr>
            <a:r>
              <a:rPr lang="en-US" sz="1350" dirty="0">
                <a:solidFill>
                  <a:schemeClr val="tx2">
                    <a:lumMod val="75000"/>
                  </a:schemeClr>
                </a:solidFill>
              </a:rPr>
              <a:t>Get estimates using </a:t>
            </a:r>
            <a:r>
              <a:rPr lang="en-US" sz="1350" dirty="0" err="1">
                <a:solidFill>
                  <a:schemeClr val="tx2">
                    <a:lumMod val="75000"/>
                  </a:schemeClr>
                </a:solidFill>
                <a:latin typeface="Courier New" panose="02070309020205020404" pitchFamily="49" charset="0"/>
                <a:cs typeface="Courier New" panose="02070309020205020404" pitchFamily="49" charset="0"/>
              </a:rPr>
              <a:t>Fun_gcomp</a:t>
            </a:r>
            <a:r>
              <a:rPr lang="en-US" sz="1350" dirty="0">
                <a:solidFill>
                  <a:schemeClr val="tx2">
                    <a:lumMod val="75000"/>
                  </a:schemeClr>
                </a:solidFill>
                <a:latin typeface="Courier New" panose="02070309020205020404" pitchFamily="49" charset="0"/>
                <a:cs typeface="Courier New" panose="02070309020205020404" pitchFamily="49" charset="0"/>
              </a:rPr>
              <a:t> </a:t>
            </a:r>
            <a:r>
              <a:rPr lang="en-US" sz="1350" dirty="0">
                <a:solidFill>
                  <a:schemeClr val="tx2">
                    <a:lumMod val="75000"/>
                  </a:schemeClr>
                </a:solidFill>
              </a:rPr>
              <a:t>supplied with Negative Binomial regression using </a:t>
            </a:r>
            <a:r>
              <a:rPr lang="en-US" sz="1350" dirty="0">
                <a:solidFill>
                  <a:schemeClr val="tx2">
                    <a:lumMod val="75000"/>
                  </a:schemeClr>
                </a:solidFill>
                <a:latin typeface="Courier New" panose="02070309020205020404" pitchFamily="49" charset="0"/>
                <a:cs typeface="Courier New" panose="02070309020205020404" pitchFamily="49" charset="0"/>
              </a:rPr>
              <a:t>MASS::</a:t>
            </a:r>
            <a:r>
              <a:rPr lang="en-US" sz="1350" dirty="0" err="1">
                <a:solidFill>
                  <a:schemeClr val="tx2">
                    <a:lumMod val="75000"/>
                  </a:schemeClr>
                </a:solidFill>
                <a:latin typeface="Courier New" panose="02070309020205020404" pitchFamily="49" charset="0"/>
                <a:cs typeface="Courier New" panose="02070309020205020404" pitchFamily="49" charset="0"/>
              </a:rPr>
              <a:t>glm.nb</a:t>
            </a:r>
            <a:endParaRPr lang="en-US" sz="1350" dirty="0">
              <a:solidFill>
                <a:schemeClr val="tx2">
                  <a:lumMod val="75000"/>
                </a:schemeClr>
              </a:solidFill>
            </a:endParaRPr>
          </a:p>
          <a:p>
            <a:pPr marL="693738" lvl="1" indent="-236538">
              <a:spcAft>
                <a:spcPts val="300"/>
              </a:spcAft>
              <a:buFont typeface="Arial" panose="020B0604020202020204" pitchFamily="34" charset="0"/>
              <a:buChar char="•"/>
            </a:pPr>
            <a:r>
              <a:rPr lang="en-US" sz="1350" dirty="0">
                <a:solidFill>
                  <a:schemeClr val="tx2">
                    <a:lumMod val="75000"/>
                  </a:schemeClr>
                </a:solidFill>
              </a:rPr>
              <a:t>Summarize bias and SD for all estimates</a:t>
            </a:r>
          </a:p>
        </p:txBody>
      </p:sp>
    </p:spTree>
    <p:extLst>
      <p:ext uri="{BB962C8B-B14F-4D97-AF65-F5344CB8AC3E}">
        <p14:creationId xmlns:p14="http://schemas.microsoft.com/office/powerpoint/2010/main" val="56997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3200" dirty="0"/>
              <a:t>Simulation </a:t>
            </a:r>
            <a:r>
              <a:rPr lang="en-US" sz="3200" dirty="0">
                <a:solidFill>
                  <a:srgbClr val="FF0000"/>
                </a:solidFill>
              </a:rPr>
              <a:t>(G-computation can be biased)</a:t>
            </a:r>
          </a:p>
        </p:txBody>
      </p:sp>
      <mc:AlternateContent xmlns:mc="http://schemas.openxmlformats.org/markup-compatibility/2006" xmlns:a14="http://schemas.microsoft.com/office/drawing/2010/main">
        <mc:Choice Requires="a14">
          <p:sp>
            <p:nvSpPr>
              <p:cNvPr id="6" name="Text 1">
                <a:extLst>
                  <a:ext uri="{FF2B5EF4-FFF2-40B4-BE49-F238E27FC236}">
                    <a16:creationId xmlns:a16="http://schemas.microsoft.com/office/drawing/2014/main" id="{6AE3F696-F41A-5513-FFB7-86FCBF020C4B}"/>
                  </a:ext>
                </a:extLst>
              </p:cNvPr>
              <p:cNvSpPr/>
              <p:nvPr/>
            </p:nvSpPr>
            <p:spPr>
              <a:xfrm>
                <a:off x="570754" y="1077056"/>
                <a:ext cx="11272973" cy="1667078"/>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marL="228600" indent="-228600">
                  <a:spcBef>
                    <a:spcPts val="600"/>
                  </a:spcBef>
                  <a:buFont typeface="Arial" panose="020B0604020202020204" pitchFamily="34" charset="0"/>
                  <a:buChar char="•"/>
                </a:pPr>
                <a:r>
                  <a:rPr lang="en-US" sz="1350" b="1" u="sng" dirty="0">
                    <a:solidFill>
                      <a:schemeClr val="tx1"/>
                    </a:solidFill>
                  </a:rPr>
                  <a:t>Covariates</a:t>
                </a:r>
                <a:r>
                  <a:rPr lang="en-US" sz="1350" b="0" dirty="0">
                    <a:solidFill>
                      <a:schemeClr val="tx1"/>
                    </a:solidFill>
                  </a:rPr>
                  <a:t>: </a:t>
                </a:r>
                <a14:m>
                  <m:oMath xmlns:m="http://schemas.openxmlformats.org/officeDocument/2006/math">
                    <m:r>
                      <a:rPr lang="en-US" sz="1350" b="0" i="1" smtClean="0">
                        <a:solidFill>
                          <a:schemeClr val="tx1"/>
                        </a:solidFill>
                        <a:latin typeface="Cambria Math" panose="02040503050406030204" pitchFamily="18" charset="0"/>
                      </a:rPr>
                      <m:t>𝑋</m:t>
                    </m:r>
                    <m:r>
                      <a:rPr lang="en-US" sz="1350" b="0" i="1" smtClean="0">
                        <a:solidFill>
                          <a:schemeClr val="tx1"/>
                        </a:solidFill>
                        <a:latin typeface="Cambria Math" panose="02040503050406030204" pitchFamily="18" charset="0"/>
                      </a:rPr>
                      <m:t>∼</m:t>
                    </m:r>
                    <m:r>
                      <m:rPr>
                        <m:sty m:val="p"/>
                      </m:rPr>
                      <a:rPr lang="en-US" sz="1350" b="0" i="1" smtClean="0">
                        <a:solidFill>
                          <a:schemeClr val="tx1"/>
                        </a:solidFill>
                        <a:latin typeface="Cambria Math" panose="02040503050406030204" pitchFamily="18" charset="0"/>
                      </a:rPr>
                      <m:t>U</m:t>
                    </m:r>
                    <m:d>
                      <m:dPr>
                        <m:ctrlPr>
                          <a:rPr lang="en-US" sz="1350" b="0" i="1" smtClean="0">
                            <a:solidFill>
                              <a:schemeClr val="tx1"/>
                            </a:solidFill>
                            <a:latin typeface="Cambria Math" panose="02040503050406030204" pitchFamily="18" charset="0"/>
                          </a:rPr>
                        </m:ctrlPr>
                      </m:dPr>
                      <m:e>
                        <m:r>
                          <a:rPr lang="en-US" sz="1350" b="0" i="1" smtClean="0">
                            <a:solidFill>
                              <a:schemeClr val="tx1"/>
                            </a:solidFill>
                            <a:latin typeface="Cambria Math" panose="02040503050406030204" pitchFamily="18" charset="0"/>
                          </a:rPr>
                          <m:t>0, 1</m:t>
                        </m:r>
                      </m:e>
                    </m:d>
                  </m:oMath>
                </a14:m>
                <a:endParaRPr lang="en-US" sz="1350" dirty="0">
                  <a:solidFill>
                    <a:schemeClr val="tx1"/>
                  </a:solidFill>
                </a:endParaRPr>
              </a:p>
              <a:p>
                <a:pPr marL="228600" indent="-228600">
                  <a:spcBef>
                    <a:spcPts val="600"/>
                  </a:spcBef>
                  <a:buFont typeface="Arial" panose="020B0604020202020204" pitchFamily="34" charset="0"/>
                  <a:buChar char="•"/>
                </a:pPr>
                <a:r>
                  <a:rPr lang="en-US" sz="1350" b="1" u="sng" dirty="0">
                    <a:solidFill>
                      <a:schemeClr val="tx1"/>
                    </a:solidFill>
                  </a:rPr>
                  <a:t>Potential Outcomes</a:t>
                </a:r>
                <a:r>
                  <a:rPr lang="en-US" sz="1350" dirty="0">
                    <a:solidFill>
                      <a:schemeClr val="tx1"/>
                    </a:solidFill>
                  </a:rPr>
                  <a:t>: </a:t>
                </a:r>
                <a14:m>
                  <m:oMath xmlns:m="http://schemas.openxmlformats.org/officeDocument/2006/math">
                    <m:sSup>
                      <m:sSupPr>
                        <m:ctrlPr>
                          <a:rPr lang="en-US" sz="1350" b="0" i="1" smtClean="0">
                            <a:solidFill>
                              <a:schemeClr val="tx1"/>
                            </a:solidFill>
                            <a:latin typeface="Cambria Math" panose="02040503050406030204" pitchFamily="18" charset="0"/>
                          </a:rPr>
                        </m:ctrlPr>
                      </m:sSupPr>
                      <m:e>
                        <m:r>
                          <a:rPr lang="en-US" sz="1350" i="1">
                            <a:solidFill>
                              <a:schemeClr val="tx1"/>
                            </a:solidFill>
                            <a:latin typeface="Cambria Math" panose="02040503050406030204" pitchFamily="18" charset="0"/>
                          </a:rPr>
                          <m:t>𝑌</m:t>
                        </m:r>
                      </m:e>
                      <m:sup>
                        <m:d>
                          <m:dPr>
                            <m:ctrlPr>
                              <a:rPr lang="en-US" sz="1350" b="0" i="1" smtClean="0">
                                <a:solidFill>
                                  <a:schemeClr val="tx1"/>
                                </a:solidFill>
                                <a:latin typeface="Cambria Math" panose="02040503050406030204" pitchFamily="18" charset="0"/>
                              </a:rPr>
                            </m:ctrlPr>
                          </m:dPr>
                          <m:e>
                            <m:r>
                              <a:rPr lang="en-US" sz="1350" b="0" i="1" smtClean="0">
                                <a:solidFill>
                                  <a:schemeClr val="tx1"/>
                                </a:solidFill>
                                <a:latin typeface="Cambria Math" panose="02040503050406030204" pitchFamily="18" charset="0"/>
                              </a:rPr>
                              <m:t>0</m:t>
                            </m:r>
                          </m:e>
                        </m:d>
                      </m:sup>
                    </m:sSup>
                    <m:r>
                      <a:rPr lang="en-US" sz="1350" b="0" i="1" smtClean="0">
                        <a:solidFill>
                          <a:schemeClr val="tx1"/>
                        </a:solidFill>
                        <a:latin typeface="Cambria Math" panose="02040503050406030204" pitchFamily="18" charset="0"/>
                      </a:rPr>
                      <m:t>|</m:t>
                    </m:r>
                    <m:r>
                      <a:rPr lang="en-US" sz="1350" b="0" i="1" smtClean="0">
                        <a:solidFill>
                          <a:schemeClr val="tx1"/>
                        </a:solidFill>
                        <a:latin typeface="Cambria Math" panose="02040503050406030204" pitchFamily="18" charset="0"/>
                      </a:rPr>
                      <m:t>𝑋</m:t>
                    </m:r>
                    <m:r>
                      <a:rPr lang="en-US" sz="1350" b="0" i="1" smtClean="0">
                        <a:solidFill>
                          <a:schemeClr val="tx1"/>
                        </a:solidFill>
                        <a:latin typeface="Cambria Math" panose="02040503050406030204" pitchFamily="18" charset="0"/>
                      </a:rPr>
                      <m:t>∼</m:t>
                    </m:r>
                    <m:r>
                      <a:rPr lang="en-US" sz="1350" b="1" i="0" smtClean="0">
                        <a:solidFill>
                          <a:schemeClr val="tx1"/>
                        </a:solidFill>
                        <a:latin typeface="Cambria Math" panose="02040503050406030204" pitchFamily="18" charset="0"/>
                      </a:rPr>
                      <m:t>𝐍𝐁</m:t>
                    </m:r>
                    <m:d>
                      <m:dPr>
                        <m:ctrlPr>
                          <a:rPr lang="en-US" sz="1350" b="0" i="1" smtClean="0">
                            <a:solidFill>
                              <a:schemeClr val="tx1"/>
                            </a:solidFill>
                            <a:latin typeface="Cambria Math" panose="02040503050406030204" pitchFamily="18" charset="0"/>
                          </a:rPr>
                        </m:ctrlPr>
                      </m:dPr>
                      <m:e>
                        <m:r>
                          <a:rPr lang="en-US" sz="1350" b="1" i="1">
                            <a:solidFill>
                              <a:schemeClr val="tx1"/>
                            </a:solidFill>
                            <a:latin typeface="Cambria Math" panose="02040503050406030204" pitchFamily="18" charset="0"/>
                          </a:rPr>
                          <m:t>𝝁</m:t>
                        </m:r>
                        <m:r>
                          <a:rPr lang="en-US" sz="1350" i="1">
                            <a:solidFill>
                              <a:schemeClr val="tx1"/>
                            </a:solidFill>
                            <a:latin typeface="Cambria Math" panose="02040503050406030204" pitchFamily="18" charset="0"/>
                          </a:rPr>
                          <m:t>=</m:t>
                        </m:r>
                        <m:func>
                          <m:funcPr>
                            <m:ctrlPr>
                              <a:rPr lang="en-US" sz="1350" i="1">
                                <a:solidFill>
                                  <a:schemeClr val="tx1"/>
                                </a:solidFill>
                                <a:latin typeface="Cambria Math" panose="02040503050406030204" pitchFamily="18" charset="0"/>
                              </a:rPr>
                            </m:ctrlPr>
                          </m:funcPr>
                          <m:fName>
                            <m:r>
                              <m:rPr>
                                <m:sty m:val="p"/>
                              </m:rPr>
                              <a:rPr lang="en-US" sz="1350">
                                <a:solidFill>
                                  <a:schemeClr val="tx1"/>
                                </a:solidFill>
                                <a:latin typeface="Cambria Math" panose="02040503050406030204" pitchFamily="18" charset="0"/>
                              </a:rPr>
                              <m:t>log</m:t>
                            </m:r>
                          </m:fName>
                          <m:e>
                            <m:d>
                              <m:dPr>
                                <m:ctrlPr>
                                  <a:rPr lang="en-US" sz="1350" i="1">
                                    <a:solidFill>
                                      <a:schemeClr val="tx1"/>
                                    </a:solidFill>
                                    <a:latin typeface="Cambria Math" panose="02040503050406030204" pitchFamily="18" charset="0"/>
                                  </a:rPr>
                                </m:ctrlPr>
                              </m:dPr>
                              <m:e>
                                <m:r>
                                  <a:rPr lang="en-US" sz="1350" i="1">
                                    <a:solidFill>
                                      <a:schemeClr val="tx1"/>
                                    </a:solidFill>
                                    <a:latin typeface="Cambria Math" panose="02040503050406030204" pitchFamily="18" charset="0"/>
                                  </a:rPr>
                                  <m:t>6</m:t>
                                </m:r>
                                <m:sSup>
                                  <m:sSupPr>
                                    <m:ctrlPr>
                                      <a:rPr lang="en-US" sz="1350" i="1">
                                        <a:solidFill>
                                          <a:schemeClr val="tx1"/>
                                        </a:solidFill>
                                        <a:latin typeface="Cambria Math" panose="02040503050406030204" pitchFamily="18" charset="0"/>
                                      </a:rPr>
                                    </m:ctrlPr>
                                  </m:sSupPr>
                                  <m:e>
                                    <m:r>
                                      <a:rPr lang="en-US" sz="1350" i="1">
                                        <a:solidFill>
                                          <a:schemeClr val="tx1"/>
                                        </a:solidFill>
                                        <a:latin typeface="Cambria Math" panose="02040503050406030204" pitchFamily="18" charset="0"/>
                                      </a:rPr>
                                      <m:t>𝑋</m:t>
                                    </m:r>
                                  </m:e>
                                  <m:sup>
                                    <m:r>
                                      <a:rPr lang="en-US" sz="1350" i="1">
                                        <a:solidFill>
                                          <a:schemeClr val="tx1"/>
                                        </a:solidFill>
                                        <a:latin typeface="Cambria Math" panose="02040503050406030204" pitchFamily="18" charset="0"/>
                                      </a:rPr>
                                      <m:t>3</m:t>
                                    </m:r>
                                  </m:sup>
                                </m:sSup>
                                <m:r>
                                  <a:rPr lang="en-US" sz="1350" i="1">
                                    <a:solidFill>
                                      <a:schemeClr val="tx1"/>
                                    </a:solidFill>
                                    <a:latin typeface="Cambria Math" panose="02040503050406030204" pitchFamily="18" charset="0"/>
                                  </a:rPr>
                                  <m:t>+1</m:t>
                                </m:r>
                              </m:e>
                            </m:d>
                          </m:e>
                        </m:func>
                        <m:r>
                          <a:rPr lang="en-US" sz="1350" i="1">
                            <a:solidFill>
                              <a:schemeClr val="tx1"/>
                            </a:solidFill>
                            <a:latin typeface="Cambria Math" panose="02040503050406030204" pitchFamily="18" charset="0"/>
                          </a:rPr>
                          <m:t>, </m:t>
                        </m:r>
                        <m:r>
                          <a:rPr lang="en-US" sz="1350" b="1" i="1">
                            <a:solidFill>
                              <a:schemeClr val="tx1"/>
                            </a:solidFill>
                            <a:latin typeface="Cambria Math" panose="02040503050406030204" pitchFamily="18" charset="0"/>
                          </a:rPr>
                          <m:t>𝜽</m:t>
                        </m:r>
                        <m:r>
                          <a:rPr lang="en-US" sz="1350" i="1">
                            <a:solidFill>
                              <a:schemeClr val="tx1"/>
                            </a:solidFill>
                            <a:latin typeface="Cambria Math" panose="02040503050406030204" pitchFamily="18" charset="0"/>
                          </a:rPr>
                          <m:t>=4</m:t>
                        </m:r>
                      </m:e>
                    </m:d>
                  </m:oMath>
                </a14:m>
                <a:r>
                  <a:rPr lang="en-US" sz="1350" dirty="0">
                    <a:solidFill>
                      <a:schemeClr val="tx1"/>
                    </a:solidFill>
                  </a:rPr>
                  <a:t>, </a:t>
                </a:r>
                <a14:m>
                  <m:oMath xmlns:m="http://schemas.openxmlformats.org/officeDocument/2006/math">
                    <m:sSup>
                      <m:sSupPr>
                        <m:ctrlPr>
                          <a:rPr lang="en-US" sz="1350" i="1">
                            <a:solidFill>
                              <a:schemeClr val="tx1"/>
                            </a:solidFill>
                            <a:latin typeface="Cambria Math" panose="02040503050406030204" pitchFamily="18" charset="0"/>
                          </a:rPr>
                        </m:ctrlPr>
                      </m:sSupPr>
                      <m:e>
                        <m:r>
                          <a:rPr lang="en-US" sz="1350" i="1">
                            <a:solidFill>
                              <a:schemeClr val="tx1"/>
                            </a:solidFill>
                            <a:latin typeface="Cambria Math" panose="02040503050406030204" pitchFamily="18" charset="0"/>
                          </a:rPr>
                          <m:t>𝑌</m:t>
                        </m:r>
                      </m:e>
                      <m:sup>
                        <m:d>
                          <m:dPr>
                            <m:ctrlPr>
                              <a:rPr lang="en-US" sz="1350" i="1">
                                <a:solidFill>
                                  <a:schemeClr val="tx1"/>
                                </a:solidFill>
                                <a:latin typeface="Cambria Math" panose="02040503050406030204" pitchFamily="18" charset="0"/>
                              </a:rPr>
                            </m:ctrlPr>
                          </m:dPr>
                          <m:e>
                            <m:r>
                              <a:rPr lang="en-US" sz="1350" b="0" i="1" smtClean="0">
                                <a:solidFill>
                                  <a:schemeClr val="tx1"/>
                                </a:solidFill>
                                <a:latin typeface="Cambria Math" panose="02040503050406030204" pitchFamily="18" charset="0"/>
                              </a:rPr>
                              <m:t>1</m:t>
                            </m:r>
                          </m:e>
                        </m:d>
                      </m:sup>
                    </m:sSup>
                    <m:r>
                      <a:rPr lang="en-US" sz="1350" i="1">
                        <a:solidFill>
                          <a:schemeClr val="tx1"/>
                        </a:solidFill>
                        <a:latin typeface="Cambria Math" panose="02040503050406030204" pitchFamily="18" charset="0"/>
                      </a:rPr>
                      <m:t>|</m:t>
                    </m:r>
                    <m:r>
                      <a:rPr lang="en-US" sz="1350" b="0" i="1" smtClean="0">
                        <a:solidFill>
                          <a:schemeClr val="tx1"/>
                        </a:solidFill>
                        <a:latin typeface="Cambria Math" panose="02040503050406030204" pitchFamily="18" charset="0"/>
                      </a:rPr>
                      <m:t>𝑋</m:t>
                    </m:r>
                    <m:r>
                      <a:rPr lang="en-US" sz="1350" i="1">
                        <a:solidFill>
                          <a:schemeClr val="tx1"/>
                        </a:solidFill>
                        <a:latin typeface="Cambria Math" panose="02040503050406030204" pitchFamily="18" charset="0"/>
                      </a:rPr>
                      <m:t>∼</m:t>
                    </m:r>
                    <m:r>
                      <a:rPr lang="en-US" sz="1350" b="1" i="0" smtClean="0">
                        <a:solidFill>
                          <a:schemeClr val="tx1"/>
                        </a:solidFill>
                        <a:latin typeface="Cambria Math" panose="02040503050406030204" pitchFamily="18" charset="0"/>
                      </a:rPr>
                      <m:t>𝐍𝐁</m:t>
                    </m:r>
                    <m:d>
                      <m:dPr>
                        <m:ctrlPr>
                          <a:rPr lang="en-US" sz="1350" i="1">
                            <a:solidFill>
                              <a:schemeClr val="tx1"/>
                            </a:solidFill>
                            <a:latin typeface="Cambria Math" panose="02040503050406030204" pitchFamily="18" charset="0"/>
                          </a:rPr>
                        </m:ctrlPr>
                      </m:dPr>
                      <m:e>
                        <m:r>
                          <a:rPr lang="en-US" sz="1350" b="1" i="1">
                            <a:solidFill>
                              <a:schemeClr val="tx1"/>
                            </a:solidFill>
                            <a:latin typeface="Cambria Math" panose="02040503050406030204" pitchFamily="18" charset="0"/>
                          </a:rPr>
                          <m:t>𝝁</m:t>
                        </m:r>
                        <m:r>
                          <a:rPr lang="en-US" sz="1350" i="1">
                            <a:solidFill>
                              <a:schemeClr val="tx1"/>
                            </a:solidFill>
                            <a:latin typeface="Cambria Math" panose="02040503050406030204" pitchFamily="18" charset="0"/>
                          </a:rPr>
                          <m:t>=2</m:t>
                        </m:r>
                        <m:r>
                          <a:rPr lang="en-US" sz="1350" i="1">
                            <a:solidFill>
                              <a:schemeClr val="tx1"/>
                            </a:solidFill>
                            <a:latin typeface="Cambria Math" panose="02040503050406030204" pitchFamily="18" charset="0"/>
                          </a:rPr>
                          <m:t>𝑋</m:t>
                        </m:r>
                        <m:r>
                          <a:rPr lang="en-US" sz="1350" i="1">
                            <a:solidFill>
                              <a:schemeClr val="tx1"/>
                            </a:solidFill>
                            <a:latin typeface="Cambria Math" panose="02040503050406030204" pitchFamily="18" charset="0"/>
                          </a:rPr>
                          <m:t>+10</m:t>
                        </m:r>
                        <m:sSup>
                          <m:sSupPr>
                            <m:ctrlPr>
                              <a:rPr lang="en-US" sz="1350" i="1">
                                <a:solidFill>
                                  <a:schemeClr val="tx1"/>
                                </a:solidFill>
                                <a:latin typeface="Cambria Math" panose="02040503050406030204" pitchFamily="18" charset="0"/>
                              </a:rPr>
                            </m:ctrlPr>
                          </m:sSupPr>
                          <m:e>
                            <m:r>
                              <a:rPr lang="en-US" sz="1350" i="1">
                                <a:solidFill>
                                  <a:schemeClr val="tx1"/>
                                </a:solidFill>
                                <a:latin typeface="Cambria Math" panose="02040503050406030204" pitchFamily="18" charset="0"/>
                              </a:rPr>
                              <m:t>𝑋</m:t>
                            </m:r>
                          </m:e>
                          <m:sup>
                            <m:r>
                              <a:rPr lang="en-US" sz="1350" i="1">
                                <a:solidFill>
                                  <a:schemeClr val="tx1"/>
                                </a:solidFill>
                                <a:latin typeface="Cambria Math" panose="02040503050406030204" pitchFamily="18" charset="0"/>
                              </a:rPr>
                              <m:t>2</m:t>
                            </m:r>
                          </m:sup>
                        </m:sSup>
                        <m:r>
                          <a:rPr lang="en-US" sz="1350" i="1">
                            <a:solidFill>
                              <a:schemeClr val="tx1"/>
                            </a:solidFill>
                            <a:latin typeface="Cambria Math" panose="02040503050406030204" pitchFamily="18" charset="0"/>
                          </a:rPr>
                          <m:t>, </m:t>
                        </m:r>
                        <m:r>
                          <a:rPr lang="en-US" sz="1350" b="1" i="1">
                            <a:solidFill>
                              <a:schemeClr val="tx1"/>
                            </a:solidFill>
                            <a:latin typeface="Cambria Math" panose="02040503050406030204" pitchFamily="18" charset="0"/>
                          </a:rPr>
                          <m:t>𝜽</m:t>
                        </m:r>
                        <m:r>
                          <a:rPr lang="en-US" sz="1350" i="1">
                            <a:solidFill>
                              <a:schemeClr val="tx1"/>
                            </a:solidFill>
                            <a:latin typeface="Cambria Math" panose="02040503050406030204" pitchFamily="18" charset="0"/>
                          </a:rPr>
                          <m:t>=4</m:t>
                        </m:r>
                      </m:e>
                    </m:d>
                  </m:oMath>
                </a14:m>
                <a:r>
                  <a:rPr lang="en-US" sz="1350" dirty="0">
                    <a:solidFill>
                      <a:schemeClr val="tx1"/>
                    </a:solidFill>
                  </a:rPr>
                  <a:t> </a:t>
                </a:r>
              </a:p>
              <a:p>
                <a:pPr marL="228600" indent="-228600">
                  <a:spcBef>
                    <a:spcPts val="600"/>
                  </a:spcBef>
                  <a:buFont typeface="Arial" panose="020B0604020202020204" pitchFamily="34" charset="0"/>
                  <a:buChar char="•"/>
                </a:pPr>
                <a:r>
                  <a:rPr lang="en-US" sz="1350" b="1" u="sng" dirty="0">
                    <a:solidFill>
                      <a:schemeClr val="tx1"/>
                    </a:solidFill>
                  </a:rPr>
                  <a:t>Randomization</a:t>
                </a:r>
                <a:r>
                  <a:rPr lang="en-US" sz="1350" dirty="0">
                    <a:solidFill>
                      <a:schemeClr val="tx1"/>
                    </a:solidFill>
                  </a:rPr>
                  <a:t>: simple randomization (SR) with </a:t>
                </a:r>
                <a14:m>
                  <m:oMath xmlns:m="http://schemas.openxmlformats.org/officeDocument/2006/math">
                    <m:r>
                      <m:rPr>
                        <m:sty m:val="p"/>
                      </m:rPr>
                      <a:rPr lang="en-US" sz="1350" b="0" i="1" smtClean="0">
                        <a:solidFill>
                          <a:schemeClr val="tx1"/>
                        </a:solidFill>
                        <a:latin typeface="Cambria Math" panose="02040503050406030204" pitchFamily="18" charset="0"/>
                      </a:rPr>
                      <m:t>Pr</m:t>
                    </m:r>
                    <m:d>
                      <m:dPr>
                        <m:ctrlPr>
                          <a:rPr lang="en-US" sz="1350" b="0" i="1" smtClean="0">
                            <a:solidFill>
                              <a:schemeClr val="tx1"/>
                            </a:solidFill>
                            <a:latin typeface="Cambria Math" panose="02040503050406030204" pitchFamily="18" charset="0"/>
                          </a:rPr>
                        </m:ctrlPr>
                      </m:dPr>
                      <m:e>
                        <m:r>
                          <a:rPr lang="en-US" sz="1350" b="0" i="1" smtClean="0">
                            <a:solidFill>
                              <a:schemeClr val="tx1"/>
                            </a:solidFill>
                            <a:latin typeface="Cambria Math" panose="02040503050406030204" pitchFamily="18" charset="0"/>
                          </a:rPr>
                          <m:t>𝐴</m:t>
                        </m:r>
                        <m:r>
                          <a:rPr lang="en-US" sz="1350" b="0" i="1" smtClean="0">
                            <a:solidFill>
                              <a:schemeClr val="tx1"/>
                            </a:solidFill>
                            <a:latin typeface="Cambria Math" panose="02040503050406030204" pitchFamily="18" charset="0"/>
                          </a:rPr>
                          <m:t>=1</m:t>
                        </m:r>
                      </m:e>
                    </m:d>
                    <m:r>
                      <a:rPr lang="en-US" sz="1350" b="0" i="1" smtClean="0">
                        <a:solidFill>
                          <a:schemeClr val="tx1"/>
                        </a:solidFill>
                        <a:latin typeface="Cambria Math" panose="02040503050406030204" pitchFamily="18" charset="0"/>
                      </a:rPr>
                      <m:t>=</m:t>
                    </m:r>
                    <m:f>
                      <m:fPr>
                        <m:type m:val="lin"/>
                        <m:ctrlPr>
                          <a:rPr lang="en-US" sz="1350" b="0" i="1" smtClean="0">
                            <a:solidFill>
                              <a:schemeClr val="tx1"/>
                            </a:solidFill>
                            <a:latin typeface="Cambria Math" panose="02040503050406030204" pitchFamily="18" charset="0"/>
                          </a:rPr>
                        </m:ctrlPr>
                      </m:fPr>
                      <m:num>
                        <m:r>
                          <a:rPr lang="en-US" sz="1350" b="0" i="1" smtClean="0">
                            <a:solidFill>
                              <a:schemeClr val="tx1"/>
                            </a:solidFill>
                            <a:latin typeface="Cambria Math" panose="02040503050406030204" pitchFamily="18" charset="0"/>
                          </a:rPr>
                          <m:t>2</m:t>
                        </m:r>
                      </m:num>
                      <m:den>
                        <m:r>
                          <a:rPr lang="en-US" sz="1350" b="0" i="1" smtClean="0">
                            <a:solidFill>
                              <a:schemeClr val="tx1"/>
                            </a:solidFill>
                            <a:latin typeface="Cambria Math" panose="02040503050406030204" pitchFamily="18" charset="0"/>
                          </a:rPr>
                          <m:t>3</m:t>
                        </m:r>
                      </m:den>
                    </m:f>
                  </m:oMath>
                </a14:m>
                <a:r>
                  <a:rPr lang="en-US" sz="1350" dirty="0">
                    <a:solidFill>
                      <a:schemeClr val="tx1"/>
                    </a:solidFill>
                  </a:rPr>
                  <a:t> and sample size 500</a:t>
                </a:r>
              </a:p>
              <a:p>
                <a:pPr marL="228600" indent="-228600">
                  <a:spcBef>
                    <a:spcPts val="600"/>
                  </a:spcBef>
                  <a:buFont typeface="Arial" panose="020B0604020202020204" pitchFamily="34" charset="0"/>
                  <a:buChar char="•"/>
                </a:pPr>
                <a:r>
                  <a:rPr lang="en-US" sz="1350" b="1" u="sng" dirty="0">
                    <a:solidFill>
                      <a:schemeClr val="tx1"/>
                    </a:solidFill>
                  </a:rPr>
                  <a:t>Estimand of interest</a:t>
                </a:r>
                <a:r>
                  <a:rPr lang="en-US" sz="1350" dirty="0">
                    <a:solidFill>
                      <a:schemeClr val="tx1"/>
                    </a:solidFill>
                  </a:rPr>
                  <a:t>: unconditional mean difference </a:t>
                </a:r>
                <a14:m>
                  <m:oMath xmlns:m="http://schemas.openxmlformats.org/officeDocument/2006/math">
                    <m:r>
                      <a:rPr lang="en-US" sz="1350" b="0" i="1" smtClean="0">
                        <a:solidFill>
                          <a:schemeClr val="tx1"/>
                        </a:solidFill>
                        <a:latin typeface="Cambria Math" panose="02040503050406030204" pitchFamily="18" charset="0"/>
                      </a:rPr>
                      <m:t>𝛿</m:t>
                    </m:r>
                    <m:r>
                      <a:rPr lang="en-US" sz="1350" b="0" i="1" smtClean="0">
                        <a:solidFill>
                          <a:schemeClr val="tx1"/>
                        </a:solidFill>
                        <a:latin typeface="Cambria Math" panose="02040503050406030204" pitchFamily="18" charset="0"/>
                      </a:rPr>
                      <m:t>=</m:t>
                    </m:r>
                    <m:r>
                      <m:rPr>
                        <m:sty m:val="p"/>
                      </m:rPr>
                      <a:rPr lang="en-US" sz="1350" b="0" i="1" smtClean="0">
                        <a:solidFill>
                          <a:schemeClr val="tx1"/>
                        </a:solidFill>
                        <a:latin typeface="Cambria Math" panose="02040503050406030204" pitchFamily="18" charset="0"/>
                      </a:rPr>
                      <m:t>E</m:t>
                    </m:r>
                    <m:d>
                      <m:dPr>
                        <m:ctrlPr>
                          <a:rPr lang="en-US" sz="1350" b="0" i="1" smtClean="0">
                            <a:solidFill>
                              <a:schemeClr val="tx1"/>
                            </a:solidFill>
                            <a:latin typeface="Cambria Math" panose="02040503050406030204" pitchFamily="18" charset="0"/>
                          </a:rPr>
                        </m:ctrlPr>
                      </m:dPr>
                      <m:e>
                        <m:sSup>
                          <m:sSupPr>
                            <m:ctrlPr>
                              <a:rPr lang="en-US" sz="1350" b="0" i="1" smtClean="0">
                                <a:solidFill>
                                  <a:schemeClr val="tx1"/>
                                </a:solidFill>
                                <a:latin typeface="Cambria Math" panose="02040503050406030204" pitchFamily="18" charset="0"/>
                              </a:rPr>
                            </m:ctrlPr>
                          </m:sSupPr>
                          <m:e>
                            <m:r>
                              <a:rPr lang="en-US" sz="1350" b="0" i="1" smtClean="0">
                                <a:solidFill>
                                  <a:schemeClr val="tx1"/>
                                </a:solidFill>
                                <a:latin typeface="Cambria Math" panose="02040503050406030204" pitchFamily="18" charset="0"/>
                              </a:rPr>
                              <m:t>𝑌</m:t>
                            </m:r>
                          </m:e>
                          <m:sup>
                            <m:d>
                              <m:dPr>
                                <m:ctrlPr>
                                  <a:rPr lang="en-US" sz="1350" b="0" i="1" smtClean="0">
                                    <a:solidFill>
                                      <a:schemeClr val="tx1"/>
                                    </a:solidFill>
                                    <a:latin typeface="Cambria Math" panose="02040503050406030204" pitchFamily="18" charset="0"/>
                                  </a:rPr>
                                </m:ctrlPr>
                              </m:dPr>
                              <m:e>
                                <m:r>
                                  <a:rPr lang="en-US" sz="1350" b="0" i="1" smtClean="0">
                                    <a:solidFill>
                                      <a:schemeClr val="tx1"/>
                                    </a:solidFill>
                                    <a:latin typeface="Cambria Math" panose="02040503050406030204" pitchFamily="18" charset="0"/>
                                  </a:rPr>
                                  <m:t>1</m:t>
                                </m:r>
                              </m:e>
                            </m:d>
                          </m:sup>
                        </m:sSup>
                      </m:e>
                    </m:d>
                    <m:r>
                      <a:rPr lang="en-US" sz="1350" b="0" i="0" smtClean="0">
                        <a:solidFill>
                          <a:schemeClr val="tx1"/>
                        </a:solidFill>
                        <a:latin typeface="Cambria Math" panose="02040503050406030204" pitchFamily="18" charset="0"/>
                      </a:rPr>
                      <m:t>−</m:t>
                    </m:r>
                    <m:r>
                      <m:rPr>
                        <m:sty m:val="p"/>
                      </m:rPr>
                      <a:rPr lang="en-US" sz="1350" b="0" i="0" smtClean="0">
                        <a:solidFill>
                          <a:schemeClr val="tx1"/>
                        </a:solidFill>
                        <a:latin typeface="Cambria Math" panose="02040503050406030204" pitchFamily="18" charset="0"/>
                      </a:rPr>
                      <m:t>E</m:t>
                    </m:r>
                    <m:d>
                      <m:dPr>
                        <m:ctrlPr>
                          <a:rPr lang="en-US" sz="1350" b="0" i="1" smtClean="0">
                            <a:solidFill>
                              <a:schemeClr val="tx1"/>
                            </a:solidFill>
                            <a:latin typeface="Cambria Math" panose="02040503050406030204" pitchFamily="18" charset="0"/>
                          </a:rPr>
                        </m:ctrlPr>
                      </m:dPr>
                      <m:e>
                        <m:sSup>
                          <m:sSupPr>
                            <m:ctrlPr>
                              <a:rPr lang="en-US" sz="1350" b="0" i="1" smtClean="0">
                                <a:solidFill>
                                  <a:schemeClr val="tx1"/>
                                </a:solidFill>
                                <a:latin typeface="Cambria Math" panose="02040503050406030204" pitchFamily="18" charset="0"/>
                              </a:rPr>
                            </m:ctrlPr>
                          </m:sSupPr>
                          <m:e>
                            <m:r>
                              <a:rPr lang="en-US" sz="1350" b="0" i="1" smtClean="0">
                                <a:solidFill>
                                  <a:schemeClr val="tx1"/>
                                </a:solidFill>
                                <a:latin typeface="Cambria Math" panose="02040503050406030204" pitchFamily="18" charset="0"/>
                              </a:rPr>
                              <m:t>𝑌</m:t>
                            </m:r>
                          </m:e>
                          <m:sup>
                            <m:d>
                              <m:dPr>
                                <m:ctrlPr>
                                  <a:rPr lang="en-US" sz="1350" b="0" i="1" smtClean="0">
                                    <a:solidFill>
                                      <a:schemeClr val="tx1"/>
                                    </a:solidFill>
                                    <a:latin typeface="Cambria Math" panose="02040503050406030204" pitchFamily="18" charset="0"/>
                                  </a:rPr>
                                </m:ctrlPr>
                              </m:dPr>
                              <m:e>
                                <m:r>
                                  <a:rPr lang="en-US" sz="1350" b="0" i="1" smtClean="0">
                                    <a:solidFill>
                                      <a:schemeClr val="tx1"/>
                                    </a:solidFill>
                                    <a:latin typeface="Cambria Math" panose="02040503050406030204" pitchFamily="18" charset="0"/>
                                  </a:rPr>
                                  <m:t>0</m:t>
                                </m:r>
                              </m:e>
                            </m:d>
                          </m:sup>
                        </m:sSup>
                      </m:e>
                    </m:d>
                  </m:oMath>
                </a14:m>
                <a:endParaRPr lang="en-US" sz="1350" dirty="0">
                  <a:solidFill>
                    <a:schemeClr val="tx1"/>
                  </a:solidFill>
                </a:endParaRPr>
              </a:p>
              <a:p>
                <a:pPr marL="228600" indent="-228600">
                  <a:spcBef>
                    <a:spcPts val="600"/>
                  </a:spcBef>
                  <a:buFont typeface="Arial" panose="020B0604020202020204" pitchFamily="34" charset="0"/>
                  <a:buChar char="•"/>
                </a:pPr>
                <a:r>
                  <a:rPr lang="en-US" sz="1350" b="1" u="sng" dirty="0">
                    <a:solidFill>
                      <a:schemeClr val="tx1"/>
                    </a:solidFill>
                  </a:rPr>
                  <a:t>Estimation methods for comparison</a:t>
                </a:r>
                <a:r>
                  <a:rPr lang="en-US" sz="1350" dirty="0">
                    <a:solidFill>
                      <a:schemeClr val="tx1"/>
                    </a:solidFill>
                  </a:rPr>
                  <a:t>: </a:t>
                </a:r>
                <a:r>
                  <a:rPr lang="en-US" sz="1350" b="1" i="1" dirty="0">
                    <a:solidFill>
                      <a:schemeClr val="tx1"/>
                    </a:solidFill>
                  </a:rPr>
                  <a:t>G-computation</a:t>
                </a:r>
                <a:r>
                  <a:rPr lang="en-US" sz="1350" dirty="0">
                    <a:solidFill>
                      <a:schemeClr val="tx1"/>
                    </a:solidFill>
                  </a:rPr>
                  <a:t> using </a:t>
                </a:r>
                <a:r>
                  <a:rPr lang="en-US" sz="1350" dirty="0">
                    <a:solidFill>
                      <a:srgbClr val="0070C0"/>
                    </a:solidFill>
                  </a:rPr>
                  <a:t>(1) Poisson Regression </a:t>
                </a:r>
                <a:r>
                  <a:rPr lang="en-US" sz="1350" dirty="0">
                    <a:solidFill>
                      <a:schemeClr val="tx1"/>
                    </a:solidFill>
                  </a:rPr>
                  <a:t>and </a:t>
                </a:r>
                <a:r>
                  <a:rPr lang="en-US" sz="1350" dirty="0">
                    <a:solidFill>
                      <a:srgbClr val="C00000"/>
                    </a:solidFill>
                  </a:rPr>
                  <a:t>(2) Negative Binomial Regression with unknow </a:t>
                </a:r>
                <a14:m>
                  <m:oMath xmlns:m="http://schemas.openxmlformats.org/officeDocument/2006/math">
                    <m:r>
                      <a:rPr lang="en-US" sz="1350" i="1">
                        <a:solidFill>
                          <a:srgbClr val="C00000"/>
                        </a:solidFill>
                        <a:latin typeface="Cambria Math" panose="02040503050406030204" pitchFamily="18" charset="0"/>
                      </a:rPr>
                      <m:t>𝜃</m:t>
                    </m:r>
                  </m:oMath>
                </a14:m>
                <a:endParaRPr lang="en-US" sz="1350" dirty="0">
                  <a:solidFill>
                    <a:schemeClr val="tx1"/>
                  </a:solidFill>
                </a:endParaRPr>
              </a:p>
            </p:txBody>
          </p:sp>
        </mc:Choice>
        <mc:Fallback xmlns="">
          <p:sp>
            <p:nvSpPr>
              <p:cNvPr id="6" name="Text 1">
                <a:extLst>
                  <a:ext uri="{FF2B5EF4-FFF2-40B4-BE49-F238E27FC236}">
                    <a16:creationId xmlns:a16="http://schemas.microsoft.com/office/drawing/2014/main" id="{6AE3F696-F41A-5513-FFB7-86FCBF020C4B}"/>
                  </a:ext>
                </a:extLst>
              </p:cNvPr>
              <p:cNvSpPr>
                <a:spLocks noRot="1" noChangeAspect="1" noMove="1" noResize="1" noEditPoints="1" noAdjustHandles="1" noChangeArrowheads="1" noChangeShapeType="1" noTextEdit="1"/>
              </p:cNvSpPr>
              <p:nvPr/>
            </p:nvSpPr>
            <p:spPr>
              <a:xfrm>
                <a:off x="570754" y="1077056"/>
                <a:ext cx="11272973" cy="1667078"/>
              </a:xfrm>
              <a:prstGeom prst="rect">
                <a:avLst/>
              </a:prstGeom>
              <a:blipFill>
                <a:blip r:embed="rId3"/>
                <a:stretch>
                  <a:fillRect l="-90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310CBAFE-D975-1808-2E70-CEE13FF576C8}"/>
                  </a:ext>
                </a:extLst>
              </p:cNvPr>
              <p:cNvGraphicFramePr>
                <a:graphicFrameLocks noGrp="1"/>
              </p:cNvGraphicFramePr>
              <p:nvPr/>
            </p:nvGraphicFramePr>
            <p:xfrm>
              <a:off x="838200" y="3040617"/>
              <a:ext cx="6402705" cy="1899920"/>
            </p:xfrm>
            <a:graphic>
              <a:graphicData uri="http://schemas.openxmlformats.org/drawingml/2006/table">
                <a:tbl>
                  <a:tblPr firstRow="1" bandRow="1"/>
                  <a:tblGrid>
                    <a:gridCol w="3659505">
                      <a:extLst>
                        <a:ext uri="{9D8B030D-6E8A-4147-A177-3AD203B41FA5}">
                          <a16:colId xmlns:a16="http://schemas.microsoft.com/office/drawing/2014/main" val="3204374196"/>
                        </a:ext>
                      </a:extLst>
                    </a:gridCol>
                    <a:gridCol w="1371600">
                      <a:extLst>
                        <a:ext uri="{9D8B030D-6E8A-4147-A177-3AD203B41FA5}">
                          <a16:colId xmlns:a16="http://schemas.microsoft.com/office/drawing/2014/main" val="1478128351"/>
                        </a:ext>
                      </a:extLst>
                    </a:gridCol>
                    <a:gridCol w="1371600">
                      <a:extLst>
                        <a:ext uri="{9D8B030D-6E8A-4147-A177-3AD203B41FA5}">
                          <a16:colId xmlns:a16="http://schemas.microsoft.com/office/drawing/2014/main" val="1069253257"/>
                        </a:ext>
                      </a:extLst>
                    </a:gridCol>
                  </a:tblGrid>
                  <a:tr h="370840">
                    <a:tc>
                      <a:txBody>
                        <a:bodyPr/>
                        <a:lstStyle/>
                        <a:p>
                          <a:endParaRPr lang="en-US" sz="1600"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gridSpan="2">
                      <a:txBody>
                        <a:bodyPr/>
                        <a:lstStyle/>
                        <a:p>
                          <a:pPr algn="ct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𝛿</m:t>
                                    </m:r>
                                  </m:e>
                                </m:acc>
                              </m:oMath>
                            </m:oMathPara>
                          </a14:m>
                          <a:endParaRPr lang="en-US" sz="1600" dirty="0"/>
                        </a:p>
                      </a:txBody>
                      <a:tcPr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600" dirty="0"/>
                        </a:p>
                      </a:txBody>
                      <a:tcPr/>
                    </a:tc>
                    <a:extLst>
                      <a:ext uri="{0D108BD9-81ED-4DB2-BD59-A6C34878D82A}">
                        <a16:rowId xmlns:a16="http://schemas.microsoft.com/office/drawing/2014/main" val="1454891155"/>
                      </a:ext>
                    </a:extLst>
                  </a:tr>
                  <a:tr h="370840">
                    <a:tc>
                      <a:txBody>
                        <a:bodyPr/>
                        <a:lstStyle/>
                        <a:p>
                          <a:r>
                            <a:rPr lang="en-US" sz="1600" b="1" dirty="0"/>
                            <a:t>Method</a:t>
                          </a:r>
                        </a:p>
                      </a:txBody>
                      <a:tcPr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t>Bias</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t>SD</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8824186"/>
                      </a:ext>
                    </a:extLst>
                  </a:tr>
                  <a:tr h="370840">
                    <a:tc>
                      <a:txBody>
                        <a:bodyPr/>
                        <a:lstStyle/>
                        <a:p>
                          <a:r>
                            <a:rPr lang="en-US" sz="1600" i="1" dirty="0">
                              <a:solidFill>
                                <a:schemeClr val="tx1"/>
                              </a:solidFill>
                            </a:rPr>
                            <a:t>G-computation</a:t>
                          </a:r>
                          <a:r>
                            <a:rPr lang="en-US" sz="1600" dirty="0"/>
                            <a:t> using</a:t>
                          </a:r>
                        </a:p>
                        <a:p>
                          <a:r>
                            <a:rPr lang="en-US" sz="1600" dirty="0">
                              <a:solidFill>
                                <a:srgbClr val="0070C0"/>
                              </a:solidFill>
                            </a:rPr>
                            <a:t>Poisson</a:t>
                          </a:r>
                          <a:r>
                            <a:rPr lang="en-US" sz="1600" dirty="0"/>
                            <a:t> regression</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-0.005</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0.249</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03256530"/>
                      </a:ext>
                    </a:extLst>
                  </a:tr>
                  <a:tr h="370840">
                    <a:tc>
                      <a:txBody>
                        <a:bodyPr/>
                        <a:lstStyle/>
                        <a:p>
                          <a:r>
                            <a:rPr lang="en-US" sz="1600" i="1" dirty="0">
                              <a:solidFill>
                                <a:schemeClr val="tx1"/>
                              </a:solidFill>
                            </a:rPr>
                            <a:t>G-computation</a:t>
                          </a:r>
                          <a:r>
                            <a:rPr lang="en-US" sz="1600" dirty="0"/>
                            <a:t> using </a:t>
                          </a:r>
                        </a:p>
                        <a:p>
                          <a:r>
                            <a:rPr lang="en-US" sz="1600" dirty="0">
                              <a:solidFill>
                                <a:srgbClr val="C00000"/>
                              </a:solidFill>
                            </a:rPr>
                            <a:t>NB</a:t>
                          </a:r>
                          <a:r>
                            <a:rPr lang="en-US" sz="1600" dirty="0"/>
                            <a:t> with </a:t>
                          </a:r>
                          <a:r>
                            <a:rPr lang="en-US" sz="1600" dirty="0">
                              <a:solidFill>
                                <a:srgbClr val="C00000"/>
                              </a:solidFill>
                            </a:rPr>
                            <a:t>unknow dispersion</a:t>
                          </a:r>
                          <a:r>
                            <a:rPr lang="en-US" sz="1600" dirty="0"/>
                            <a:t> </a:t>
                          </a:r>
                          <a:r>
                            <a:rPr lang="en-US" sz="1600" dirty="0">
                              <a:solidFill>
                                <a:schemeClr val="tx1"/>
                              </a:solidFill>
                            </a:rPr>
                            <a:t>parameter</a:t>
                          </a:r>
                          <a:endParaRPr lang="en-US" sz="1600" dirty="0"/>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rgbClr val="FF0000"/>
                              </a:solidFill>
                            </a:rPr>
                            <a:t>0.159</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0.263</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9204856"/>
                      </a:ext>
                    </a:extLst>
                  </a:tr>
                </a:tbl>
              </a:graphicData>
            </a:graphic>
          </p:graphicFrame>
        </mc:Choice>
        <mc:Fallback xmlns="">
          <p:graphicFrame>
            <p:nvGraphicFramePr>
              <p:cNvPr id="3" name="Table 2">
                <a:extLst>
                  <a:ext uri="{FF2B5EF4-FFF2-40B4-BE49-F238E27FC236}">
                    <a16:creationId xmlns:a16="http://schemas.microsoft.com/office/drawing/2014/main" id="{310CBAFE-D975-1808-2E70-CEE13FF576C8}"/>
                  </a:ext>
                </a:extLst>
              </p:cNvPr>
              <p:cNvGraphicFramePr>
                <a:graphicFrameLocks noGrp="1"/>
              </p:cNvGraphicFramePr>
              <p:nvPr>
                <p:extLst>
                  <p:ext uri="{D42A27DB-BD31-4B8C-83A1-F6EECF244321}">
                    <p14:modId xmlns:p14="http://schemas.microsoft.com/office/powerpoint/2010/main" val="1637908094"/>
                  </p:ext>
                </p:extLst>
              </p:nvPr>
            </p:nvGraphicFramePr>
            <p:xfrm>
              <a:off x="838200" y="3040617"/>
              <a:ext cx="6402705" cy="1899920"/>
            </p:xfrm>
            <a:graphic>
              <a:graphicData uri="http://schemas.openxmlformats.org/drawingml/2006/table">
                <a:tbl>
                  <a:tblPr firstRow="1" bandRow="1"/>
                  <a:tblGrid>
                    <a:gridCol w="3659505">
                      <a:extLst>
                        <a:ext uri="{9D8B030D-6E8A-4147-A177-3AD203B41FA5}">
                          <a16:colId xmlns:a16="http://schemas.microsoft.com/office/drawing/2014/main" val="3204374196"/>
                        </a:ext>
                      </a:extLst>
                    </a:gridCol>
                    <a:gridCol w="1371600">
                      <a:extLst>
                        <a:ext uri="{9D8B030D-6E8A-4147-A177-3AD203B41FA5}">
                          <a16:colId xmlns:a16="http://schemas.microsoft.com/office/drawing/2014/main" val="1478128351"/>
                        </a:ext>
                      </a:extLst>
                    </a:gridCol>
                    <a:gridCol w="1371600">
                      <a:extLst>
                        <a:ext uri="{9D8B030D-6E8A-4147-A177-3AD203B41FA5}">
                          <a16:colId xmlns:a16="http://schemas.microsoft.com/office/drawing/2014/main" val="1069253257"/>
                        </a:ext>
                      </a:extLst>
                    </a:gridCol>
                  </a:tblGrid>
                  <a:tr h="370840">
                    <a:tc>
                      <a:txBody>
                        <a:bodyPr/>
                        <a:lstStyle/>
                        <a:p>
                          <a:endParaRPr lang="en-US" sz="1600"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gridSpan="2">
                      <a:txBody>
                        <a:bodyPr/>
                        <a:lstStyle/>
                        <a:p>
                          <a:endParaRPr lang="en-US"/>
                        </a:p>
                      </a:txBody>
                      <a:tcPr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34259" b="-441379"/>
                          </a:stretch>
                        </a:blipFill>
                      </a:tcPr>
                    </a:tc>
                    <a:tc hMerge="1">
                      <a:txBody>
                        <a:bodyPr/>
                        <a:lstStyle/>
                        <a:p>
                          <a:endParaRPr lang="en-US" sz="1600" dirty="0"/>
                        </a:p>
                      </a:txBody>
                      <a:tcPr/>
                    </a:tc>
                    <a:extLst>
                      <a:ext uri="{0D108BD9-81ED-4DB2-BD59-A6C34878D82A}">
                        <a16:rowId xmlns:a16="http://schemas.microsoft.com/office/drawing/2014/main" val="1454891155"/>
                      </a:ext>
                    </a:extLst>
                  </a:tr>
                  <a:tr h="370840">
                    <a:tc>
                      <a:txBody>
                        <a:bodyPr/>
                        <a:lstStyle/>
                        <a:p>
                          <a:r>
                            <a:rPr lang="en-US" sz="1600" b="1" dirty="0"/>
                            <a:t>Method</a:t>
                          </a:r>
                        </a:p>
                      </a:txBody>
                      <a:tcPr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t>Bias</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t>SD</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8824186"/>
                      </a:ext>
                    </a:extLst>
                  </a:tr>
                  <a:tr h="579120">
                    <a:tc>
                      <a:txBody>
                        <a:bodyPr/>
                        <a:lstStyle/>
                        <a:p>
                          <a:r>
                            <a:rPr lang="en-US" sz="1600" i="1" dirty="0">
                              <a:solidFill>
                                <a:schemeClr val="tx1"/>
                              </a:solidFill>
                            </a:rPr>
                            <a:t>G-computation</a:t>
                          </a:r>
                          <a:r>
                            <a:rPr lang="en-US" sz="1600" dirty="0"/>
                            <a:t> using</a:t>
                          </a:r>
                        </a:p>
                        <a:p>
                          <a:r>
                            <a:rPr lang="en-US" sz="1600" dirty="0">
                              <a:solidFill>
                                <a:srgbClr val="0070C0"/>
                              </a:solidFill>
                            </a:rPr>
                            <a:t>Poisson</a:t>
                          </a:r>
                          <a:r>
                            <a:rPr lang="en-US" sz="1600" dirty="0"/>
                            <a:t> regression</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-0.005</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0.249</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03256530"/>
                      </a:ext>
                    </a:extLst>
                  </a:tr>
                  <a:tr h="579120">
                    <a:tc>
                      <a:txBody>
                        <a:bodyPr/>
                        <a:lstStyle/>
                        <a:p>
                          <a:r>
                            <a:rPr lang="en-US" sz="1600" i="1" dirty="0">
                              <a:solidFill>
                                <a:schemeClr val="tx1"/>
                              </a:solidFill>
                            </a:rPr>
                            <a:t>G-computation</a:t>
                          </a:r>
                          <a:r>
                            <a:rPr lang="en-US" sz="1600" dirty="0"/>
                            <a:t> using </a:t>
                          </a:r>
                        </a:p>
                        <a:p>
                          <a:r>
                            <a:rPr lang="en-US" sz="1600" dirty="0">
                              <a:solidFill>
                                <a:srgbClr val="C00000"/>
                              </a:solidFill>
                            </a:rPr>
                            <a:t>NB</a:t>
                          </a:r>
                          <a:r>
                            <a:rPr lang="en-US" sz="1600" dirty="0"/>
                            <a:t> with </a:t>
                          </a:r>
                          <a:r>
                            <a:rPr lang="en-US" sz="1600" dirty="0">
                              <a:solidFill>
                                <a:srgbClr val="C00000"/>
                              </a:solidFill>
                            </a:rPr>
                            <a:t>unknow dispersion</a:t>
                          </a:r>
                          <a:r>
                            <a:rPr lang="en-US" sz="1600" dirty="0"/>
                            <a:t> </a:t>
                          </a:r>
                          <a:r>
                            <a:rPr lang="en-US" sz="1600" dirty="0">
                              <a:solidFill>
                                <a:schemeClr val="tx1"/>
                              </a:solidFill>
                            </a:rPr>
                            <a:t>parameter</a:t>
                          </a:r>
                          <a:endParaRPr lang="en-US" sz="1600" dirty="0"/>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rgbClr val="FF0000"/>
                              </a:solidFill>
                            </a:rPr>
                            <a:t>0.159</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0.263</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9204856"/>
                      </a:ext>
                    </a:extLst>
                  </a:tr>
                </a:tbl>
              </a:graphicData>
            </a:graphic>
          </p:graphicFrame>
        </mc:Fallback>
      </mc:AlternateContent>
      <p:sp>
        <p:nvSpPr>
          <p:cNvPr id="4" name="TextBox 3">
            <a:extLst>
              <a:ext uri="{FF2B5EF4-FFF2-40B4-BE49-F238E27FC236}">
                <a16:creationId xmlns:a16="http://schemas.microsoft.com/office/drawing/2014/main" id="{C2F627E2-691C-8D11-3059-749E0985477C}"/>
              </a:ext>
            </a:extLst>
          </p:cNvPr>
          <p:cNvSpPr txBox="1"/>
          <p:nvPr/>
        </p:nvSpPr>
        <p:spPr>
          <a:xfrm>
            <a:off x="7746715" y="3040617"/>
            <a:ext cx="3607085" cy="2628662"/>
          </a:xfrm>
          <a:prstGeom prst="roundRect">
            <a:avLst>
              <a:gd name="adj" fmla="val 6125"/>
            </a:avLst>
          </a:prstGeom>
          <a:solidFill>
            <a:schemeClr val="tx2">
              <a:lumMod val="20000"/>
              <a:lumOff val="80000"/>
              <a:alpha val="50000"/>
            </a:schemeClr>
          </a:solidFill>
          <a:ln w="19050">
            <a:solidFill>
              <a:schemeClr val="tx2"/>
            </a:solidFill>
          </a:ln>
        </p:spPr>
        <p:txBody>
          <a:bodyPr wrap="square" rtlCol="0">
            <a:spAutoFit/>
          </a:bodyPr>
          <a:lstStyle/>
          <a:p>
            <a:pPr marL="285750" indent="-285750">
              <a:buFont typeface="Arial" panose="020B0604020202020204" pitchFamily="34" charset="0"/>
              <a:buChar char="•"/>
            </a:pPr>
            <a:r>
              <a:rPr lang="en-US" sz="1600" dirty="0">
                <a:solidFill>
                  <a:schemeClr val="tx2">
                    <a:lumMod val="50000"/>
                  </a:schemeClr>
                </a:solidFill>
              </a:rPr>
              <a:t>Poisson regression uses “log” link, a </a:t>
            </a:r>
            <a:r>
              <a:rPr lang="en-US" sz="1600" b="1" u="sng" dirty="0">
                <a:solidFill>
                  <a:schemeClr val="tx2">
                    <a:lumMod val="50000"/>
                  </a:schemeClr>
                </a:solidFill>
              </a:rPr>
              <a:t>canonical</a:t>
            </a:r>
            <a:r>
              <a:rPr lang="en-US" sz="1600" dirty="0">
                <a:solidFill>
                  <a:schemeClr val="tx2">
                    <a:lumMod val="50000"/>
                  </a:schemeClr>
                </a:solidFill>
              </a:rPr>
              <a:t> link, hence, G-computation is </a:t>
            </a:r>
            <a:r>
              <a:rPr lang="en-US" sz="1600" b="1" u="sng" dirty="0">
                <a:solidFill>
                  <a:schemeClr val="tx2">
                    <a:lumMod val="50000"/>
                  </a:schemeClr>
                </a:solidFill>
              </a:rPr>
              <a:t>unbiased</a:t>
            </a:r>
          </a:p>
          <a:p>
            <a:pPr marL="285750" indent="-285750">
              <a:buFont typeface="Arial" panose="020B0604020202020204" pitchFamily="34" charset="0"/>
              <a:buChar char="•"/>
            </a:pPr>
            <a:endParaRPr lang="en-US" sz="1600" dirty="0">
              <a:solidFill>
                <a:schemeClr val="tx2">
                  <a:lumMod val="50000"/>
                </a:schemeClr>
              </a:solidFill>
            </a:endParaRPr>
          </a:p>
          <a:p>
            <a:pPr marL="285750" indent="-285750">
              <a:buFont typeface="Arial" panose="020B0604020202020204" pitchFamily="34" charset="0"/>
              <a:buChar char="•"/>
            </a:pPr>
            <a:r>
              <a:rPr lang="en-US" sz="1600" dirty="0">
                <a:solidFill>
                  <a:schemeClr val="tx2">
                    <a:lumMod val="50000"/>
                  </a:schemeClr>
                </a:solidFill>
              </a:rPr>
              <a:t>Negative Binomial regression with unknown dispersion parameter (estimated by maximum likelihood) is </a:t>
            </a:r>
            <a:r>
              <a:rPr lang="en-US" sz="1600" dirty="0">
                <a:solidFill>
                  <a:srgbClr val="FF0000"/>
                </a:solidFill>
              </a:rPr>
              <a:t>NOT</a:t>
            </a:r>
            <a:r>
              <a:rPr lang="en-US" sz="1600" dirty="0">
                <a:solidFill>
                  <a:schemeClr val="tx2">
                    <a:lumMod val="50000"/>
                  </a:schemeClr>
                </a:solidFill>
              </a:rPr>
              <a:t> a GLM with canonical link, hence, G-computation is biased.</a:t>
            </a:r>
          </a:p>
        </p:txBody>
      </p:sp>
      <p:pic>
        <p:nvPicPr>
          <p:cNvPr id="5" name="ICON-neg binomial" descr="Right pointing backhand index with solid fill">
            <a:hlinkClick r:id="rId5" action="ppaction://hlinksldjump"/>
            <a:extLst>
              <a:ext uri="{FF2B5EF4-FFF2-40B4-BE49-F238E27FC236}">
                <a16:creationId xmlns:a16="http://schemas.microsoft.com/office/drawing/2014/main" id="{66A5B32E-605E-381F-EFFA-3D8924A548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06567" y="6464808"/>
            <a:ext cx="274320" cy="274320"/>
          </a:xfrm>
          <a:prstGeom prst="rect">
            <a:avLst/>
          </a:prstGeom>
        </p:spPr>
      </p:pic>
    </p:spTree>
    <p:extLst>
      <p:ext uri="{BB962C8B-B14F-4D97-AF65-F5344CB8AC3E}">
        <p14:creationId xmlns:p14="http://schemas.microsoft.com/office/powerpoint/2010/main" val="47395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dirty="0"/>
              <a:t>Covariate Adjustment for Unconditional Treatment Effect</a:t>
            </a:r>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3090185"/>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r>
                  <a:rPr lang="en-US" sz="1600" dirty="0"/>
                  <a:t> </a:t>
                </a:r>
              </a:p>
              <a:p>
                <a:pPr>
                  <a:spcAft>
                    <a:spcPts val="600"/>
                  </a:spcAft>
                </a:pPr>
                <a:r>
                  <a:rPr lang="en-US" b="1" u="sng" dirty="0">
                    <a:solidFill>
                      <a:srgbClr val="C5050C"/>
                    </a:solidFill>
                  </a:rPr>
                  <a:t>Method of Estimation</a:t>
                </a:r>
                <a:r>
                  <a:rPr lang="en-US" b="1" dirty="0">
                    <a:solidFill>
                      <a:srgbClr val="C5050C"/>
                    </a:solidFill>
                  </a:rPr>
                  <a:t>:</a:t>
                </a:r>
                <a:endParaRPr lang="en-US" sz="1600" b="1" dirty="0"/>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3090185"/>
              </a:xfrm>
              <a:prstGeom prst="rect">
                <a:avLst/>
              </a:prstGeom>
              <a:blipFill>
                <a:blip r:embed="rId3"/>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1">
                <a:extLst>
                  <a:ext uri="{FF2B5EF4-FFF2-40B4-BE49-F238E27FC236}">
                    <a16:creationId xmlns:a16="http://schemas.microsoft.com/office/drawing/2014/main" id="{519C15B4-9962-8C69-B7BF-E88600B4793F}"/>
                  </a:ext>
                </a:extLst>
              </p:cNvPr>
              <p:cNvGraphicFramePr>
                <a:graphicFrameLocks noGrp="1"/>
              </p:cNvGraphicFramePr>
              <p:nvPr>
                <p:extLst>
                  <p:ext uri="{D42A27DB-BD31-4B8C-83A1-F6EECF244321}">
                    <p14:modId xmlns:p14="http://schemas.microsoft.com/office/powerpoint/2010/main" val="3718883135"/>
                  </p:ext>
                </p:extLst>
              </p:nvPr>
            </p:nvGraphicFramePr>
            <p:xfrm>
              <a:off x="570752" y="1881240"/>
              <a:ext cx="11272972" cy="22860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u="none" smtClean="0">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u="none" dirty="0" smtClean="0">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t>Unadjusted</a:t>
                          </a:r>
                        </a:p>
                      </a:txBody>
                      <a:tcPr anchor="ctr"/>
                    </a:tc>
                    <a:tc>
                      <a:txBody>
                        <a:bodyPr/>
                        <a:lstStyle/>
                        <a:p>
                          <a:pPr algn="l"/>
                          <a14:m>
                            <m:oMath xmlns:m="http://schemas.openxmlformats.org/officeDocument/2006/math">
                              <m:r>
                                <m:rPr>
                                  <m:sty m:val="p"/>
                                </m:rPr>
                                <a:rPr lang="en-US" sz="1350" b="0" smtClean="0">
                                  <a:latin typeface="Cambria Math" panose="02040503050406030204" pitchFamily="18" charset="0"/>
                                </a:rPr>
                                <m:t>E</m:t>
                              </m:r>
                              <m:d>
                                <m:dPr>
                                  <m:ctrlPr>
                                    <a:rPr lang="en-US" sz="1350" b="0" i="1" smtClean="0">
                                      <a:latin typeface="Cambria Math" panose="02040503050406030204" pitchFamily="18" charset="0"/>
                                    </a:rPr>
                                  </m:ctrlPr>
                                </m:dPr>
                                <m:e>
                                  <m:r>
                                    <a:rPr lang="en-US" sz="1350" b="0" smtClean="0">
                                      <a:latin typeface="Cambria Math" panose="02040503050406030204" pitchFamily="18" charset="0"/>
                                    </a:rPr>
                                    <m:t>𝑌</m:t>
                                  </m:r>
                                </m:e>
                                <m:e>
                                  <m:r>
                                    <a:rPr lang="en-US" sz="1350" b="0" smtClean="0">
                                      <a:latin typeface="Cambria Math" panose="02040503050406030204" pitchFamily="18" charset="0"/>
                                    </a:rPr>
                                    <m:t>𝐴</m:t>
                                  </m:r>
                                </m:e>
                              </m:d>
                              <m:r>
                                <a:rPr lang="en-US" sz="1350" b="0"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𝛾</m:t>
                                  </m:r>
                                </m:e>
                                <m:sub>
                                  <m:r>
                                    <a:rPr lang="en-US" sz="1350" b="0" smtClean="0">
                                      <a:latin typeface="Cambria Math" panose="02040503050406030204" pitchFamily="18" charset="0"/>
                                    </a:rPr>
                                    <m:t>𝑎</m:t>
                                  </m:r>
                                </m:sub>
                              </m:sSub>
                              <m:sSub>
                                <m:sSubPr>
                                  <m:ctrlPr>
                                    <a:rPr lang="en-US" sz="1350" b="0" i="1" smtClean="0">
                                      <a:latin typeface="Cambria Math" panose="02040503050406030204" pitchFamily="18" charset="0"/>
                                    </a:rPr>
                                  </m:ctrlPr>
                                </m:sSubPr>
                                <m:e>
                                  <m:r>
                                    <a:rPr lang="en-US" sz="1350" b="0" smtClean="0">
                                      <a:latin typeface="Cambria Math" panose="02040503050406030204" pitchFamily="18" charset="0"/>
                                    </a:rPr>
                                    <m:t>𝐼</m:t>
                                  </m:r>
                                </m:e>
                                <m:sub>
                                  <m:d>
                                    <m:dPr>
                                      <m:begChr m:val="{"/>
                                      <m:endChr m:val="}"/>
                                      <m:ctrlPr>
                                        <a:rPr lang="en-US" sz="1350" b="0" i="1" smtClean="0">
                                          <a:latin typeface="Cambria Math" panose="02040503050406030204" pitchFamily="18" charset="0"/>
                                        </a:rPr>
                                      </m:ctrlPr>
                                    </m:dPr>
                                    <m:e>
                                      <m:r>
                                        <a:rPr lang="en-US" sz="1350" b="0" smtClean="0">
                                          <a:latin typeface="Cambria Math" panose="02040503050406030204" pitchFamily="18" charset="0"/>
                                        </a:rPr>
                                        <m:t>𝐴</m:t>
                                      </m:r>
                                      <m:r>
                                        <a:rPr lang="en-US" sz="1350" b="0" smtClean="0">
                                          <a:latin typeface="Cambria Math" panose="02040503050406030204" pitchFamily="18" charset="0"/>
                                        </a:rPr>
                                        <m:t>=</m:t>
                                      </m:r>
                                      <m:r>
                                        <a:rPr lang="en-US" sz="1350" b="0" smtClean="0">
                                          <a:latin typeface="Cambria Math" panose="02040503050406030204" pitchFamily="18" charset="0"/>
                                        </a:rPr>
                                        <m:t>𝑎</m:t>
                                      </m:r>
                                    </m:e>
                                  </m:d>
                                </m:sub>
                              </m:sSub>
                            </m:oMath>
                          </a14:m>
                          <a:r>
                            <a:rPr lang="en-US" sz="135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350" b="0" i="1" smtClean="0">
                                      <a:latin typeface="Cambria Math" panose="02040503050406030204" pitchFamily="18" charset="0"/>
                                    </a:rPr>
                                  </m:ctrlPr>
                                </m:sSub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𝛾</m:t>
                                      </m:r>
                                    </m:e>
                                  </m:acc>
                                </m:e>
                                <m:sub>
                                  <m:r>
                                    <a:rPr lang="en-US" sz="1350" b="0" smtClean="0">
                                      <a:latin typeface="Cambria Math" panose="02040503050406030204" pitchFamily="18" charset="0"/>
                                    </a:rPr>
                                    <m:t>𝑎</m:t>
                                  </m:r>
                                </m:sub>
                              </m:sSub>
                            </m:oMath>
                          </a14:m>
                          <a:r>
                            <a:rPr lang="en-US" sz="1350" b="0" dirty="0"/>
                            <a:t>,</a:t>
                          </a:r>
                          <a:r>
                            <a:rPr lang="en-US" sz="1350" b="0" baseline="0" dirty="0"/>
                            <a:t> </a:t>
                          </a:r>
                          <a14:m>
                            <m:oMath xmlns:m="http://schemas.openxmlformats.org/officeDocument/2006/math">
                              <m:r>
                                <a:rPr lang="en-US" sz="1350" b="0" smtClean="0">
                                  <a:latin typeface="Cambria Math" panose="02040503050406030204" pitchFamily="18" charset="0"/>
                                </a:rPr>
                                <m:t>𝑎</m:t>
                              </m:r>
                              <m:r>
                                <a:rPr lang="en-US" sz="1350" b="0" smtClean="0">
                                  <a:latin typeface="Cambria Math" panose="02040503050406030204" pitchFamily="18" charset="0"/>
                                </a:rPr>
                                <m:t>=1,…,</m:t>
                              </m:r>
                              <m:r>
                                <a:rPr lang="en-US" sz="1350" b="0" smtClean="0">
                                  <a:latin typeface="Cambria Math" panose="02040503050406030204" pitchFamily="18" charset="0"/>
                                </a:rPr>
                                <m:t>𝑘</m:t>
                              </m:r>
                            </m:oMath>
                          </a14:m>
                          <a:endParaRPr lang="en-US" sz="1350" b="1" dirty="0"/>
                        </a:p>
                      </a:txBody>
                      <a:tcPr anchor="ctr"/>
                    </a:tc>
                    <a:tc>
                      <a:txBody>
                        <a:bodyPr/>
                        <a:lstStyle/>
                        <a:p>
                          <a:pPr algn="l"/>
                          <a:r>
                            <a:rPr lang="en-US" sz="1350" dirty="0" err="1"/>
                            <a:t>robincar_linear</a:t>
                          </a:r>
                          <a:endParaRPr lang="en-US" sz="1350" dirty="0"/>
                        </a:p>
                      </a:txBody>
                      <a:tcPr anchor="ctr"/>
                    </a:tc>
                    <a:extLst>
                      <a:ext uri="{0D108BD9-81ED-4DB2-BD59-A6C34878D82A}">
                        <a16:rowId xmlns:a16="http://schemas.microsoft.com/office/drawing/2014/main" val="479295321"/>
                      </a:ext>
                    </a:extLst>
                  </a:tr>
                  <a:tr h="457200">
                    <a:tc>
                      <a:txBody>
                        <a:bodyPr/>
                        <a:lstStyle/>
                        <a:p>
                          <a:r>
                            <a:rPr lang="en-US" sz="1350" b="1" dirty="0"/>
                            <a:t>Linear adjustment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latin typeface="Cambria Math" panose="02040503050406030204" pitchFamily="18" charset="0"/>
                                </a:rPr>
                                <m:t>E</m:t>
                              </m:r>
                              <m:d>
                                <m:dPr>
                                  <m:ctrlPr>
                                    <a:rPr lang="en-US" sz="1350" b="0" i="1" smtClean="0">
                                      <a:latin typeface="Cambria Math" panose="02040503050406030204" pitchFamily="18" charset="0"/>
                                    </a:rPr>
                                  </m:ctrlPr>
                                </m:dPr>
                                <m:e>
                                  <m:r>
                                    <a:rPr lang="en-US" sz="1350" b="0" smtClean="0">
                                      <a:latin typeface="Cambria Math" panose="02040503050406030204" pitchFamily="18" charset="0"/>
                                    </a:rPr>
                                    <m:t>𝑌</m:t>
                                  </m:r>
                                </m:e>
                                <m:e>
                                  <m:r>
                                    <a:rPr lang="en-US" sz="1350" b="0" smtClean="0">
                                      <a:latin typeface="Cambria Math" panose="02040503050406030204" pitchFamily="18" charset="0"/>
                                    </a:rPr>
                                    <m:t>𝐴</m:t>
                                  </m:r>
                                  <m:r>
                                    <a:rPr lang="en-US" sz="1350" b="0" smtClean="0">
                                      <a:latin typeface="Cambria Math" panose="02040503050406030204" pitchFamily="18" charset="0"/>
                                    </a:rPr>
                                    <m:t>, </m:t>
                                  </m:r>
                                  <m:r>
                                    <a:rPr lang="en-US" sz="1350" b="0" smtClean="0">
                                      <a:latin typeface="Cambria Math" panose="02040503050406030204" pitchFamily="18" charset="0"/>
                                    </a:rPr>
                                    <m:t>𝑋</m:t>
                                  </m:r>
                                </m:e>
                              </m:d>
                              <m:r>
                                <a:rPr lang="en-US" sz="1350" b="0" smtClean="0">
                                  <a:latin typeface="Cambria Math" panose="02040503050406030204" pitchFamily="18" charset="0"/>
                                </a:rPr>
                                <m:t>=∑</m:t>
                              </m:r>
                              <m:d>
                                <m:dPr>
                                  <m:ctrlPr>
                                    <a:rPr lang="en-US" sz="1350" b="0" i="1" smtClean="0">
                                      <a:latin typeface="Cambria Math" panose="02040503050406030204" pitchFamily="18" charset="0"/>
                                    </a:rPr>
                                  </m:ctrlPr>
                                </m:dPr>
                                <m:e>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𝛾</m:t>
                                      </m:r>
                                    </m:e>
                                    <m:sub>
                                      <m:r>
                                        <a:rPr lang="en-US" sz="1350" b="0" smtClean="0">
                                          <a:latin typeface="Cambria Math" panose="02040503050406030204" pitchFamily="18" charset="0"/>
                                        </a:rPr>
                                        <m:t>𝑎</m:t>
                                      </m:r>
                                    </m:sub>
                                  </m:sSub>
                                  <m:r>
                                    <a:rPr lang="en-US" sz="1350" b="0" smtClean="0">
                                      <a:latin typeface="Cambria Math" panose="02040503050406030204" pitchFamily="18" charset="0"/>
                                    </a:rPr>
                                    <m:t>+</m:t>
                                  </m:r>
                                  <m:sSubSup>
                                    <m:sSubSupPr>
                                      <m:ctrlPr>
                                        <a:rPr lang="en-US" sz="1350" b="0" i="1" smtClean="0">
                                          <a:latin typeface="Cambria Math" panose="02040503050406030204" pitchFamily="18" charset="0"/>
                                        </a:rPr>
                                      </m:ctrlPr>
                                    </m:sSubSupPr>
                                    <m:e>
                                      <m:r>
                                        <a:rPr lang="en-US" sz="1350" b="0" smtClean="0">
                                          <a:latin typeface="Cambria Math" panose="02040503050406030204" pitchFamily="18" charset="0"/>
                                        </a:rPr>
                                        <m:t>𝛽</m:t>
                                      </m:r>
                                    </m:e>
                                    <m:sub>
                                      <m:r>
                                        <a:rPr lang="en-US" sz="1350" b="0" smtClean="0">
                                          <a:latin typeface="Cambria Math" panose="02040503050406030204" pitchFamily="18" charset="0"/>
                                        </a:rPr>
                                        <m:t>𝑎</m:t>
                                      </m:r>
                                    </m:sub>
                                    <m:sup>
                                      <m:r>
                                        <a:rPr lang="en-US" sz="1350" b="0" i="1" smtClean="0">
                                          <a:latin typeface="Cambria Math" panose="02040503050406030204" pitchFamily="18" charset="0"/>
                                        </a:rPr>
                                        <m:t>⊤</m:t>
                                      </m:r>
                                    </m:sup>
                                  </m:sSubSup>
                                  <m:r>
                                    <a:rPr lang="en-US" sz="1350" b="0" smtClean="0">
                                      <a:latin typeface="Cambria Math" panose="02040503050406030204" pitchFamily="18" charset="0"/>
                                    </a:rPr>
                                    <m:t>𝑋</m:t>
                                  </m:r>
                                </m:e>
                              </m:d>
                              <m:sSub>
                                <m:sSubPr>
                                  <m:ctrlPr>
                                    <a:rPr lang="en-US" sz="1350" b="0" i="1" smtClean="0">
                                      <a:latin typeface="Cambria Math" panose="02040503050406030204" pitchFamily="18" charset="0"/>
                                    </a:rPr>
                                  </m:ctrlPr>
                                </m:sSubPr>
                                <m:e>
                                  <m:r>
                                    <a:rPr lang="en-US" sz="1350" b="0" smtClean="0">
                                      <a:latin typeface="Cambria Math" panose="02040503050406030204" pitchFamily="18" charset="0"/>
                                    </a:rPr>
                                    <m:t>𝐼</m:t>
                                  </m:r>
                                </m:e>
                                <m:sub>
                                  <m:d>
                                    <m:dPr>
                                      <m:begChr m:val="{"/>
                                      <m:endChr m:val="}"/>
                                      <m:ctrlPr>
                                        <a:rPr lang="en-US" sz="1350" b="0" i="1" smtClean="0">
                                          <a:latin typeface="Cambria Math" panose="02040503050406030204" pitchFamily="18" charset="0"/>
                                        </a:rPr>
                                      </m:ctrlPr>
                                    </m:dPr>
                                    <m:e>
                                      <m:r>
                                        <a:rPr lang="en-US" sz="1350" b="0" smtClean="0">
                                          <a:latin typeface="Cambria Math" panose="02040503050406030204" pitchFamily="18" charset="0"/>
                                        </a:rPr>
                                        <m:t>𝐴</m:t>
                                      </m:r>
                                      <m:r>
                                        <a:rPr lang="en-US" sz="1350" b="0" smtClean="0">
                                          <a:latin typeface="Cambria Math" panose="02040503050406030204" pitchFamily="18" charset="0"/>
                                        </a:rPr>
                                        <m:t>=</m:t>
                                      </m:r>
                                      <m:r>
                                        <a:rPr lang="en-US" sz="1350" b="0" smtClean="0">
                                          <a:latin typeface="Cambria Math" panose="02040503050406030204" pitchFamily="18" charset="0"/>
                                        </a:rPr>
                                        <m:t>𝑎</m:t>
                                      </m:r>
                                    </m:e>
                                  </m:d>
                                </m:sub>
                              </m:sSub>
                            </m:oMath>
                          </a14:m>
                          <a:r>
                            <a:rPr lang="en-US" sz="1350" dirty="0"/>
                            <a:t> </a:t>
                          </a:r>
                        </a:p>
                      </a:txBody>
                      <a:tcPr anchor="ctr"/>
                    </a:tc>
                    <a:tc>
                      <a:txBody>
                        <a:bodyPr/>
                        <a:lstStyle/>
                        <a:p>
                          <a:pPr algn="l"/>
                          <a14:m>
                            <m:oMathPara xmlns:m="http://schemas.openxmlformats.org/officeDocument/2006/math">
                              <m:oMathParaPr>
                                <m:jc m:val="left"/>
                              </m:oMathParaPr>
                              <m:oMath xmlns:m="http://schemas.openxmlformats.org/officeDocument/2006/math">
                                <m:sSub>
                                  <m:sSubPr>
                                    <m:ctrlPr>
                                      <a:rPr lang="en-US" sz="1350" b="0" i="1" smtClean="0">
                                        <a:latin typeface="Cambria Math" panose="02040503050406030204" pitchFamily="18" charset="0"/>
                                      </a:rPr>
                                    </m:ctrlPr>
                                  </m:sSub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𝛾</m:t>
                                        </m:r>
                                      </m:e>
                                    </m:acc>
                                  </m:e>
                                  <m:sub>
                                    <m:r>
                                      <a:rPr lang="en-US" sz="1350" b="0" smtClean="0">
                                        <a:latin typeface="Cambria Math" panose="02040503050406030204" pitchFamily="18" charset="0"/>
                                      </a:rPr>
                                      <m:t>𝑎</m:t>
                                    </m:r>
                                  </m:sub>
                                </m:sSub>
                                <m:r>
                                  <a:rPr lang="en-US" sz="1350" b="0" smtClean="0">
                                    <a:latin typeface="Cambria Math" panose="02040503050406030204" pitchFamily="18" charset="0"/>
                                  </a:rPr>
                                  <m:t>+</m:t>
                                </m:r>
                                <m:sSubSup>
                                  <m:sSubSupPr>
                                    <m:ctrlPr>
                                      <a:rPr lang="en-US" sz="1350" b="0" i="1" smtClean="0">
                                        <a:latin typeface="Cambria Math" panose="02040503050406030204" pitchFamily="18" charset="0"/>
                                      </a:rPr>
                                    </m:ctrlPr>
                                  </m:sSubSupPr>
                                  <m:e>
                                    <m:acc>
                                      <m:accPr>
                                        <m:chr m:val="̂"/>
                                        <m:ctrlPr>
                                          <a:rPr lang="en-US" sz="1350" b="0" i="1" smtClean="0">
                                            <a:latin typeface="Cambria Math" panose="02040503050406030204" pitchFamily="18" charset="0"/>
                                          </a:rPr>
                                        </m:ctrlPr>
                                      </m:accPr>
                                      <m:e>
                                        <m:r>
                                          <a:rPr lang="en-US" sz="1350" b="0" smtClean="0">
                                            <a:latin typeface="Cambria Math" panose="02040503050406030204" pitchFamily="18" charset="0"/>
                                          </a:rPr>
                                          <m:t>𝛽</m:t>
                                        </m:r>
                                      </m:e>
                                    </m:acc>
                                  </m:e>
                                  <m:sub>
                                    <m:r>
                                      <a:rPr lang="en-US" sz="1350" b="0" smtClean="0">
                                        <a:latin typeface="Cambria Math" panose="02040503050406030204" pitchFamily="18" charset="0"/>
                                      </a:rPr>
                                      <m:t>𝑎</m:t>
                                    </m:r>
                                  </m:sub>
                                  <m:sup>
                                    <m:r>
                                      <a:rPr lang="en-US" sz="1350" b="0" i="1" smtClean="0">
                                        <a:latin typeface="Cambria Math" panose="02040503050406030204" pitchFamily="18" charset="0"/>
                                      </a:rPr>
                                      <m:t>⊤</m:t>
                                    </m:r>
                                  </m:sup>
                                </m:sSubSup>
                                <m:acc>
                                  <m:accPr>
                                    <m:chr m:val="̅"/>
                                    <m:ctrlPr>
                                      <a:rPr lang="en-US" sz="1350" b="0" i="1" smtClean="0">
                                        <a:latin typeface="Cambria Math" panose="02040503050406030204" pitchFamily="18" charset="0"/>
                                      </a:rPr>
                                    </m:ctrlPr>
                                  </m:accPr>
                                  <m:e>
                                    <m:r>
                                      <a:rPr lang="en-US" sz="1350" b="0" smtClean="0">
                                        <a:latin typeface="Cambria Math" panose="02040503050406030204" pitchFamily="18" charset="0"/>
                                      </a:rPr>
                                      <m:t>𝑋</m:t>
                                    </m:r>
                                  </m:e>
                                </m:acc>
                                <m:r>
                                  <a:rPr lang="en-US" sz="1350" b="0" smtClean="0">
                                    <a:latin typeface="Cambria Math" panose="02040503050406030204" pitchFamily="18" charset="0"/>
                                  </a:rPr>
                                  <m:t>, </m:t>
                                </m:r>
                                <m:r>
                                  <a:rPr lang="en-US" sz="1350" b="0" smtClean="0">
                                    <a:latin typeface="Cambria Math" panose="02040503050406030204" pitchFamily="18" charset="0"/>
                                  </a:rPr>
                                  <m:t>𝑎</m:t>
                                </m:r>
                                <m:r>
                                  <a:rPr lang="en-US" sz="1350" b="0" smtClean="0">
                                    <a:latin typeface="Cambria Math" panose="02040503050406030204" pitchFamily="18" charset="0"/>
                                  </a:rPr>
                                  <m:t>=1,…,</m:t>
                                </m:r>
                                <m:r>
                                  <a:rPr lang="en-US" sz="1350" b="0" smtClean="0">
                                    <a:latin typeface="Cambria Math" panose="02040503050406030204" pitchFamily="18" charset="0"/>
                                  </a:rPr>
                                  <m:t>𝑘</m:t>
                                </m:r>
                              </m:oMath>
                            </m:oMathPara>
                          </a14:m>
                          <a:endParaRPr lang="en-US" sz="135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t>robincar_linear</a:t>
                          </a:r>
                          <a:endParaRPr lang="en-US" sz="1350" dirty="0"/>
                        </a:p>
                      </a:txBody>
                      <a:tcPr anchor="ctr"/>
                    </a:tc>
                    <a:extLst>
                      <a:ext uri="{0D108BD9-81ED-4DB2-BD59-A6C34878D82A}">
                        <a16:rowId xmlns:a16="http://schemas.microsoft.com/office/drawing/2014/main" val="3594602541"/>
                      </a:ext>
                    </a:extLst>
                  </a:tr>
                  <a:tr h="457200">
                    <a:tc>
                      <a:txBody>
                        <a:bodyPr/>
                        <a:lstStyle/>
                        <a:p>
                          <a:r>
                            <a:rPr lang="en-US" sz="1350" b="1" dirty="0"/>
                            <a:t>G-computation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350" b="0" smtClean="0">
                                  <a:latin typeface="Cambria Math" panose="02040503050406030204" pitchFamily="18" charset="0"/>
                                </a:rPr>
                                <m:t>𝑔</m:t>
                              </m:r>
                              <m:d>
                                <m:dPr>
                                  <m:ctrlPr>
                                    <a:rPr lang="en-US" sz="1350" b="0" i="1" smtClean="0">
                                      <a:latin typeface="Cambria Math" panose="02040503050406030204" pitchFamily="18" charset="0"/>
                                    </a:rPr>
                                  </m:ctrlPr>
                                </m:dPr>
                                <m:e>
                                  <m:r>
                                    <m:rPr>
                                      <m:sty m:val="p"/>
                                    </m:rPr>
                                    <a:rPr lang="en-US" sz="1350" b="0" smtClean="0">
                                      <a:latin typeface="Cambria Math" panose="02040503050406030204" pitchFamily="18" charset="0"/>
                                    </a:rPr>
                                    <m:t>E</m:t>
                                  </m:r>
                                  <m:d>
                                    <m:dPr>
                                      <m:ctrlPr>
                                        <a:rPr lang="en-US" sz="1350" b="0" i="1" smtClean="0">
                                          <a:latin typeface="Cambria Math" panose="02040503050406030204" pitchFamily="18" charset="0"/>
                                        </a:rPr>
                                      </m:ctrlPr>
                                    </m:dPr>
                                    <m:e>
                                      <m:r>
                                        <a:rPr lang="en-US" sz="1350" b="0" smtClean="0">
                                          <a:latin typeface="Cambria Math" panose="02040503050406030204" pitchFamily="18" charset="0"/>
                                        </a:rPr>
                                        <m:t>𝑌</m:t>
                                      </m:r>
                                    </m:e>
                                    <m:e>
                                      <m:r>
                                        <a:rPr lang="en-US" sz="1350" b="0" smtClean="0">
                                          <a:latin typeface="Cambria Math" panose="02040503050406030204" pitchFamily="18" charset="0"/>
                                        </a:rPr>
                                        <m:t>𝐴</m:t>
                                      </m:r>
                                      <m:r>
                                        <a:rPr lang="en-US" sz="1350" b="0" smtClean="0">
                                          <a:latin typeface="Cambria Math" panose="02040503050406030204" pitchFamily="18" charset="0"/>
                                        </a:rPr>
                                        <m:t>, </m:t>
                                      </m:r>
                                      <m:r>
                                        <a:rPr lang="en-US" sz="1350" b="0" smtClean="0">
                                          <a:latin typeface="Cambria Math" panose="02040503050406030204" pitchFamily="18" charset="0"/>
                                        </a:rPr>
                                        <m:t>𝑋</m:t>
                                      </m:r>
                                    </m:e>
                                  </m:d>
                                </m:e>
                              </m:d>
                              <m:r>
                                <a:rPr lang="en-US" sz="1350" b="0" smtClean="0">
                                  <a:latin typeface="Cambria Math" panose="02040503050406030204" pitchFamily="18" charset="0"/>
                                </a:rPr>
                                <m:t>=∑</m:t>
                              </m:r>
                              <m:d>
                                <m:dPr>
                                  <m:ctrlPr>
                                    <a:rPr lang="en-US" sz="1350" b="0" i="1" smtClean="0">
                                      <a:latin typeface="Cambria Math" panose="02040503050406030204" pitchFamily="18" charset="0"/>
                                    </a:rPr>
                                  </m:ctrlPr>
                                </m:dPr>
                                <m:e>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𝛾</m:t>
                                      </m:r>
                                    </m:e>
                                    <m:sub>
                                      <m:r>
                                        <a:rPr lang="en-US" sz="1350" b="0" smtClean="0">
                                          <a:latin typeface="Cambria Math" panose="02040503050406030204" pitchFamily="18" charset="0"/>
                                        </a:rPr>
                                        <m:t>𝑎</m:t>
                                      </m:r>
                                    </m:sub>
                                  </m:sSub>
                                  <m:r>
                                    <a:rPr lang="en-US" sz="1350" b="0" smtClean="0">
                                      <a:latin typeface="Cambria Math" panose="02040503050406030204" pitchFamily="18" charset="0"/>
                                    </a:rPr>
                                    <m:t>+</m:t>
                                  </m:r>
                                  <m:sSubSup>
                                    <m:sSubSupPr>
                                      <m:ctrlPr>
                                        <a:rPr lang="en-US" sz="1350" b="0" i="1" smtClean="0">
                                          <a:latin typeface="Cambria Math" panose="02040503050406030204" pitchFamily="18" charset="0"/>
                                        </a:rPr>
                                      </m:ctrlPr>
                                    </m:sSubSupPr>
                                    <m:e>
                                      <m:r>
                                        <a:rPr lang="en-US" sz="1350" b="0" smtClean="0">
                                          <a:latin typeface="Cambria Math" panose="02040503050406030204" pitchFamily="18" charset="0"/>
                                        </a:rPr>
                                        <m:t>𝛽</m:t>
                                      </m:r>
                                    </m:e>
                                    <m:sub>
                                      <m:r>
                                        <a:rPr lang="en-US" sz="1350" b="0" smtClean="0">
                                          <a:latin typeface="Cambria Math" panose="02040503050406030204" pitchFamily="18" charset="0"/>
                                        </a:rPr>
                                        <m:t>𝑎</m:t>
                                      </m:r>
                                    </m:sub>
                                    <m:sup>
                                      <m:r>
                                        <a:rPr lang="en-US" sz="1350" b="0" i="1" smtClean="0">
                                          <a:latin typeface="Cambria Math" panose="02040503050406030204" pitchFamily="18" charset="0"/>
                                        </a:rPr>
                                        <m:t>⊤</m:t>
                                      </m:r>
                                    </m:sup>
                                  </m:sSubSup>
                                  <m:r>
                                    <a:rPr lang="en-US" sz="1350" b="0" smtClean="0">
                                      <a:latin typeface="Cambria Math" panose="02040503050406030204" pitchFamily="18" charset="0"/>
                                    </a:rPr>
                                    <m:t>𝑋</m:t>
                                  </m:r>
                                </m:e>
                              </m:d>
                              <m:sSub>
                                <m:sSubPr>
                                  <m:ctrlPr>
                                    <a:rPr lang="en-US" sz="1350" b="0" i="1" smtClean="0">
                                      <a:latin typeface="Cambria Math" panose="02040503050406030204" pitchFamily="18" charset="0"/>
                                    </a:rPr>
                                  </m:ctrlPr>
                                </m:sSubPr>
                                <m:e>
                                  <m:r>
                                    <a:rPr lang="en-US" sz="1350" b="0" smtClean="0">
                                      <a:latin typeface="Cambria Math" panose="02040503050406030204" pitchFamily="18" charset="0"/>
                                    </a:rPr>
                                    <m:t>𝐼</m:t>
                                  </m:r>
                                </m:e>
                                <m:sub>
                                  <m:d>
                                    <m:dPr>
                                      <m:begChr m:val="{"/>
                                      <m:endChr m:val="}"/>
                                      <m:ctrlPr>
                                        <a:rPr lang="en-US" sz="1350" b="0" i="1" smtClean="0">
                                          <a:latin typeface="Cambria Math" panose="02040503050406030204" pitchFamily="18" charset="0"/>
                                        </a:rPr>
                                      </m:ctrlPr>
                                    </m:dPr>
                                    <m:e>
                                      <m:r>
                                        <a:rPr lang="en-US" sz="1350" b="0" smtClean="0">
                                          <a:latin typeface="Cambria Math" panose="02040503050406030204" pitchFamily="18" charset="0"/>
                                        </a:rPr>
                                        <m:t>𝐴</m:t>
                                      </m:r>
                                      <m:r>
                                        <a:rPr lang="en-US" sz="1350" b="0" smtClean="0">
                                          <a:latin typeface="Cambria Math" panose="02040503050406030204" pitchFamily="18" charset="0"/>
                                        </a:rPr>
                                        <m:t>=</m:t>
                                      </m:r>
                                      <m:r>
                                        <a:rPr lang="en-US" sz="1350" b="0" smtClean="0">
                                          <a:latin typeface="Cambria Math" panose="02040503050406030204" pitchFamily="18" charset="0"/>
                                        </a:rPr>
                                        <m:t>𝑎</m:t>
                                      </m:r>
                                    </m:e>
                                  </m:d>
                                </m:sub>
                              </m:sSub>
                            </m:oMath>
                          </a14:m>
                          <a:r>
                            <a:rPr lang="en-US" sz="135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1350" b="0" i="1" smtClean="0">
                                      <a:latin typeface="Cambria Math" panose="02040503050406030204" pitchFamily="18" charset="0"/>
                                    </a:rPr>
                                  </m:ctrlPr>
                                </m:fPr>
                                <m:num>
                                  <m:r>
                                    <a:rPr lang="en-US" sz="1350" b="0" smtClean="0">
                                      <a:latin typeface="Cambria Math" panose="02040503050406030204" pitchFamily="18" charset="0"/>
                                    </a:rPr>
                                    <m:t>1</m:t>
                                  </m:r>
                                </m:num>
                                <m:den>
                                  <m:r>
                                    <a:rPr lang="en-US" sz="1350" b="0" smtClean="0">
                                      <a:latin typeface="Cambria Math" panose="02040503050406030204" pitchFamily="18" charset="0"/>
                                    </a:rPr>
                                    <m:t>𝑛</m:t>
                                  </m:r>
                                </m:den>
                              </m:f>
                              <m:nary>
                                <m:naryPr>
                                  <m:chr m:val="∑"/>
                                  <m:limLoc m:val="subSup"/>
                                  <m:ctrlPr>
                                    <a:rPr lang="en-US" sz="1350" b="0" i="1" smtClean="0">
                                      <a:latin typeface="Cambria Math" panose="02040503050406030204" pitchFamily="18" charset="0"/>
                                    </a:rPr>
                                  </m:ctrlPr>
                                </m:naryPr>
                                <m:sub>
                                  <m:r>
                                    <m:rPr>
                                      <m:brk m:alnAt="25"/>
                                    </m:rPr>
                                    <a:rPr lang="en-US" sz="1350" b="0" smtClean="0">
                                      <a:latin typeface="Cambria Math" panose="02040503050406030204" pitchFamily="18" charset="0"/>
                                    </a:rPr>
                                    <m:t>𝑖</m:t>
                                  </m:r>
                                  <m:r>
                                    <a:rPr lang="en-US" sz="1350" b="0" smtClean="0">
                                      <a:latin typeface="Cambria Math" panose="02040503050406030204" pitchFamily="18" charset="0"/>
                                    </a:rPr>
                                    <m:t>=1</m:t>
                                  </m:r>
                                </m:sub>
                                <m:sup>
                                  <m:r>
                                    <a:rPr lang="en-US" sz="1350" b="0" smtClean="0">
                                      <a:latin typeface="Cambria Math" panose="02040503050406030204" pitchFamily="18" charset="0"/>
                                    </a:rPr>
                                    <m:t>𝑛</m:t>
                                  </m:r>
                                </m:sup>
                                <m:e>
                                  <m:sSup>
                                    <m:sSupPr>
                                      <m:ctrlPr>
                                        <a:rPr lang="en-US" sz="1350" b="0" i="1" smtClean="0">
                                          <a:latin typeface="Cambria Math" panose="02040503050406030204" pitchFamily="18" charset="0"/>
                                        </a:rPr>
                                      </m:ctrlPr>
                                    </m:sSupPr>
                                    <m:e>
                                      <m:r>
                                        <a:rPr lang="en-US" sz="1350" b="0" smtClean="0">
                                          <a:latin typeface="Cambria Math" panose="02040503050406030204" pitchFamily="18" charset="0"/>
                                        </a:rPr>
                                        <m:t>𝑔</m:t>
                                      </m:r>
                                    </m:e>
                                    <m:sup>
                                      <m:r>
                                        <a:rPr lang="en-US" sz="1350" b="0" smtClean="0">
                                          <a:latin typeface="Cambria Math" panose="02040503050406030204" pitchFamily="18" charset="0"/>
                                        </a:rPr>
                                        <m:t>−1</m:t>
                                      </m:r>
                                    </m:sup>
                                  </m:sSup>
                                  <m:d>
                                    <m:dPr>
                                      <m:ctrlPr>
                                        <a:rPr lang="en-US" sz="1350" b="0" i="1" smtClean="0">
                                          <a:latin typeface="Cambria Math" panose="02040503050406030204" pitchFamily="18" charset="0"/>
                                        </a:rPr>
                                      </m:ctrlPr>
                                    </m:dPr>
                                    <m:e>
                                      <m:sSub>
                                        <m:sSubPr>
                                          <m:ctrlPr>
                                            <a:rPr lang="en-US" sz="1350" b="0" i="1" smtClean="0">
                                              <a:latin typeface="Cambria Math" panose="02040503050406030204" pitchFamily="18" charset="0"/>
                                            </a:rPr>
                                          </m:ctrlPr>
                                        </m:sSub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𝛾</m:t>
                                              </m:r>
                                            </m:e>
                                          </m:acc>
                                        </m:e>
                                        <m:sub>
                                          <m:r>
                                            <a:rPr lang="en-US" sz="1350" b="0" smtClean="0">
                                              <a:latin typeface="Cambria Math" panose="02040503050406030204" pitchFamily="18" charset="0"/>
                                            </a:rPr>
                                            <m:t>𝑎</m:t>
                                          </m:r>
                                        </m:sub>
                                      </m:sSub>
                                      <m:r>
                                        <a:rPr lang="en-US" sz="1350" b="0" smtClean="0">
                                          <a:latin typeface="Cambria Math" panose="02040503050406030204" pitchFamily="18" charset="0"/>
                                        </a:rPr>
                                        <m:t>+</m:t>
                                      </m:r>
                                      <m:sSubSup>
                                        <m:sSubSupPr>
                                          <m:ctrlPr>
                                            <a:rPr lang="en-US" sz="1350" b="0" i="1" smtClean="0">
                                              <a:latin typeface="Cambria Math" panose="02040503050406030204" pitchFamily="18" charset="0"/>
                                            </a:rPr>
                                          </m:ctrlPr>
                                        </m:sSubSupPr>
                                        <m:e>
                                          <m:acc>
                                            <m:accPr>
                                              <m:chr m:val="̂"/>
                                              <m:ctrlPr>
                                                <a:rPr lang="en-US" sz="1350" b="0" i="1" smtClean="0">
                                                  <a:latin typeface="Cambria Math" panose="02040503050406030204" pitchFamily="18" charset="0"/>
                                                </a:rPr>
                                              </m:ctrlPr>
                                            </m:accPr>
                                            <m:e>
                                              <m:r>
                                                <a:rPr lang="en-US" sz="1350" b="0" smtClean="0">
                                                  <a:latin typeface="Cambria Math" panose="02040503050406030204" pitchFamily="18" charset="0"/>
                                                </a:rPr>
                                                <m:t>𝛽</m:t>
                                              </m:r>
                                            </m:e>
                                          </m:acc>
                                        </m:e>
                                        <m:sub>
                                          <m:r>
                                            <a:rPr lang="en-US" sz="1350" b="0" smtClean="0">
                                              <a:latin typeface="Cambria Math" panose="02040503050406030204" pitchFamily="18" charset="0"/>
                                            </a:rPr>
                                            <m:t>𝑎</m:t>
                                          </m:r>
                                        </m:sub>
                                        <m:sup>
                                          <m:r>
                                            <a:rPr lang="en-US" sz="1350" b="0" i="1" smtClean="0">
                                              <a:latin typeface="Cambria Math" panose="02040503050406030204" pitchFamily="18" charset="0"/>
                                            </a:rPr>
                                            <m:t>⊤</m:t>
                                          </m:r>
                                        </m:sup>
                                      </m:sSubSup>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𝑋</m:t>
                                          </m:r>
                                        </m:e>
                                        <m:sub>
                                          <m:r>
                                            <a:rPr lang="en-US" sz="1350" b="0" i="1" smtClean="0">
                                              <a:latin typeface="Cambria Math" panose="02040503050406030204" pitchFamily="18" charset="0"/>
                                            </a:rPr>
                                            <m:t>𝑖</m:t>
                                          </m:r>
                                        </m:sub>
                                      </m:sSub>
                                    </m:e>
                                  </m:d>
                                </m:e>
                              </m:nary>
                              <m:r>
                                <a:rPr lang="en-US" sz="1350" b="0" smtClean="0">
                                  <a:latin typeface="Cambria Math" panose="02040503050406030204" pitchFamily="18" charset="0"/>
                                </a:rPr>
                                <m:t>, </m:t>
                              </m:r>
                              <m:r>
                                <a:rPr lang="en-US" sz="1350" b="0" smtClean="0">
                                  <a:latin typeface="Cambria Math" panose="02040503050406030204" pitchFamily="18" charset="0"/>
                                </a:rPr>
                                <m:t>𝑎</m:t>
                              </m:r>
                              <m:r>
                                <a:rPr lang="en-US" sz="1350" b="0" smtClean="0">
                                  <a:latin typeface="Cambria Math" panose="02040503050406030204" pitchFamily="18" charset="0"/>
                                </a:rPr>
                                <m:t>=1,…,</m:t>
                              </m:r>
                              <m:r>
                                <a:rPr lang="en-US" sz="1350" b="0" smtClean="0">
                                  <a:latin typeface="Cambria Math" panose="02040503050406030204" pitchFamily="18" charset="0"/>
                                </a:rPr>
                                <m:t>𝑘</m:t>
                              </m:r>
                            </m:oMath>
                          </a14:m>
                          <a:r>
                            <a:rPr lang="en-US" sz="135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t>robincar_glm</a:t>
                          </a:r>
                          <a:endParaRPr lang="en-US" sz="1350" dirty="0"/>
                        </a:p>
                      </a:txBody>
                      <a:tcPr anchor="ctr"/>
                    </a:tc>
                    <a:extLst>
                      <a:ext uri="{0D108BD9-81ED-4DB2-BD59-A6C34878D82A}">
                        <a16:rowId xmlns:a16="http://schemas.microsoft.com/office/drawing/2014/main" val="3225668484"/>
                      </a:ext>
                    </a:extLst>
                  </a:tr>
                  <a:tr h="457200">
                    <a:tc>
                      <a:txBody>
                        <a:bodyPr/>
                        <a:lstStyle/>
                        <a:p>
                          <a:r>
                            <a:rPr lang="en-US" sz="1350" b="1" dirty="0">
                              <a:solidFill>
                                <a:srgbClr val="C00000"/>
                              </a:solidFill>
                            </a:rPr>
                            <a:t>AIPW (doubly robust)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𝑌</m:t>
                                  </m:r>
                                </m:e>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𝑋</m:t>
                                  </m:r>
                                </m:e>
                              </m:d>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𝜇</m:t>
                                  </m:r>
                                </m:e>
                                <m:sub>
                                  <m:r>
                                    <a:rPr lang="en-US" sz="1350" b="0" i="1"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r>
                                    <a:rPr lang="en-US" sz="1350" b="0" i="1" smtClean="0">
                                      <a:solidFill>
                                        <a:srgbClr val="C00000"/>
                                      </a:solidFill>
                                      <a:latin typeface="Cambria Math" panose="02040503050406030204" pitchFamily="18" charset="0"/>
                                    </a:rPr>
                                    <m:t>𝑋</m:t>
                                  </m:r>
                                </m:e>
                              </m:d>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𝐼</m:t>
                                  </m:r>
                                </m:e>
                                <m:sub>
                                  <m:d>
                                    <m:dPr>
                                      <m:begChr m:val="{"/>
                                      <m:endChr m:val="}"/>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e>
                                  </m:d>
                                </m:sub>
                              </m:sSub>
                            </m:oMath>
                          </a14:m>
                          <a:r>
                            <a:rPr lang="en-US" sz="1350" dirty="0">
                              <a:solidFill>
                                <a:srgbClr val="C00000"/>
                              </a:solidFill>
                            </a:rPr>
                            <a:t> </a:t>
                          </a:r>
                        </a:p>
                      </a:txBody>
                      <a:tcPr anchor="ctr"/>
                    </a:tc>
                    <a:tc>
                      <a:txBody>
                        <a:bodyPr/>
                        <a:lstStyle/>
                        <a:p>
                          <a:pPr algn="l"/>
                          <a14:m>
                            <m:oMath xmlns:m="http://schemas.openxmlformats.org/officeDocument/2006/math">
                              <m:f>
                                <m:fPr>
                                  <m:ctrlPr>
                                    <a:rPr lang="en-US" sz="135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supHide m:val="on"/>
                                  <m:ctrlPr>
                                    <a:rPr lang="en-US" sz="1350" i="1" smtClean="0">
                                      <a:solidFill>
                                        <a:srgbClr val="C00000"/>
                                      </a:solidFill>
                                      <a:latin typeface="Cambria Math" panose="02040503050406030204" pitchFamily="18" charset="0"/>
                                    </a:rPr>
                                  </m:ctrlPr>
                                </m:naryPr>
                                <m:sub>
                                  <m:sSub>
                                    <m:sSubPr>
                                      <m:ctrlPr>
                                        <a:rPr lang="en-US" sz="1350" b="0" i="1" smtClean="0">
                                          <a:solidFill>
                                            <a:srgbClr val="C00000"/>
                                          </a:solidFill>
                                          <a:latin typeface="Cambria Math" panose="02040503050406030204" pitchFamily="18" charset="0"/>
                                        </a:rPr>
                                      </m:ctrlPr>
                                    </m:sSubPr>
                                    <m:e>
                                      <m:r>
                                        <m:rPr>
                                          <m:brk m:alnAt="9"/>
                                        </m:rPr>
                                        <a:rPr lang="en-US" sz="1350" b="0" smtClean="0">
                                          <a:solidFill>
                                            <a:srgbClr val="C00000"/>
                                          </a:solidFill>
                                          <a:latin typeface="Cambria Math" panose="02040503050406030204" pitchFamily="18" charset="0"/>
                                        </a:rPr>
                                        <m:t>𝐴</m:t>
                                      </m:r>
                                    </m:e>
                                    <m:sub>
                                      <m:r>
                                        <m:rPr>
                                          <m:brk m:alnAt="9"/>
                                        </m:rPr>
                                        <a:rPr lang="en-US" sz="1350" b="0" smtClean="0">
                                          <a:solidFill>
                                            <a:srgbClr val="C00000"/>
                                          </a:solidFill>
                                          <a:latin typeface="Cambria Math" panose="02040503050406030204" pitchFamily="18" charset="0"/>
                                        </a:rPr>
                                        <m:t>𝑖</m:t>
                                      </m:r>
                                    </m:sub>
                                  </m:sSub>
                                  <m:r>
                                    <m:rPr>
                                      <m:brk m:alnAt="9"/>
                                    </m:rP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sub>
                                <m:sup/>
                                <m:e>
                                  <m:f>
                                    <m:fPr>
                                      <m:ctrlPr>
                                        <a:rPr lang="en-US" sz="1350" i="1" smtClean="0">
                                          <a:solidFill>
                                            <a:srgbClr val="C00000"/>
                                          </a:solidFill>
                                          <a:latin typeface="Cambria Math" panose="02040503050406030204" pitchFamily="18" charset="0"/>
                                        </a:rPr>
                                      </m:ctrlPr>
                                    </m:fPr>
                                    <m:num>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𝑌</m:t>
                                          </m:r>
                                        </m:e>
                                        <m:sub>
                                          <m:r>
                                            <a:rPr lang="en-US" sz="1350" b="0" smtClean="0">
                                              <a:solidFill>
                                                <a:srgbClr val="C00000"/>
                                              </a:solidFill>
                                              <a:latin typeface="Cambria Math" panose="02040503050406030204" pitchFamily="18" charset="0"/>
                                            </a:rPr>
                                            <m:t>𝑖</m:t>
                                          </m:r>
                                        </m:sub>
                                      </m:sSub>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𝜇</m:t>
                                              </m:r>
                                            </m:e>
                                          </m:acc>
                                        </m:e>
                                        <m:sub>
                                          <m:r>
                                            <a:rPr lang="en-US" sz="1350" b="0"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𝑋</m:t>
                                              </m:r>
                                            </m:e>
                                            <m:sub>
                                              <m:r>
                                                <a:rPr lang="en-US" sz="1350" b="0" smtClean="0">
                                                  <a:solidFill>
                                                    <a:srgbClr val="C00000"/>
                                                  </a:solidFill>
                                                  <a:latin typeface="Cambria Math" panose="02040503050406030204" pitchFamily="18" charset="0"/>
                                                </a:rPr>
                                                <m:t>𝑖</m:t>
                                              </m:r>
                                            </m:sub>
                                          </m:sSub>
                                        </m:e>
                                      </m:d>
                                    </m:num>
                                    <m:den>
                                      <m:f>
                                        <m:fPr>
                                          <m:type m:val="lin"/>
                                          <m:ctrlPr>
                                            <a:rPr lang="en-US" sz="1350" i="1" smtClean="0">
                                              <a:solidFill>
                                                <a:srgbClr val="C00000"/>
                                              </a:solidFill>
                                              <a:latin typeface="Cambria Math" panose="02040503050406030204" pitchFamily="18" charset="0"/>
                                            </a:rPr>
                                          </m:ctrlPr>
                                        </m:fPr>
                                        <m:num>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𝑛</m:t>
                                              </m:r>
                                            </m:e>
                                            <m:sub>
                                              <m:r>
                                                <a:rPr lang="en-US" sz="1350" b="0" smtClean="0">
                                                  <a:solidFill>
                                                    <a:srgbClr val="C00000"/>
                                                  </a:solidFill>
                                                  <a:latin typeface="Cambria Math" panose="02040503050406030204" pitchFamily="18" charset="0"/>
                                                </a:rPr>
                                                <m:t>𝑎</m:t>
                                              </m:r>
                                            </m:sub>
                                          </m:sSub>
                                        </m:num>
                                        <m:den>
                                          <m:r>
                                            <a:rPr lang="en-US" sz="1350" b="0" smtClean="0">
                                              <a:solidFill>
                                                <a:srgbClr val="C00000"/>
                                              </a:solidFill>
                                              <a:latin typeface="Cambria Math" panose="02040503050406030204" pitchFamily="18" charset="0"/>
                                            </a:rPr>
                                            <m:t>𝑛</m:t>
                                          </m:r>
                                        </m:den>
                                      </m:f>
                                    </m:den>
                                  </m:f>
                                </m:e>
                              </m:nary>
                              <m:r>
                                <a:rPr lang="en-US" sz="1350" b="0" smtClean="0">
                                  <a:solidFill>
                                    <a:srgbClr val="C00000"/>
                                  </a:solidFill>
                                  <a:latin typeface="Cambria Math" panose="02040503050406030204" pitchFamily="18" charset="0"/>
                                </a:rPr>
                                <m:t>+</m:t>
                              </m:r>
                              <m:f>
                                <m:fPr>
                                  <m:ctrlPr>
                                    <a:rPr lang="en-US" sz="1350" b="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ctrlPr>
                                    <a:rPr lang="en-US" sz="1350" b="0" i="1" smtClean="0">
                                      <a:solidFill>
                                        <a:srgbClr val="C00000"/>
                                      </a:solidFill>
                                      <a:latin typeface="Cambria Math" panose="02040503050406030204" pitchFamily="18" charset="0"/>
                                    </a:rPr>
                                  </m:ctrlPr>
                                </m:naryPr>
                                <m:sub>
                                  <m:r>
                                    <m:rPr>
                                      <m:brk m:alnAt="25"/>
                                    </m:rPr>
                                    <a:rPr lang="en-US" sz="1350" b="0" smtClean="0">
                                      <a:solidFill>
                                        <a:srgbClr val="C00000"/>
                                      </a:solidFill>
                                      <a:latin typeface="Cambria Math" panose="02040503050406030204" pitchFamily="18" charset="0"/>
                                    </a:rPr>
                                    <m:t>𝑖</m:t>
                                  </m:r>
                                  <m:r>
                                    <a:rPr lang="en-US" sz="1350" b="0" smtClean="0">
                                      <a:solidFill>
                                        <a:srgbClr val="C00000"/>
                                      </a:solidFill>
                                      <a:latin typeface="Cambria Math" panose="02040503050406030204" pitchFamily="18" charset="0"/>
                                    </a:rPr>
                                    <m:t>=1</m:t>
                                  </m:r>
                                </m:sub>
                                <m:sup>
                                  <m:r>
                                    <a:rPr lang="en-US" sz="1350" b="0" smtClean="0">
                                      <a:solidFill>
                                        <a:srgbClr val="C00000"/>
                                      </a:solidFill>
                                      <a:latin typeface="Cambria Math" panose="02040503050406030204" pitchFamily="18" charset="0"/>
                                    </a:rPr>
                                    <m:t>𝑛</m:t>
                                  </m:r>
                                </m:sup>
                                <m:e>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𝜇</m:t>
                                          </m:r>
                                        </m:e>
                                      </m:acc>
                                    </m:e>
                                    <m:sub>
                                      <m:r>
                                        <a:rPr lang="en-US" sz="1350" b="0"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𝑋</m:t>
                                          </m:r>
                                        </m:e>
                                        <m:sub>
                                          <m:r>
                                            <a:rPr lang="en-US" sz="1350" b="0" smtClean="0">
                                              <a:solidFill>
                                                <a:srgbClr val="C00000"/>
                                              </a:solidFill>
                                              <a:latin typeface="Cambria Math" panose="02040503050406030204" pitchFamily="18" charset="0"/>
                                            </a:rPr>
                                            <m:t>𝑖</m:t>
                                          </m:r>
                                        </m:sub>
                                      </m:sSub>
                                    </m:e>
                                  </m:d>
                                </m:e>
                              </m:nary>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𝑎</m:t>
                              </m:r>
                              <m:r>
                                <a:rPr lang="en-US" sz="1350" b="0" smtClean="0">
                                  <a:solidFill>
                                    <a:srgbClr val="C00000"/>
                                  </a:solidFill>
                                  <a:latin typeface="Cambria Math" panose="02040503050406030204" pitchFamily="18" charset="0"/>
                                </a:rPr>
                                <m:t>=1,…,</m:t>
                              </m:r>
                              <m:r>
                                <a:rPr lang="en-US" sz="1350" b="0" smtClean="0">
                                  <a:solidFill>
                                    <a:srgbClr val="C00000"/>
                                  </a:solidFill>
                                  <a:latin typeface="Cambria Math" panose="02040503050406030204" pitchFamily="18" charset="0"/>
                                </a:rPr>
                                <m:t>𝑘</m:t>
                              </m:r>
                            </m:oMath>
                          </a14:m>
                          <a:r>
                            <a:rPr lang="en-US" sz="1350" dirty="0">
                              <a:solidFill>
                                <a:srgbClr val="C00000"/>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r>
                            <a:rPr lang="en-US" sz="1350" dirty="0">
                              <a:solidFill>
                                <a:srgbClr val="C00000"/>
                              </a:solidFill>
                            </a:rPr>
                            <a:t>, </a:t>
                          </a:r>
                          <a:r>
                            <a:rPr lang="en-US" sz="1350" dirty="0" err="1">
                              <a:solidFill>
                                <a:srgbClr val="C00000"/>
                              </a:solidFill>
                            </a:rPr>
                            <a:t>robincar_SL</a:t>
                          </a:r>
                          <a:endParaRPr lang="en-US" sz="1350" dirty="0">
                            <a:solidFill>
                              <a:srgbClr val="C00000"/>
                            </a:solidFill>
                          </a:endParaRPr>
                        </a:p>
                      </a:txBody>
                      <a:tcPr anchor="ctr"/>
                    </a:tc>
                    <a:extLst>
                      <a:ext uri="{0D108BD9-81ED-4DB2-BD59-A6C34878D82A}">
                        <a16:rowId xmlns:a16="http://schemas.microsoft.com/office/drawing/2014/main" val="3106131093"/>
                      </a:ext>
                    </a:extLst>
                  </a:tr>
                </a:tbl>
              </a:graphicData>
            </a:graphic>
          </p:graphicFrame>
        </mc:Choice>
        <mc:Fallback xmlns="">
          <p:graphicFrame>
            <p:nvGraphicFramePr>
              <p:cNvPr id="4" name="Table 1">
                <a:extLst>
                  <a:ext uri="{FF2B5EF4-FFF2-40B4-BE49-F238E27FC236}">
                    <a16:creationId xmlns:a16="http://schemas.microsoft.com/office/drawing/2014/main" id="{519C15B4-9962-8C69-B7BF-E88600B4793F}"/>
                  </a:ext>
                </a:extLst>
              </p:cNvPr>
              <p:cNvGraphicFramePr>
                <a:graphicFrameLocks noGrp="1"/>
              </p:cNvGraphicFramePr>
              <p:nvPr>
                <p:extLst>
                  <p:ext uri="{D42A27DB-BD31-4B8C-83A1-F6EECF244321}">
                    <p14:modId xmlns:p14="http://schemas.microsoft.com/office/powerpoint/2010/main" val="3718883135"/>
                  </p:ext>
                </p:extLst>
              </p:nvPr>
            </p:nvGraphicFramePr>
            <p:xfrm>
              <a:off x="570752" y="1881240"/>
              <a:ext cx="11272972" cy="22860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4"/>
                          <a:stretch>
                            <a:fillRect l="-136918" t="-2778" r="-82079" b="-497222"/>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t>Unadjusted</a:t>
                          </a:r>
                        </a:p>
                      </a:txBody>
                      <a:tcPr anchor="ctr"/>
                    </a:tc>
                    <a:tc>
                      <a:txBody>
                        <a:bodyPr/>
                        <a:lstStyle/>
                        <a:p>
                          <a:endParaRPr lang="en-US"/>
                        </a:p>
                      </a:txBody>
                      <a:tcPr anchor="ctr">
                        <a:blipFill>
                          <a:blip r:embed="rId4"/>
                          <a:stretch>
                            <a:fillRect l="-70536" t="-102778" r="-226786" b="-397222"/>
                          </a:stretch>
                        </a:blipFill>
                      </a:tcPr>
                    </a:tc>
                    <a:tc>
                      <a:txBody>
                        <a:bodyPr/>
                        <a:lstStyle/>
                        <a:p>
                          <a:endParaRPr lang="en-US"/>
                        </a:p>
                      </a:txBody>
                      <a:tcPr anchor="ctr">
                        <a:blipFill>
                          <a:blip r:embed="rId4"/>
                          <a:stretch>
                            <a:fillRect l="-136918" t="-102778" r="-82079" b="-397222"/>
                          </a:stretch>
                        </a:blipFill>
                      </a:tcPr>
                    </a:tc>
                    <a:tc>
                      <a:txBody>
                        <a:bodyPr/>
                        <a:lstStyle/>
                        <a:p>
                          <a:pPr algn="l"/>
                          <a:r>
                            <a:rPr lang="en-US" sz="1350" dirty="0" err="1"/>
                            <a:t>robincar_linear</a:t>
                          </a:r>
                          <a:endParaRPr lang="en-US" sz="1350" dirty="0"/>
                        </a:p>
                      </a:txBody>
                      <a:tcPr anchor="ctr"/>
                    </a:tc>
                    <a:extLst>
                      <a:ext uri="{0D108BD9-81ED-4DB2-BD59-A6C34878D82A}">
                        <a16:rowId xmlns:a16="http://schemas.microsoft.com/office/drawing/2014/main" val="479295321"/>
                      </a:ext>
                    </a:extLst>
                  </a:tr>
                  <a:tr h="457200">
                    <a:tc>
                      <a:txBody>
                        <a:bodyPr/>
                        <a:lstStyle/>
                        <a:p>
                          <a:r>
                            <a:rPr lang="en-US" sz="1350" b="1" dirty="0"/>
                            <a:t>Linear adjustment</a:t>
                          </a:r>
                        </a:p>
                      </a:txBody>
                      <a:tcPr anchor="ctr"/>
                    </a:tc>
                    <a:tc>
                      <a:txBody>
                        <a:bodyPr/>
                        <a:lstStyle/>
                        <a:p>
                          <a:endParaRPr lang="en-US"/>
                        </a:p>
                      </a:txBody>
                      <a:tcPr anchor="ctr">
                        <a:blipFill>
                          <a:blip r:embed="rId4"/>
                          <a:stretch>
                            <a:fillRect l="-70536" t="-197297" r="-226786" b="-286486"/>
                          </a:stretch>
                        </a:blipFill>
                      </a:tcPr>
                    </a:tc>
                    <a:tc>
                      <a:txBody>
                        <a:bodyPr/>
                        <a:lstStyle/>
                        <a:p>
                          <a:endParaRPr lang="en-US"/>
                        </a:p>
                      </a:txBody>
                      <a:tcPr anchor="ctr">
                        <a:blipFill>
                          <a:blip r:embed="rId4"/>
                          <a:stretch>
                            <a:fillRect l="-136918" t="-197297" r="-82079" b="-28648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t>robincar_linear</a:t>
                          </a:r>
                          <a:endParaRPr lang="en-US" sz="1350" dirty="0"/>
                        </a:p>
                      </a:txBody>
                      <a:tcPr anchor="ctr"/>
                    </a:tc>
                    <a:extLst>
                      <a:ext uri="{0D108BD9-81ED-4DB2-BD59-A6C34878D82A}">
                        <a16:rowId xmlns:a16="http://schemas.microsoft.com/office/drawing/2014/main" val="3594602541"/>
                      </a:ext>
                    </a:extLst>
                  </a:tr>
                  <a:tr h="457200">
                    <a:tc>
                      <a:txBody>
                        <a:bodyPr/>
                        <a:lstStyle/>
                        <a:p>
                          <a:r>
                            <a:rPr lang="en-US" sz="1350" b="1" dirty="0"/>
                            <a:t>G-computation</a:t>
                          </a:r>
                        </a:p>
                      </a:txBody>
                      <a:tcPr anchor="ctr"/>
                    </a:tc>
                    <a:tc>
                      <a:txBody>
                        <a:bodyPr/>
                        <a:lstStyle/>
                        <a:p>
                          <a:endParaRPr lang="en-US"/>
                        </a:p>
                      </a:txBody>
                      <a:tcPr anchor="ctr">
                        <a:blipFill>
                          <a:blip r:embed="rId4"/>
                          <a:stretch>
                            <a:fillRect l="-70536" t="-305556" r="-226786" b="-194444"/>
                          </a:stretch>
                        </a:blipFill>
                      </a:tcPr>
                    </a:tc>
                    <a:tc>
                      <a:txBody>
                        <a:bodyPr/>
                        <a:lstStyle/>
                        <a:p>
                          <a:endParaRPr lang="en-US"/>
                        </a:p>
                      </a:txBody>
                      <a:tcPr anchor="ctr">
                        <a:blipFill>
                          <a:blip r:embed="rId4"/>
                          <a:stretch>
                            <a:fillRect l="-136918" t="-305556" r="-82079" b="-19444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t>robincar_glm</a:t>
                          </a:r>
                          <a:endParaRPr lang="en-US" sz="1350" dirty="0"/>
                        </a:p>
                      </a:txBody>
                      <a:tcPr anchor="ctr"/>
                    </a:tc>
                    <a:extLst>
                      <a:ext uri="{0D108BD9-81ED-4DB2-BD59-A6C34878D82A}">
                        <a16:rowId xmlns:a16="http://schemas.microsoft.com/office/drawing/2014/main" val="3225668484"/>
                      </a:ext>
                    </a:extLst>
                  </a:tr>
                  <a:tr h="457200">
                    <a:tc>
                      <a:txBody>
                        <a:bodyPr/>
                        <a:lstStyle/>
                        <a:p>
                          <a:r>
                            <a:rPr lang="en-US" sz="1350" b="1" dirty="0">
                              <a:solidFill>
                                <a:srgbClr val="C00000"/>
                              </a:solidFill>
                            </a:rPr>
                            <a:t>AIPW (doubly robust)</a:t>
                          </a:r>
                        </a:p>
                      </a:txBody>
                      <a:tcPr anchor="ctr"/>
                    </a:tc>
                    <a:tc>
                      <a:txBody>
                        <a:bodyPr/>
                        <a:lstStyle/>
                        <a:p>
                          <a:endParaRPr lang="en-US"/>
                        </a:p>
                      </a:txBody>
                      <a:tcPr anchor="ctr">
                        <a:blipFill>
                          <a:blip r:embed="rId4"/>
                          <a:stretch>
                            <a:fillRect l="-70536" t="-405556" r="-226786" b="-94444"/>
                          </a:stretch>
                        </a:blipFill>
                      </a:tcPr>
                    </a:tc>
                    <a:tc>
                      <a:txBody>
                        <a:bodyPr/>
                        <a:lstStyle/>
                        <a:p>
                          <a:endParaRPr lang="en-US"/>
                        </a:p>
                      </a:txBody>
                      <a:tcPr anchor="ctr">
                        <a:blipFill>
                          <a:blip r:embed="rId4"/>
                          <a:stretch>
                            <a:fillRect l="-136918" t="-405556" r="-82079" b="-9444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r>
                            <a:rPr lang="en-US" sz="1350" dirty="0">
                              <a:solidFill>
                                <a:srgbClr val="C00000"/>
                              </a:solidFill>
                            </a:rPr>
                            <a:t>, </a:t>
                          </a:r>
                          <a:r>
                            <a:rPr lang="en-US" sz="1350" dirty="0" err="1">
                              <a:solidFill>
                                <a:srgbClr val="C00000"/>
                              </a:solidFill>
                            </a:rPr>
                            <a:t>robincar_SL</a:t>
                          </a:r>
                          <a:endParaRPr lang="en-US" sz="1350" dirty="0">
                            <a:solidFill>
                              <a:srgbClr val="C00000"/>
                            </a:solidFill>
                          </a:endParaRPr>
                        </a:p>
                      </a:txBody>
                      <a:tcPr anchor="ctr"/>
                    </a:tc>
                    <a:extLst>
                      <a:ext uri="{0D108BD9-81ED-4DB2-BD59-A6C34878D82A}">
                        <a16:rowId xmlns:a16="http://schemas.microsoft.com/office/drawing/2014/main" val="3106131093"/>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1B8F60-073A-2BE4-F242-A96C73807928}"/>
                  </a:ext>
                </a:extLst>
              </p:cNvPr>
              <p:cNvSpPr txBox="1"/>
              <p:nvPr/>
            </p:nvSpPr>
            <p:spPr>
              <a:xfrm>
                <a:off x="1260334" y="4770462"/>
                <a:ext cx="9893808" cy="1138773"/>
              </a:xfrm>
              <a:prstGeom prst="rect">
                <a:avLst/>
              </a:prstGeom>
              <a:noFill/>
            </p:spPr>
            <p:txBody>
              <a:bodyPr wrap="square">
                <a:spAutoFit/>
              </a:bodyPr>
              <a:lstStyle/>
              <a:p>
                <a:pPr algn="ctr">
                  <a:spcAft>
                    <a:spcPts val="1200"/>
                  </a:spcAft>
                </a:pPr>
                <a:r>
                  <a:rPr lang="en-US" sz="1600" dirty="0"/>
                  <a:t>Unadjusted estimator is </a:t>
                </a:r>
                <a:r>
                  <a:rPr lang="en-US" sz="1600" b="1" dirty="0">
                    <a:solidFill>
                      <a:srgbClr val="C5050C"/>
                    </a:solidFill>
                  </a:rPr>
                  <a:t>a special case</a:t>
                </a:r>
                <a:r>
                  <a:rPr lang="en-US" sz="1600" b="1" dirty="0"/>
                  <a:t> </a:t>
                </a:r>
                <a:r>
                  <a:rPr lang="en-US" sz="1600" dirty="0"/>
                  <a:t>of linearly adjusted estimator, by setting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𝑘</m:t>
                        </m:r>
                      </m:sub>
                    </m:sSub>
                    <m:r>
                      <a:rPr lang="en-US" sz="1600" b="0" i="1" smtClean="0">
                        <a:latin typeface="Cambria Math" panose="02040503050406030204" pitchFamily="18" charset="0"/>
                      </a:rPr>
                      <m:t>=0</m:t>
                    </m:r>
                  </m:oMath>
                </a14:m>
                <a:endParaRPr lang="en-US" sz="1600" dirty="0"/>
              </a:p>
              <a:p>
                <a:pPr algn="ctr">
                  <a:spcAft>
                    <a:spcPts val="1200"/>
                  </a:spcAft>
                </a:pPr>
                <a:r>
                  <a:rPr lang="en-US" sz="1600" dirty="0"/>
                  <a:t>Linear adjustment is </a:t>
                </a:r>
                <a:r>
                  <a:rPr lang="en-US" sz="1600" b="1" dirty="0">
                    <a:solidFill>
                      <a:srgbClr val="C00000"/>
                    </a:solidFill>
                  </a:rPr>
                  <a:t>a special case</a:t>
                </a:r>
                <a:r>
                  <a:rPr lang="en-US" sz="1600" dirty="0"/>
                  <a:t> of G-computation, by setting link function as identity function </a:t>
                </a:r>
                <a14:m>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𝑥</m:t>
                    </m:r>
                    <m:r>
                      <a:rPr lang="en-US" sz="1600" i="1" dirty="0" smtClean="0">
                        <a:latin typeface="Cambria Math" panose="02040503050406030204" pitchFamily="18" charset="0"/>
                      </a:rPr>
                      <m:t>)=</m:t>
                    </m:r>
                    <m:r>
                      <a:rPr lang="en-US" sz="1600" i="1" dirty="0" smtClean="0">
                        <a:latin typeface="Cambria Math" panose="02040503050406030204" pitchFamily="18" charset="0"/>
                      </a:rPr>
                      <m:t>𝑥</m:t>
                    </m:r>
                  </m:oMath>
                </a14:m>
                <a:endParaRPr lang="en-US" sz="1600" dirty="0"/>
              </a:p>
              <a:p>
                <a:pPr algn="ctr">
                  <a:spcAft>
                    <a:spcPts val="1200"/>
                  </a:spcAft>
                </a:pPr>
                <a:r>
                  <a:rPr lang="en-US" sz="1600" dirty="0"/>
                  <a:t>G-computation is </a:t>
                </a:r>
                <a:r>
                  <a:rPr lang="en-US" sz="1600" b="1" dirty="0">
                    <a:solidFill>
                      <a:srgbClr val="C00000"/>
                    </a:solidFill>
                  </a:rPr>
                  <a:t>a special case</a:t>
                </a:r>
                <a:r>
                  <a:rPr lang="en-US" sz="1600" dirty="0"/>
                  <a:t> of AIPW, by setting link function </a:t>
                </a:r>
                <a14:m>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oMath>
                </a14:m>
                <a:r>
                  <a:rPr lang="en-US" sz="1600" dirty="0"/>
                  <a:t> as canonical link</a:t>
                </a:r>
              </a:p>
            </p:txBody>
          </p:sp>
        </mc:Choice>
        <mc:Fallback xmlns="">
          <p:sp>
            <p:nvSpPr>
              <p:cNvPr id="8" name="TextBox 7">
                <a:extLst>
                  <a:ext uri="{FF2B5EF4-FFF2-40B4-BE49-F238E27FC236}">
                    <a16:creationId xmlns:a16="http://schemas.microsoft.com/office/drawing/2014/main" id="{B91B8F60-073A-2BE4-F242-A96C73807928}"/>
                  </a:ext>
                </a:extLst>
              </p:cNvPr>
              <p:cNvSpPr txBox="1">
                <a:spLocks noRot="1" noChangeAspect="1" noMove="1" noResize="1" noEditPoints="1" noAdjustHandles="1" noChangeArrowheads="1" noChangeShapeType="1" noTextEdit="1"/>
              </p:cNvSpPr>
              <p:nvPr/>
            </p:nvSpPr>
            <p:spPr>
              <a:xfrm>
                <a:off x="1260334" y="4770462"/>
                <a:ext cx="9893808" cy="1138773"/>
              </a:xfrm>
              <a:prstGeom prst="rect">
                <a:avLst/>
              </a:prstGeom>
              <a:blipFill>
                <a:blip r:embed="rId5"/>
                <a:stretch>
                  <a:fillRect t="-1099" b="-5495"/>
                </a:stretch>
              </a:blipFill>
            </p:spPr>
            <p:txBody>
              <a:bodyPr/>
              <a:lstStyle/>
              <a:p>
                <a:r>
                  <a:rPr lang="en-US">
                    <a:noFill/>
                  </a:rPr>
                  <a:t> </a:t>
                </a:r>
              </a:p>
            </p:txBody>
          </p:sp>
        </mc:Fallback>
      </mc:AlternateContent>
    </p:spTree>
    <p:extLst>
      <p:ext uri="{BB962C8B-B14F-4D97-AF65-F5344CB8AC3E}">
        <p14:creationId xmlns:p14="http://schemas.microsoft.com/office/powerpoint/2010/main" val="385535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dirty="0"/>
              <a:t>G-computation is </a:t>
            </a:r>
            <a:r>
              <a:rPr lang="en-US" sz="2800" b="1" dirty="0">
                <a:solidFill>
                  <a:srgbClr val="C00000"/>
                </a:solidFill>
              </a:rPr>
              <a:t>a special case</a:t>
            </a:r>
            <a:r>
              <a:rPr lang="en-US" sz="2800" dirty="0"/>
              <a:t> of AIPW</a:t>
            </a:r>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3090185"/>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r>
                  <a:rPr lang="en-US" sz="1600" dirty="0"/>
                  <a:t> </a:t>
                </a:r>
              </a:p>
              <a:p>
                <a:pPr>
                  <a:spcAft>
                    <a:spcPts val="600"/>
                  </a:spcAft>
                </a:pPr>
                <a:r>
                  <a:rPr lang="en-US" b="1" u="sng" dirty="0">
                    <a:solidFill>
                      <a:srgbClr val="C5050C"/>
                    </a:solidFill>
                  </a:rPr>
                  <a:t>Method of Estimation</a:t>
                </a:r>
                <a:r>
                  <a:rPr lang="en-US" b="1" dirty="0">
                    <a:solidFill>
                      <a:srgbClr val="C5050C"/>
                    </a:solidFill>
                  </a:rPr>
                  <a:t>:</a:t>
                </a:r>
                <a:endParaRPr lang="en-US" sz="1600" b="1" dirty="0"/>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3090185"/>
              </a:xfrm>
              <a:prstGeom prst="rect">
                <a:avLst/>
              </a:prstGeom>
              <a:blipFill>
                <a:blip r:embed="rId3"/>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1">
                <a:extLst>
                  <a:ext uri="{FF2B5EF4-FFF2-40B4-BE49-F238E27FC236}">
                    <a16:creationId xmlns:a16="http://schemas.microsoft.com/office/drawing/2014/main" id="{519C15B4-9962-8C69-B7BF-E88600B4793F}"/>
                  </a:ext>
                </a:extLst>
              </p:cNvPr>
              <p:cNvGraphicFramePr>
                <a:graphicFrameLocks noGrp="1"/>
              </p:cNvGraphicFramePr>
              <p:nvPr>
                <p:extLst>
                  <p:ext uri="{D42A27DB-BD31-4B8C-83A1-F6EECF244321}">
                    <p14:modId xmlns:p14="http://schemas.microsoft.com/office/powerpoint/2010/main" val="2853194390"/>
                  </p:ext>
                </p:extLst>
              </p:nvPr>
            </p:nvGraphicFramePr>
            <p:xfrm>
              <a:off x="570752" y="1881240"/>
              <a:ext cx="11272972" cy="13716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u="none" smtClean="0">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u="none" dirty="0" smtClean="0">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t>G-computation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350" b="0" smtClean="0">
                                  <a:latin typeface="Cambria Math" panose="02040503050406030204" pitchFamily="18" charset="0"/>
                                </a:rPr>
                                <m:t>𝑔</m:t>
                              </m:r>
                              <m:d>
                                <m:dPr>
                                  <m:ctrlPr>
                                    <a:rPr lang="en-US" sz="1350" b="0" i="1" smtClean="0">
                                      <a:latin typeface="Cambria Math" panose="02040503050406030204" pitchFamily="18" charset="0"/>
                                    </a:rPr>
                                  </m:ctrlPr>
                                </m:dPr>
                                <m:e>
                                  <m:r>
                                    <m:rPr>
                                      <m:sty m:val="p"/>
                                    </m:rPr>
                                    <a:rPr lang="en-US" sz="1350" b="0" smtClean="0">
                                      <a:latin typeface="Cambria Math" panose="02040503050406030204" pitchFamily="18" charset="0"/>
                                    </a:rPr>
                                    <m:t>E</m:t>
                                  </m:r>
                                  <m:d>
                                    <m:dPr>
                                      <m:ctrlPr>
                                        <a:rPr lang="en-US" sz="1350" b="0" i="1" smtClean="0">
                                          <a:latin typeface="Cambria Math" panose="02040503050406030204" pitchFamily="18" charset="0"/>
                                        </a:rPr>
                                      </m:ctrlPr>
                                    </m:dPr>
                                    <m:e>
                                      <m:r>
                                        <a:rPr lang="en-US" sz="1350" b="0" smtClean="0">
                                          <a:latin typeface="Cambria Math" panose="02040503050406030204" pitchFamily="18" charset="0"/>
                                        </a:rPr>
                                        <m:t>𝑌</m:t>
                                      </m:r>
                                    </m:e>
                                    <m:e>
                                      <m:r>
                                        <a:rPr lang="en-US" sz="1350" b="0" smtClean="0">
                                          <a:latin typeface="Cambria Math" panose="02040503050406030204" pitchFamily="18" charset="0"/>
                                        </a:rPr>
                                        <m:t>𝐴</m:t>
                                      </m:r>
                                      <m:r>
                                        <a:rPr lang="en-US" sz="1350" b="0" smtClean="0">
                                          <a:latin typeface="Cambria Math" panose="02040503050406030204" pitchFamily="18" charset="0"/>
                                        </a:rPr>
                                        <m:t>, </m:t>
                                      </m:r>
                                      <m:r>
                                        <a:rPr lang="en-US" sz="1350" b="0" smtClean="0">
                                          <a:latin typeface="Cambria Math" panose="02040503050406030204" pitchFamily="18" charset="0"/>
                                        </a:rPr>
                                        <m:t>𝑋</m:t>
                                      </m:r>
                                    </m:e>
                                  </m:d>
                                </m:e>
                              </m:d>
                              <m:r>
                                <a:rPr lang="en-US" sz="1350" b="0" smtClean="0">
                                  <a:latin typeface="Cambria Math" panose="02040503050406030204" pitchFamily="18" charset="0"/>
                                </a:rPr>
                                <m:t>=∑</m:t>
                              </m:r>
                              <m:d>
                                <m:dPr>
                                  <m:ctrlPr>
                                    <a:rPr lang="en-US" sz="1350" b="0" i="1" smtClean="0">
                                      <a:latin typeface="Cambria Math" panose="02040503050406030204" pitchFamily="18" charset="0"/>
                                    </a:rPr>
                                  </m:ctrlPr>
                                </m:dPr>
                                <m:e>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𝛾</m:t>
                                      </m:r>
                                    </m:e>
                                    <m:sub>
                                      <m:r>
                                        <a:rPr lang="en-US" sz="1350" b="0" smtClean="0">
                                          <a:latin typeface="Cambria Math" panose="02040503050406030204" pitchFamily="18" charset="0"/>
                                        </a:rPr>
                                        <m:t>𝑎</m:t>
                                      </m:r>
                                    </m:sub>
                                  </m:sSub>
                                  <m:r>
                                    <a:rPr lang="en-US" sz="1350" b="0" smtClean="0">
                                      <a:latin typeface="Cambria Math" panose="02040503050406030204" pitchFamily="18" charset="0"/>
                                    </a:rPr>
                                    <m:t>+</m:t>
                                  </m:r>
                                  <m:sSubSup>
                                    <m:sSubSupPr>
                                      <m:ctrlPr>
                                        <a:rPr lang="en-US" sz="1350" b="0" i="1" smtClean="0">
                                          <a:latin typeface="Cambria Math" panose="02040503050406030204" pitchFamily="18" charset="0"/>
                                        </a:rPr>
                                      </m:ctrlPr>
                                    </m:sSubSupPr>
                                    <m:e>
                                      <m:r>
                                        <a:rPr lang="en-US" sz="1350" b="0" smtClean="0">
                                          <a:latin typeface="Cambria Math" panose="02040503050406030204" pitchFamily="18" charset="0"/>
                                        </a:rPr>
                                        <m:t>𝛽</m:t>
                                      </m:r>
                                    </m:e>
                                    <m:sub>
                                      <m:r>
                                        <a:rPr lang="en-US" sz="1350" b="0" smtClean="0">
                                          <a:latin typeface="Cambria Math" panose="02040503050406030204" pitchFamily="18" charset="0"/>
                                        </a:rPr>
                                        <m:t>𝑎</m:t>
                                      </m:r>
                                    </m:sub>
                                    <m:sup>
                                      <m:r>
                                        <a:rPr lang="en-US" sz="1350" b="0" i="1" smtClean="0">
                                          <a:latin typeface="Cambria Math" panose="02040503050406030204" pitchFamily="18" charset="0"/>
                                        </a:rPr>
                                        <m:t>⊤</m:t>
                                      </m:r>
                                    </m:sup>
                                  </m:sSubSup>
                                  <m:r>
                                    <a:rPr lang="en-US" sz="1350" b="0" smtClean="0">
                                      <a:latin typeface="Cambria Math" panose="02040503050406030204" pitchFamily="18" charset="0"/>
                                    </a:rPr>
                                    <m:t>𝑋</m:t>
                                  </m:r>
                                </m:e>
                              </m:d>
                              <m:sSub>
                                <m:sSubPr>
                                  <m:ctrlPr>
                                    <a:rPr lang="en-US" sz="1350" b="0" i="1" smtClean="0">
                                      <a:latin typeface="Cambria Math" panose="02040503050406030204" pitchFamily="18" charset="0"/>
                                    </a:rPr>
                                  </m:ctrlPr>
                                </m:sSubPr>
                                <m:e>
                                  <m:r>
                                    <a:rPr lang="en-US" sz="1350" b="0" smtClean="0">
                                      <a:latin typeface="Cambria Math" panose="02040503050406030204" pitchFamily="18" charset="0"/>
                                    </a:rPr>
                                    <m:t>𝐼</m:t>
                                  </m:r>
                                </m:e>
                                <m:sub>
                                  <m:d>
                                    <m:dPr>
                                      <m:begChr m:val="{"/>
                                      <m:endChr m:val="}"/>
                                      <m:ctrlPr>
                                        <a:rPr lang="en-US" sz="1350" b="0" i="1" smtClean="0">
                                          <a:latin typeface="Cambria Math" panose="02040503050406030204" pitchFamily="18" charset="0"/>
                                        </a:rPr>
                                      </m:ctrlPr>
                                    </m:dPr>
                                    <m:e>
                                      <m:r>
                                        <a:rPr lang="en-US" sz="1350" b="0" smtClean="0">
                                          <a:latin typeface="Cambria Math" panose="02040503050406030204" pitchFamily="18" charset="0"/>
                                        </a:rPr>
                                        <m:t>𝐴</m:t>
                                      </m:r>
                                      <m:r>
                                        <a:rPr lang="en-US" sz="1350" b="0" smtClean="0">
                                          <a:latin typeface="Cambria Math" panose="02040503050406030204" pitchFamily="18" charset="0"/>
                                        </a:rPr>
                                        <m:t>=</m:t>
                                      </m:r>
                                      <m:r>
                                        <a:rPr lang="en-US" sz="1350" b="0" smtClean="0">
                                          <a:latin typeface="Cambria Math" panose="02040503050406030204" pitchFamily="18" charset="0"/>
                                        </a:rPr>
                                        <m:t>𝑎</m:t>
                                      </m:r>
                                    </m:e>
                                  </m:d>
                                </m:sub>
                              </m:sSub>
                            </m:oMath>
                          </a14:m>
                          <a:r>
                            <a:rPr lang="en-US" sz="135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1350" b="0" i="1" smtClean="0">
                                      <a:latin typeface="Cambria Math" panose="02040503050406030204" pitchFamily="18" charset="0"/>
                                    </a:rPr>
                                  </m:ctrlPr>
                                </m:fPr>
                                <m:num>
                                  <m:r>
                                    <a:rPr lang="en-US" sz="1350" b="0" smtClean="0">
                                      <a:latin typeface="Cambria Math" panose="02040503050406030204" pitchFamily="18" charset="0"/>
                                    </a:rPr>
                                    <m:t>1</m:t>
                                  </m:r>
                                </m:num>
                                <m:den>
                                  <m:r>
                                    <a:rPr lang="en-US" sz="1350" b="0" smtClean="0">
                                      <a:latin typeface="Cambria Math" panose="02040503050406030204" pitchFamily="18" charset="0"/>
                                    </a:rPr>
                                    <m:t>𝑛</m:t>
                                  </m:r>
                                </m:den>
                              </m:f>
                              <m:nary>
                                <m:naryPr>
                                  <m:chr m:val="∑"/>
                                  <m:limLoc m:val="subSup"/>
                                  <m:ctrlPr>
                                    <a:rPr lang="en-US" sz="1350" b="0" i="1" smtClean="0">
                                      <a:latin typeface="Cambria Math" panose="02040503050406030204" pitchFamily="18" charset="0"/>
                                    </a:rPr>
                                  </m:ctrlPr>
                                </m:naryPr>
                                <m:sub>
                                  <m:r>
                                    <m:rPr>
                                      <m:brk m:alnAt="25"/>
                                    </m:rPr>
                                    <a:rPr lang="en-US" sz="1350" b="0" smtClean="0">
                                      <a:latin typeface="Cambria Math" panose="02040503050406030204" pitchFamily="18" charset="0"/>
                                    </a:rPr>
                                    <m:t>𝑖</m:t>
                                  </m:r>
                                  <m:r>
                                    <a:rPr lang="en-US" sz="1350" b="0" smtClean="0">
                                      <a:latin typeface="Cambria Math" panose="02040503050406030204" pitchFamily="18" charset="0"/>
                                    </a:rPr>
                                    <m:t>=1</m:t>
                                  </m:r>
                                </m:sub>
                                <m:sup>
                                  <m:r>
                                    <a:rPr lang="en-US" sz="1350" b="0" smtClean="0">
                                      <a:latin typeface="Cambria Math" panose="02040503050406030204" pitchFamily="18" charset="0"/>
                                    </a:rPr>
                                    <m:t>𝑛</m:t>
                                  </m:r>
                                </m:sup>
                                <m:e>
                                  <m:sSup>
                                    <m:sSupPr>
                                      <m:ctrlPr>
                                        <a:rPr lang="en-US" sz="1350" b="0" i="1" smtClean="0">
                                          <a:latin typeface="Cambria Math" panose="02040503050406030204" pitchFamily="18" charset="0"/>
                                        </a:rPr>
                                      </m:ctrlPr>
                                    </m:sSupPr>
                                    <m:e>
                                      <m:r>
                                        <a:rPr lang="en-US" sz="1350" b="0" smtClean="0">
                                          <a:latin typeface="Cambria Math" panose="02040503050406030204" pitchFamily="18" charset="0"/>
                                        </a:rPr>
                                        <m:t>𝑔</m:t>
                                      </m:r>
                                    </m:e>
                                    <m:sup>
                                      <m:r>
                                        <a:rPr lang="en-US" sz="1350" b="0" smtClean="0">
                                          <a:latin typeface="Cambria Math" panose="02040503050406030204" pitchFamily="18" charset="0"/>
                                        </a:rPr>
                                        <m:t>−1</m:t>
                                      </m:r>
                                    </m:sup>
                                  </m:sSup>
                                  <m:d>
                                    <m:dPr>
                                      <m:ctrlPr>
                                        <a:rPr lang="en-US" sz="1350" b="0" i="1" smtClean="0">
                                          <a:latin typeface="Cambria Math" panose="02040503050406030204" pitchFamily="18" charset="0"/>
                                        </a:rPr>
                                      </m:ctrlPr>
                                    </m:dPr>
                                    <m:e>
                                      <m:sSub>
                                        <m:sSubPr>
                                          <m:ctrlPr>
                                            <a:rPr lang="en-US" sz="1350" b="0" i="1" smtClean="0">
                                              <a:latin typeface="Cambria Math" panose="02040503050406030204" pitchFamily="18" charset="0"/>
                                            </a:rPr>
                                          </m:ctrlPr>
                                        </m:sSub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𝛾</m:t>
                                              </m:r>
                                            </m:e>
                                          </m:acc>
                                        </m:e>
                                        <m:sub>
                                          <m:r>
                                            <a:rPr lang="en-US" sz="1350" b="0" smtClean="0">
                                              <a:latin typeface="Cambria Math" panose="02040503050406030204" pitchFamily="18" charset="0"/>
                                            </a:rPr>
                                            <m:t>𝑎</m:t>
                                          </m:r>
                                        </m:sub>
                                      </m:sSub>
                                      <m:r>
                                        <a:rPr lang="en-US" sz="1350" b="0" smtClean="0">
                                          <a:latin typeface="Cambria Math" panose="02040503050406030204" pitchFamily="18" charset="0"/>
                                        </a:rPr>
                                        <m:t>+</m:t>
                                      </m:r>
                                      <m:sSubSup>
                                        <m:sSubSupPr>
                                          <m:ctrlPr>
                                            <a:rPr lang="en-US" sz="1350" b="0" i="1" smtClean="0">
                                              <a:latin typeface="Cambria Math" panose="02040503050406030204" pitchFamily="18" charset="0"/>
                                            </a:rPr>
                                          </m:ctrlPr>
                                        </m:sSubSupPr>
                                        <m:e>
                                          <m:acc>
                                            <m:accPr>
                                              <m:chr m:val="̂"/>
                                              <m:ctrlPr>
                                                <a:rPr lang="en-US" sz="1350" b="0" i="1" smtClean="0">
                                                  <a:latin typeface="Cambria Math" panose="02040503050406030204" pitchFamily="18" charset="0"/>
                                                </a:rPr>
                                              </m:ctrlPr>
                                            </m:accPr>
                                            <m:e>
                                              <m:r>
                                                <a:rPr lang="en-US" sz="1350" b="0" smtClean="0">
                                                  <a:latin typeface="Cambria Math" panose="02040503050406030204" pitchFamily="18" charset="0"/>
                                                </a:rPr>
                                                <m:t>𝛽</m:t>
                                              </m:r>
                                            </m:e>
                                          </m:acc>
                                        </m:e>
                                        <m:sub>
                                          <m:r>
                                            <a:rPr lang="en-US" sz="1350" b="0" smtClean="0">
                                              <a:latin typeface="Cambria Math" panose="02040503050406030204" pitchFamily="18" charset="0"/>
                                            </a:rPr>
                                            <m:t>𝑎</m:t>
                                          </m:r>
                                        </m:sub>
                                        <m:sup>
                                          <m:r>
                                            <a:rPr lang="en-US" sz="1350" b="0" i="1" smtClean="0">
                                              <a:latin typeface="Cambria Math" panose="02040503050406030204" pitchFamily="18" charset="0"/>
                                            </a:rPr>
                                            <m:t>⊤</m:t>
                                          </m:r>
                                        </m:sup>
                                      </m:sSubSup>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𝑋</m:t>
                                          </m:r>
                                        </m:e>
                                        <m:sub>
                                          <m:r>
                                            <a:rPr lang="en-US" sz="1350" b="0" i="1" smtClean="0">
                                              <a:latin typeface="Cambria Math" panose="02040503050406030204" pitchFamily="18" charset="0"/>
                                            </a:rPr>
                                            <m:t>𝑖</m:t>
                                          </m:r>
                                        </m:sub>
                                      </m:sSub>
                                    </m:e>
                                  </m:d>
                                </m:e>
                              </m:nary>
                              <m:r>
                                <a:rPr lang="en-US" sz="1350" b="0" smtClean="0">
                                  <a:latin typeface="Cambria Math" panose="02040503050406030204" pitchFamily="18" charset="0"/>
                                </a:rPr>
                                <m:t>, </m:t>
                              </m:r>
                              <m:r>
                                <a:rPr lang="en-US" sz="1350" b="0" smtClean="0">
                                  <a:latin typeface="Cambria Math" panose="02040503050406030204" pitchFamily="18" charset="0"/>
                                </a:rPr>
                                <m:t>𝑎</m:t>
                              </m:r>
                              <m:r>
                                <a:rPr lang="en-US" sz="1350" b="0" smtClean="0">
                                  <a:latin typeface="Cambria Math" panose="02040503050406030204" pitchFamily="18" charset="0"/>
                                </a:rPr>
                                <m:t>=1,…,</m:t>
                              </m:r>
                              <m:r>
                                <a:rPr lang="en-US" sz="1350" b="0" smtClean="0">
                                  <a:latin typeface="Cambria Math" panose="02040503050406030204" pitchFamily="18" charset="0"/>
                                </a:rPr>
                                <m:t>𝑘</m:t>
                              </m:r>
                            </m:oMath>
                          </a14:m>
                          <a:r>
                            <a:rPr lang="en-US" sz="135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t>robincar_glm</a:t>
                          </a:r>
                          <a:endParaRPr lang="en-US" sz="1350" dirty="0"/>
                        </a:p>
                      </a:txBody>
                      <a:tcPr anchor="ctr"/>
                    </a:tc>
                    <a:extLst>
                      <a:ext uri="{0D108BD9-81ED-4DB2-BD59-A6C34878D82A}">
                        <a16:rowId xmlns:a16="http://schemas.microsoft.com/office/drawing/2014/main" val="3225668484"/>
                      </a:ext>
                    </a:extLst>
                  </a:tr>
                  <a:tr h="457200">
                    <a:tc>
                      <a:txBody>
                        <a:bodyPr/>
                        <a:lstStyle/>
                        <a:p>
                          <a:r>
                            <a:rPr lang="en-US" sz="1350" b="1" dirty="0">
                              <a:solidFill>
                                <a:srgbClr val="C00000"/>
                              </a:solidFill>
                            </a:rPr>
                            <a:t>AIPW (doubly robust)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𝑌</m:t>
                                  </m:r>
                                </m:e>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𝑋</m:t>
                                  </m:r>
                                </m:e>
                              </m:d>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𝜇</m:t>
                                  </m:r>
                                </m:e>
                                <m:sub>
                                  <m:r>
                                    <a:rPr lang="en-US" sz="1350" b="0" i="1"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r>
                                    <a:rPr lang="en-US" sz="1350" b="0" i="1" smtClean="0">
                                      <a:solidFill>
                                        <a:srgbClr val="C00000"/>
                                      </a:solidFill>
                                      <a:latin typeface="Cambria Math" panose="02040503050406030204" pitchFamily="18" charset="0"/>
                                    </a:rPr>
                                    <m:t>𝑋</m:t>
                                  </m:r>
                                </m:e>
                              </m:d>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𝐼</m:t>
                                  </m:r>
                                </m:e>
                                <m:sub>
                                  <m:d>
                                    <m:dPr>
                                      <m:begChr m:val="{"/>
                                      <m:endChr m:val="}"/>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e>
                                  </m:d>
                                </m:sub>
                              </m:sSub>
                            </m:oMath>
                          </a14:m>
                          <a:r>
                            <a:rPr lang="en-US" sz="1350" dirty="0">
                              <a:solidFill>
                                <a:srgbClr val="C00000"/>
                              </a:solidFill>
                            </a:rPr>
                            <a:t> </a:t>
                          </a:r>
                        </a:p>
                      </a:txBody>
                      <a:tcPr anchor="ctr"/>
                    </a:tc>
                    <a:tc>
                      <a:txBody>
                        <a:bodyPr/>
                        <a:lstStyle/>
                        <a:p>
                          <a:pPr algn="l"/>
                          <a14:m>
                            <m:oMath xmlns:m="http://schemas.openxmlformats.org/officeDocument/2006/math">
                              <m:f>
                                <m:fPr>
                                  <m:ctrlPr>
                                    <a:rPr lang="en-US" sz="135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supHide m:val="on"/>
                                  <m:ctrlPr>
                                    <a:rPr lang="en-US" sz="1350" i="1" smtClean="0">
                                      <a:solidFill>
                                        <a:srgbClr val="C00000"/>
                                      </a:solidFill>
                                      <a:latin typeface="Cambria Math" panose="02040503050406030204" pitchFamily="18" charset="0"/>
                                    </a:rPr>
                                  </m:ctrlPr>
                                </m:naryPr>
                                <m:sub>
                                  <m:sSub>
                                    <m:sSubPr>
                                      <m:ctrlPr>
                                        <a:rPr lang="en-US" sz="1350" b="0" i="1" smtClean="0">
                                          <a:solidFill>
                                            <a:srgbClr val="C00000"/>
                                          </a:solidFill>
                                          <a:latin typeface="Cambria Math" panose="02040503050406030204" pitchFamily="18" charset="0"/>
                                        </a:rPr>
                                      </m:ctrlPr>
                                    </m:sSubPr>
                                    <m:e>
                                      <m:r>
                                        <m:rPr>
                                          <m:brk m:alnAt="9"/>
                                        </m:rPr>
                                        <a:rPr lang="en-US" sz="1350" b="0" smtClean="0">
                                          <a:solidFill>
                                            <a:srgbClr val="C00000"/>
                                          </a:solidFill>
                                          <a:latin typeface="Cambria Math" panose="02040503050406030204" pitchFamily="18" charset="0"/>
                                        </a:rPr>
                                        <m:t>𝐴</m:t>
                                      </m:r>
                                    </m:e>
                                    <m:sub>
                                      <m:r>
                                        <m:rPr>
                                          <m:brk m:alnAt="9"/>
                                        </m:rPr>
                                        <a:rPr lang="en-US" sz="1350" b="0" smtClean="0">
                                          <a:solidFill>
                                            <a:srgbClr val="C00000"/>
                                          </a:solidFill>
                                          <a:latin typeface="Cambria Math" panose="02040503050406030204" pitchFamily="18" charset="0"/>
                                        </a:rPr>
                                        <m:t>𝑖</m:t>
                                      </m:r>
                                    </m:sub>
                                  </m:sSub>
                                  <m:r>
                                    <m:rPr>
                                      <m:brk m:alnAt="9"/>
                                    </m:rP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sub>
                                <m:sup/>
                                <m:e>
                                  <m:f>
                                    <m:fPr>
                                      <m:ctrlPr>
                                        <a:rPr lang="en-US" sz="1350" i="1" smtClean="0">
                                          <a:solidFill>
                                            <a:srgbClr val="C00000"/>
                                          </a:solidFill>
                                          <a:latin typeface="Cambria Math" panose="02040503050406030204" pitchFamily="18" charset="0"/>
                                        </a:rPr>
                                      </m:ctrlPr>
                                    </m:fPr>
                                    <m:num>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𝑌</m:t>
                                          </m:r>
                                        </m:e>
                                        <m:sub>
                                          <m:r>
                                            <a:rPr lang="en-US" sz="1350" b="0" smtClean="0">
                                              <a:solidFill>
                                                <a:srgbClr val="C00000"/>
                                              </a:solidFill>
                                              <a:latin typeface="Cambria Math" panose="02040503050406030204" pitchFamily="18" charset="0"/>
                                            </a:rPr>
                                            <m:t>𝑖</m:t>
                                          </m:r>
                                        </m:sub>
                                      </m:sSub>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𝜇</m:t>
                                              </m:r>
                                            </m:e>
                                          </m:acc>
                                        </m:e>
                                        <m:sub>
                                          <m:r>
                                            <a:rPr lang="en-US" sz="1350" b="0"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𝑋</m:t>
                                              </m:r>
                                            </m:e>
                                            <m:sub>
                                              <m:r>
                                                <a:rPr lang="en-US" sz="1350" b="0" smtClean="0">
                                                  <a:solidFill>
                                                    <a:srgbClr val="C00000"/>
                                                  </a:solidFill>
                                                  <a:latin typeface="Cambria Math" panose="02040503050406030204" pitchFamily="18" charset="0"/>
                                                </a:rPr>
                                                <m:t>𝑖</m:t>
                                              </m:r>
                                            </m:sub>
                                          </m:sSub>
                                        </m:e>
                                      </m:d>
                                    </m:num>
                                    <m:den>
                                      <m:f>
                                        <m:fPr>
                                          <m:type m:val="lin"/>
                                          <m:ctrlPr>
                                            <a:rPr lang="en-US" sz="1350" i="1" smtClean="0">
                                              <a:solidFill>
                                                <a:srgbClr val="C00000"/>
                                              </a:solidFill>
                                              <a:latin typeface="Cambria Math" panose="02040503050406030204" pitchFamily="18" charset="0"/>
                                            </a:rPr>
                                          </m:ctrlPr>
                                        </m:fPr>
                                        <m:num>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𝑛</m:t>
                                              </m:r>
                                            </m:e>
                                            <m:sub>
                                              <m:r>
                                                <a:rPr lang="en-US" sz="1350" b="0" smtClean="0">
                                                  <a:solidFill>
                                                    <a:srgbClr val="C00000"/>
                                                  </a:solidFill>
                                                  <a:latin typeface="Cambria Math" panose="02040503050406030204" pitchFamily="18" charset="0"/>
                                                </a:rPr>
                                                <m:t>𝑎</m:t>
                                              </m:r>
                                            </m:sub>
                                          </m:sSub>
                                        </m:num>
                                        <m:den>
                                          <m:r>
                                            <a:rPr lang="en-US" sz="1350" b="0" smtClean="0">
                                              <a:solidFill>
                                                <a:srgbClr val="C00000"/>
                                              </a:solidFill>
                                              <a:latin typeface="Cambria Math" panose="02040503050406030204" pitchFamily="18" charset="0"/>
                                            </a:rPr>
                                            <m:t>𝑛</m:t>
                                          </m:r>
                                        </m:den>
                                      </m:f>
                                    </m:den>
                                  </m:f>
                                </m:e>
                              </m:nary>
                              <m:r>
                                <a:rPr lang="en-US" sz="1350" b="0" smtClean="0">
                                  <a:solidFill>
                                    <a:srgbClr val="C00000"/>
                                  </a:solidFill>
                                  <a:latin typeface="Cambria Math" panose="02040503050406030204" pitchFamily="18" charset="0"/>
                                </a:rPr>
                                <m:t>+</m:t>
                              </m:r>
                              <m:f>
                                <m:fPr>
                                  <m:ctrlPr>
                                    <a:rPr lang="en-US" sz="1350" b="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ctrlPr>
                                    <a:rPr lang="en-US" sz="1350" b="0" i="1" smtClean="0">
                                      <a:solidFill>
                                        <a:srgbClr val="C00000"/>
                                      </a:solidFill>
                                      <a:latin typeface="Cambria Math" panose="02040503050406030204" pitchFamily="18" charset="0"/>
                                    </a:rPr>
                                  </m:ctrlPr>
                                </m:naryPr>
                                <m:sub>
                                  <m:r>
                                    <m:rPr>
                                      <m:brk m:alnAt="25"/>
                                    </m:rPr>
                                    <a:rPr lang="en-US" sz="1350" b="0" smtClean="0">
                                      <a:solidFill>
                                        <a:srgbClr val="C00000"/>
                                      </a:solidFill>
                                      <a:latin typeface="Cambria Math" panose="02040503050406030204" pitchFamily="18" charset="0"/>
                                    </a:rPr>
                                    <m:t>𝑖</m:t>
                                  </m:r>
                                  <m:r>
                                    <a:rPr lang="en-US" sz="1350" b="0" smtClean="0">
                                      <a:solidFill>
                                        <a:srgbClr val="C00000"/>
                                      </a:solidFill>
                                      <a:latin typeface="Cambria Math" panose="02040503050406030204" pitchFamily="18" charset="0"/>
                                    </a:rPr>
                                    <m:t>=1</m:t>
                                  </m:r>
                                </m:sub>
                                <m:sup>
                                  <m:r>
                                    <a:rPr lang="en-US" sz="1350" b="0" smtClean="0">
                                      <a:solidFill>
                                        <a:srgbClr val="C00000"/>
                                      </a:solidFill>
                                      <a:latin typeface="Cambria Math" panose="02040503050406030204" pitchFamily="18" charset="0"/>
                                    </a:rPr>
                                    <m:t>𝑛</m:t>
                                  </m:r>
                                </m:sup>
                                <m:e>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𝜇</m:t>
                                          </m:r>
                                        </m:e>
                                      </m:acc>
                                    </m:e>
                                    <m:sub>
                                      <m:r>
                                        <a:rPr lang="en-US" sz="1350" b="0"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𝑋</m:t>
                                          </m:r>
                                        </m:e>
                                        <m:sub>
                                          <m:r>
                                            <a:rPr lang="en-US" sz="1350" b="0" smtClean="0">
                                              <a:solidFill>
                                                <a:srgbClr val="C00000"/>
                                              </a:solidFill>
                                              <a:latin typeface="Cambria Math" panose="02040503050406030204" pitchFamily="18" charset="0"/>
                                            </a:rPr>
                                            <m:t>𝑖</m:t>
                                          </m:r>
                                        </m:sub>
                                      </m:sSub>
                                    </m:e>
                                  </m:d>
                                </m:e>
                              </m:nary>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𝑎</m:t>
                              </m:r>
                              <m:r>
                                <a:rPr lang="en-US" sz="1350" b="0" smtClean="0">
                                  <a:solidFill>
                                    <a:srgbClr val="C00000"/>
                                  </a:solidFill>
                                  <a:latin typeface="Cambria Math" panose="02040503050406030204" pitchFamily="18" charset="0"/>
                                </a:rPr>
                                <m:t>=1,…,</m:t>
                              </m:r>
                              <m:r>
                                <a:rPr lang="en-US" sz="1350" b="0" smtClean="0">
                                  <a:solidFill>
                                    <a:srgbClr val="C00000"/>
                                  </a:solidFill>
                                  <a:latin typeface="Cambria Math" panose="02040503050406030204" pitchFamily="18" charset="0"/>
                                </a:rPr>
                                <m:t>𝑘</m:t>
                              </m:r>
                            </m:oMath>
                          </a14:m>
                          <a:r>
                            <a:rPr lang="en-US" sz="1350" dirty="0">
                              <a:solidFill>
                                <a:srgbClr val="C00000"/>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r>
                            <a:rPr lang="en-US" sz="1350" dirty="0">
                              <a:solidFill>
                                <a:srgbClr val="C00000"/>
                              </a:solidFill>
                            </a:rPr>
                            <a:t>, </a:t>
                          </a:r>
                          <a:r>
                            <a:rPr lang="en-US" sz="1350" dirty="0" err="1">
                              <a:solidFill>
                                <a:srgbClr val="C00000"/>
                              </a:solidFill>
                            </a:rPr>
                            <a:t>robincar_SL</a:t>
                          </a:r>
                          <a:endParaRPr lang="en-US" sz="1350" dirty="0">
                            <a:solidFill>
                              <a:srgbClr val="C00000"/>
                            </a:solidFill>
                          </a:endParaRPr>
                        </a:p>
                      </a:txBody>
                      <a:tcPr anchor="ctr"/>
                    </a:tc>
                    <a:extLst>
                      <a:ext uri="{0D108BD9-81ED-4DB2-BD59-A6C34878D82A}">
                        <a16:rowId xmlns:a16="http://schemas.microsoft.com/office/drawing/2014/main" val="3106131093"/>
                      </a:ext>
                    </a:extLst>
                  </a:tr>
                </a:tbl>
              </a:graphicData>
            </a:graphic>
          </p:graphicFrame>
        </mc:Choice>
        <mc:Fallback xmlns="">
          <p:graphicFrame>
            <p:nvGraphicFramePr>
              <p:cNvPr id="4" name="Table 1">
                <a:extLst>
                  <a:ext uri="{FF2B5EF4-FFF2-40B4-BE49-F238E27FC236}">
                    <a16:creationId xmlns:a16="http://schemas.microsoft.com/office/drawing/2014/main" id="{519C15B4-9962-8C69-B7BF-E88600B4793F}"/>
                  </a:ext>
                </a:extLst>
              </p:cNvPr>
              <p:cNvGraphicFramePr>
                <a:graphicFrameLocks noGrp="1"/>
              </p:cNvGraphicFramePr>
              <p:nvPr>
                <p:extLst>
                  <p:ext uri="{D42A27DB-BD31-4B8C-83A1-F6EECF244321}">
                    <p14:modId xmlns:p14="http://schemas.microsoft.com/office/powerpoint/2010/main" val="2853194390"/>
                  </p:ext>
                </p:extLst>
              </p:nvPr>
            </p:nvGraphicFramePr>
            <p:xfrm>
              <a:off x="570752" y="1881240"/>
              <a:ext cx="11272972" cy="13716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4"/>
                          <a:stretch>
                            <a:fillRect l="-136918" t="-2778" r="-82079" b="-297222"/>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t>G-computation</a:t>
                          </a:r>
                        </a:p>
                      </a:txBody>
                      <a:tcPr anchor="ctr"/>
                    </a:tc>
                    <a:tc>
                      <a:txBody>
                        <a:bodyPr/>
                        <a:lstStyle/>
                        <a:p>
                          <a:endParaRPr lang="en-US"/>
                        </a:p>
                      </a:txBody>
                      <a:tcPr anchor="ctr">
                        <a:blipFill>
                          <a:blip r:embed="rId4"/>
                          <a:stretch>
                            <a:fillRect l="-70536" t="-100000" r="-226786" b="-189189"/>
                          </a:stretch>
                        </a:blipFill>
                      </a:tcPr>
                    </a:tc>
                    <a:tc>
                      <a:txBody>
                        <a:bodyPr/>
                        <a:lstStyle/>
                        <a:p>
                          <a:endParaRPr lang="en-US"/>
                        </a:p>
                      </a:txBody>
                      <a:tcPr anchor="ctr">
                        <a:blipFill>
                          <a:blip r:embed="rId4"/>
                          <a:stretch>
                            <a:fillRect l="-136918" t="-100000" r="-82079" b="-18918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t>robincar_glm</a:t>
                          </a:r>
                          <a:endParaRPr lang="en-US" sz="1350" dirty="0"/>
                        </a:p>
                      </a:txBody>
                      <a:tcPr anchor="ctr"/>
                    </a:tc>
                    <a:extLst>
                      <a:ext uri="{0D108BD9-81ED-4DB2-BD59-A6C34878D82A}">
                        <a16:rowId xmlns:a16="http://schemas.microsoft.com/office/drawing/2014/main" val="3225668484"/>
                      </a:ext>
                    </a:extLst>
                  </a:tr>
                  <a:tr h="457200">
                    <a:tc>
                      <a:txBody>
                        <a:bodyPr/>
                        <a:lstStyle/>
                        <a:p>
                          <a:r>
                            <a:rPr lang="en-US" sz="1350" b="1" dirty="0">
                              <a:solidFill>
                                <a:srgbClr val="C00000"/>
                              </a:solidFill>
                            </a:rPr>
                            <a:t>AIPW (doubly robust)</a:t>
                          </a:r>
                        </a:p>
                      </a:txBody>
                      <a:tcPr anchor="ctr"/>
                    </a:tc>
                    <a:tc>
                      <a:txBody>
                        <a:bodyPr/>
                        <a:lstStyle/>
                        <a:p>
                          <a:endParaRPr lang="en-US"/>
                        </a:p>
                      </a:txBody>
                      <a:tcPr anchor="ctr">
                        <a:blipFill>
                          <a:blip r:embed="rId4"/>
                          <a:stretch>
                            <a:fillRect l="-70536" t="-205556" r="-226786" b="-94444"/>
                          </a:stretch>
                        </a:blipFill>
                      </a:tcPr>
                    </a:tc>
                    <a:tc>
                      <a:txBody>
                        <a:bodyPr/>
                        <a:lstStyle/>
                        <a:p>
                          <a:endParaRPr lang="en-US"/>
                        </a:p>
                      </a:txBody>
                      <a:tcPr anchor="ctr">
                        <a:blipFill>
                          <a:blip r:embed="rId4"/>
                          <a:stretch>
                            <a:fillRect l="-136918" t="-205556" r="-82079" b="-9444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r>
                            <a:rPr lang="en-US" sz="1350" dirty="0">
                              <a:solidFill>
                                <a:srgbClr val="C00000"/>
                              </a:solidFill>
                            </a:rPr>
                            <a:t>, </a:t>
                          </a:r>
                          <a:r>
                            <a:rPr lang="en-US" sz="1350" dirty="0" err="1">
                              <a:solidFill>
                                <a:srgbClr val="C00000"/>
                              </a:solidFill>
                            </a:rPr>
                            <a:t>robincar_SL</a:t>
                          </a:r>
                          <a:endParaRPr lang="en-US" sz="1350" dirty="0">
                            <a:solidFill>
                              <a:srgbClr val="C00000"/>
                            </a:solidFill>
                          </a:endParaRPr>
                        </a:p>
                      </a:txBody>
                      <a:tcPr anchor="ctr"/>
                    </a:tc>
                    <a:extLst>
                      <a:ext uri="{0D108BD9-81ED-4DB2-BD59-A6C34878D82A}">
                        <a16:rowId xmlns:a16="http://schemas.microsoft.com/office/drawing/2014/main" val="3106131093"/>
                      </a:ext>
                    </a:extLst>
                  </a:tr>
                </a:tbl>
              </a:graphicData>
            </a:graphic>
          </p:graphicFrame>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76FD3769-3372-40D2-E129-ECE54ED65392}"/>
                  </a:ext>
                </a:extLst>
              </p:cNvPr>
              <p:cNvSpPr/>
              <p:nvPr/>
            </p:nvSpPr>
            <p:spPr>
              <a:xfrm>
                <a:off x="570751" y="3502152"/>
                <a:ext cx="11272973" cy="3200400"/>
              </a:xfrm>
              <a:prstGeom prst="roundRect">
                <a:avLst>
                  <a:gd name="adj" fmla="val 3241"/>
                </a:avLst>
              </a:prstGeom>
              <a:solidFill>
                <a:schemeClr val="accent3">
                  <a:lumMod val="20000"/>
                  <a:lumOff val="80000"/>
                </a:schemeClr>
              </a:solid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900"/>
                  </a:spcAft>
                </a:pPr>
                <a:r>
                  <a:rPr lang="en-US" sz="1600" b="1" dirty="0">
                    <a:solidFill>
                      <a:schemeClr val="accent3">
                        <a:lumMod val="50000"/>
                      </a:schemeClr>
                    </a:solidFill>
                  </a:rPr>
                  <a:t>Why AIPW is always consistent even when </a:t>
                </a:r>
                <a14:m>
                  <m:oMath xmlns:m="http://schemas.openxmlformats.org/officeDocument/2006/math">
                    <m:sSub>
                      <m:sSubPr>
                        <m:ctrlPr>
                          <a:rPr lang="en-US" sz="1350" i="1">
                            <a:solidFill>
                              <a:schemeClr val="accent3">
                                <a:lumMod val="50000"/>
                              </a:schemeClr>
                            </a:solidFill>
                            <a:latin typeface="Cambria Math" panose="02040503050406030204" pitchFamily="18" charset="0"/>
                          </a:rPr>
                        </m:ctrlPr>
                      </m:sSubPr>
                      <m:e>
                        <m:r>
                          <a:rPr lang="en-US" sz="1350" i="1">
                            <a:solidFill>
                              <a:schemeClr val="accent3">
                                <a:lumMod val="50000"/>
                              </a:schemeClr>
                            </a:solidFill>
                            <a:latin typeface="Cambria Math" panose="02040503050406030204" pitchFamily="18" charset="0"/>
                          </a:rPr>
                          <m:t>𝝁</m:t>
                        </m:r>
                      </m:e>
                      <m:sub>
                        <m:r>
                          <a:rPr lang="en-US" sz="1350" i="1">
                            <a:solidFill>
                              <a:schemeClr val="accent3">
                                <a:lumMod val="50000"/>
                              </a:schemeClr>
                            </a:solidFill>
                            <a:latin typeface="Cambria Math" panose="02040503050406030204" pitchFamily="18" charset="0"/>
                          </a:rPr>
                          <m:t>𝒂</m:t>
                        </m:r>
                      </m:sub>
                    </m:sSub>
                    <m:d>
                      <m:dPr>
                        <m:ctrlPr>
                          <a:rPr lang="en-US" sz="1350" i="1">
                            <a:solidFill>
                              <a:schemeClr val="accent3">
                                <a:lumMod val="50000"/>
                              </a:schemeClr>
                            </a:solidFill>
                            <a:latin typeface="Cambria Math" panose="02040503050406030204" pitchFamily="18" charset="0"/>
                          </a:rPr>
                        </m:ctrlPr>
                      </m:dPr>
                      <m:e>
                        <m:r>
                          <a:rPr lang="en-US" sz="1350" i="1">
                            <a:solidFill>
                              <a:schemeClr val="accent3">
                                <a:lumMod val="50000"/>
                              </a:schemeClr>
                            </a:solidFill>
                            <a:latin typeface="Cambria Math" panose="02040503050406030204" pitchFamily="18" charset="0"/>
                          </a:rPr>
                          <m:t>𝑿</m:t>
                        </m:r>
                      </m:e>
                    </m:d>
                  </m:oMath>
                </a14:m>
                <a:r>
                  <a:rPr lang="en-US" sz="1600" b="1" dirty="0">
                    <a:solidFill>
                      <a:schemeClr val="accent3">
                        <a:lumMod val="50000"/>
                      </a:schemeClr>
                    </a:solidFill>
                  </a:rPr>
                  <a:t> is mis-specified?</a:t>
                </a:r>
              </a:p>
              <a:p>
                <a:pPr marL="236538" indent="-236538">
                  <a:spcAft>
                    <a:spcPts val="300"/>
                  </a:spcAft>
                  <a:buFont typeface="Arial" panose="020B0604020202020204" pitchFamily="34" charset="0"/>
                  <a:buChar char="•"/>
                </a:pPr>
                <a:r>
                  <a:rPr lang="en-US" sz="1350" dirty="0">
                    <a:solidFill>
                      <a:schemeClr val="accent3">
                        <a:lumMod val="50000"/>
                      </a:schemeClr>
                    </a:solidFill>
                  </a:rPr>
                  <a:t>Doubly Robust estimator requires either correctly specified propensity score </a:t>
                </a:r>
                <a14:m>
                  <m:oMath xmlns:m="http://schemas.openxmlformats.org/officeDocument/2006/math">
                    <m:r>
                      <m:rPr>
                        <m:sty m:val="p"/>
                      </m:rPr>
                      <a:rPr lang="en-US" sz="1350" b="0" i="1" smtClean="0">
                        <a:solidFill>
                          <a:schemeClr val="accent3">
                            <a:lumMod val="50000"/>
                          </a:schemeClr>
                        </a:solidFill>
                        <a:latin typeface="Cambria Math" panose="02040503050406030204" pitchFamily="18" charset="0"/>
                      </a:rPr>
                      <m:t>Pr</m:t>
                    </m:r>
                    <m:d>
                      <m:dPr>
                        <m:ctrlPr>
                          <a:rPr lang="en-US" sz="1350" b="0" i="1" smtClean="0">
                            <a:solidFill>
                              <a:schemeClr val="accent3">
                                <a:lumMod val="50000"/>
                              </a:schemeClr>
                            </a:solidFill>
                            <a:latin typeface="Cambria Math" panose="02040503050406030204" pitchFamily="18" charset="0"/>
                          </a:rPr>
                        </m:ctrlPr>
                      </m:dPr>
                      <m:e>
                        <m:r>
                          <a:rPr lang="en-US" sz="1350" b="0" i="1" smtClean="0">
                            <a:solidFill>
                              <a:schemeClr val="accent3">
                                <a:lumMod val="50000"/>
                              </a:schemeClr>
                            </a:solidFill>
                            <a:latin typeface="Cambria Math" panose="02040503050406030204" pitchFamily="18" charset="0"/>
                          </a:rPr>
                          <m:t>𝐴</m:t>
                        </m:r>
                        <m:r>
                          <a:rPr lang="en-US" sz="1350" b="0" i="1" smtClean="0">
                            <a:solidFill>
                              <a:schemeClr val="accent3">
                                <a:lumMod val="50000"/>
                              </a:schemeClr>
                            </a:solidFill>
                            <a:latin typeface="Cambria Math" panose="02040503050406030204" pitchFamily="18" charset="0"/>
                          </a:rPr>
                          <m:t>=</m:t>
                        </m:r>
                        <m:r>
                          <a:rPr lang="en-US" sz="1350" b="0" i="1" smtClean="0">
                            <a:solidFill>
                              <a:schemeClr val="accent3">
                                <a:lumMod val="50000"/>
                              </a:schemeClr>
                            </a:solidFill>
                            <a:latin typeface="Cambria Math" panose="02040503050406030204" pitchFamily="18" charset="0"/>
                          </a:rPr>
                          <m:t>𝑎</m:t>
                        </m:r>
                      </m:e>
                      <m:e>
                        <m:r>
                          <a:rPr lang="en-US" sz="1350" b="1" i="1" smtClean="0">
                            <a:solidFill>
                              <a:schemeClr val="accent3">
                                <a:lumMod val="50000"/>
                              </a:schemeClr>
                            </a:solidFill>
                            <a:latin typeface="Cambria Math" panose="02040503050406030204" pitchFamily="18" charset="0"/>
                          </a:rPr>
                          <m:t>𝑿</m:t>
                        </m:r>
                      </m:e>
                    </m:d>
                  </m:oMath>
                </a14:m>
                <a:r>
                  <a:rPr lang="en-US" sz="1350" dirty="0">
                    <a:solidFill>
                      <a:schemeClr val="accent3">
                        <a:lumMod val="50000"/>
                      </a:schemeClr>
                    </a:solidFill>
                  </a:rPr>
                  <a:t> or correctly specified outcome model </a:t>
                </a:r>
                <a14:m>
                  <m:oMath xmlns:m="http://schemas.openxmlformats.org/officeDocument/2006/math">
                    <m:sSub>
                      <m:sSubPr>
                        <m:ctrlPr>
                          <a:rPr lang="en-US" sz="1350" i="1">
                            <a:solidFill>
                              <a:schemeClr val="accent3">
                                <a:lumMod val="50000"/>
                              </a:schemeClr>
                            </a:solidFill>
                            <a:latin typeface="Cambria Math" panose="02040503050406030204" pitchFamily="18" charset="0"/>
                          </a:rPr>
                        </m:ctrlPr>
                      </m:sSubPr>
                      <m:e>
                        <m:r>
                          <a:rPr lang="en-US" sz="1350" i="1">
                            <a:solidFill>
                              <a:schemeClr val="accent3">
                                <a:lumMod val="50000"/>
                              </a:schemeClr>
                            </a:solidFill>
                            <a:latin typeface="Cambria Math" panose="02040503050406030204" pitchFamily="18" charset="0"/>
                          </a:rPr>
                          <m:t>𝜇</m:t>
                        </m:r>
                      </m:e>
                      <m:sub>
                        <m:r>
                          <a:rPr lang="en-US" sz="1350" i="1">
                            <a:solidFill>
                              <a:schemeClr val="accent3">
                                <a:lumMod val="50000"/>
                              </a:schemeClr>
                            </a:solidFill>
                            <a:latin typeface="Cambria Math" panose="02040503050406030204" pitchFamily="18" charset="0"/>
                          </a:rPr>
                          <m:t>𝑎</m:t>
                        </m:r>
                      </m:sub>
                    </m:sSub>
                    <m:d>
                      <m:dPr>
                        <m:ctrlPr>
                          <a:rPr lang="en-US" sz="1350" i="1">
                            <a:solidFill>
                              <a:schemeClr val="accent3">
                                <a:lumMod val="50000"/>
                              </a:schemeClr>
                            </a:solidFill>
                            <a:latin typeface="Cambria Math" panose="02040503050406030204" pitchFamily="18" charset="0"/>
                          </a:rPr>
                        </m:ctrlPr>
                      </m:dPr>
                      <m:e>
                        <m:r>
                          <a:rPr lang="en-US" sz="1350" b="1" i="1">
                            <a:solidFill>
                              <a:schemeClr val="accent3">
                                <a:lumMod val="50000"/>
                              </a:schemeClr>
                            </a:solidFill>
                            <a:latin typeface="Cambria Math" panose="02040503050406030204" pitchFamily="18" charset="0"/>
                          </a:rPr>
                          <m:t>𝑿</m:t>
                        </m:r>
                      </m:e>
                    </m:d>
                  </m:oMath>
                </a14:m>
                <a:endParaRPr lang="en-US" sz="1350" i="1" dirty="0">
                  <a:solidFill>
                    <a:schemeClr val="accent3">
                      <a:lumMod val="50000"/>
                    </a:schemeClr>
                  </a:solidFill>
                  <a:latin typeface="Cambria Math" panose="02040503050406030204" pitchFamily="18" charset="0"/>
                </a:endParaRPr>
              </a:p>
              <a:p>
                <a:pPr marL="236538" indent="-236538">
                  <a:spcAft>
                    <a:spcPts val="300"/>
                  </a:spcAft>
                  <a:buFont typeface="Arial" panose="020B0604020202020204" pitchFamily="34" charset="0"/>
                  <a:buChar char="•"/>
                </a:pPr>
                <a:r>
                  <a:rPr lang="en-US" sz="1350" dirty="0">
                    <a:solidFill>
                      <a:schemeClr val="accent3">
                        <a:lumMod val="50000"/>
                      </a:schemeClr>
                    </a:solidFill>
                  </a:rPr>
                  <a:t>In RCT, propensity score </a:t>
                </a:r>
                <a14:m>
                  <m:oMath xmlns:m="http://schemas.openxmlformats.org/officeDocument/2006/math">
                    <m:r>
                      <m:rPr>
                        <m:sty m:val="p"/>
                      </m:rPr>
                      <a:rPr lang="en-US" sz="1350" b="0" i="1" smtClean="0">
                        <a:solidFill>
                          <a:schemeClr val="accent3">
                            <a:lumMod val="50000"/>
                          </a:schemeClr>
                        </a:solidFill>
                        <a:latin typeface="Cambria Math" panose="02040503050406030204" pitchFamily="18" charset="0"/>
                      </a:rPr>
                      <m:t>Pr</m:t>
                    </m:r>
                    <m:d>
                      <m:dPr>
                        <m:ctrlPr>
                          <a:rPr lang="en-US" sz="1350" b="0" i="1" smtClean="0">
                            <a:solidFill>
                              <a:schemeClr val="accent3">
                                <a:lumMod val="50000"/>
                              </a:schemeClr>
                            </a:solidFill>
                            <a:latin typeface="Cambria Math" panose="02040503050406030204" pitchFamily="18" charset="0"/>
                          </a:rPr>
                        </m:ctrlPr>
                      </m:dPr>
                      <m:e>
                        <m:r>
                          <a:rPr lang="en-US" sz="1350" b="0" i="1" smtClean="0">
                            <a:solidFill>
                              <a:schemeClr val="accent3">
                                <a:lumMod val="50000"/>
                              </a:schemeClr>
                            </a:solidFill>
                            <a:latin typeface="Cambria Math" panose="02040503050406030204" pitchFamily="18" charset="0"/>
                          </a:rPr>
                          <m:t>𝐴</m:t>
                        </m:r>
                        <m:r>
                          <a:rPr lang="en-US" sz="1350" b="0" i="1" smtClean="0">
                            <a:solidFill>
                              <a:schemeClr val="accent3">
                                <a:lumMod val="50000"/>
                              </a:schemeClr>
                            </a:solidFill>
                            <a:latin typeface="Cambria Math" panose="02040503050406030204" pitchFamily="18" charset="0"/>
                          </a:rPr>
                          <m:t>=</m:t>
                        </m:r>
                        <m:r>
                          <a:rPr lang="en-US" sz="1350" b="0" i="1" smtClean="0">
                            <a:solidFill>
                              <a:schemeClr val="accent3">
                                <a:lumMod val="50000"/>
                              </a:schemeClr>
                            </a:solidFill>
                            <a:latin typeface="Cambria Math" panose="02040503050406030204" pitchFamily="18" charset="0"/>
                          </a:rPr>
                          <m:t>𝑎</m:t>
                        </m:r>
                      </m:e>
                      <m:e>
                        <m:r>
                          <a:rPr lang="en-US" sz="1350" b="1" i="1" smtClean="0">
                            <a:solidFill>
                              <a:schemeClr val="accent3">
                                <a:lumMod val="50000"/>
                              </a:schemeClr>
                            </a:solidFill>
                            <a:latin typeface="Cambria Math" panose="02040503050406030204" pitchFamily="18" charset="0"/>
                          </a:rPr>
                          <m:t>𝑿</m:t>
                        </m:r>
                      </m:e>
                    </m:d>
                    <m:r>
                      <a:rPr lang="en-US" sz="1350" b="0" i="1" smtClean="0">
                        <a:solidFill>
                          <a:schemeClr val="accent3">
                            <a:lumMod val="50000"/>
                          </a:schemeClr>
                        </a:solidFill>
                        <a:latin typeface="Cambria Math" panose="02040503050406030204" pitchFamily="18" charset="0"/>
                      </a:rPr>
                      <m:t>=</m:t>
                    </m:r>
                    <m:sSub>
                      <m:sSubPr>
                        <m:ctrlPr>
                          <a:rPr lang="en-US" sz="1350" b="0" i="1" smtClean="0">
                            <a:solidFill>
                              <a:schemeClr val="accent3">
                                <a:lumMod val="50000"/>
                              </a:schemeClr>
                            </a:solidFill>
                            <a:latin typeface="Cambria Math" panose="02040503050406030204" pitchFamily="18" charset="0"/>
                          </a:rPr>
                        </m:ctrlPr>
                      </m:sSubPr>
                      <m:e>
                        <m:r>
                          <a:rPr lang="en-US" sz="1350" b="0" i="1" smtClean="0">
                            <a:solidFill>
                              <a:schemeClr val="accent3">
                                <a:lumMod val="50000"/>
                              </a:schemeClr>
                            </a:solidFill>
                            <a:latin typeface="Cambria Math" panose="02040503050406030204" pitchFamily="18" charset="0"/>
                          </a:rPr>
                          <m:t>𝜋</m:t>
                        </m:r>
                      </m:e>
                      <m:sub>
                        <m:r>
                          <a:rPr lang="en-US" sz="1350" b="0" i="1" smtClean="0">
                            <a:solidFill>
                              <a:schemeClr val="accent3">
                                <a:lumMod val="50000"/>
                              </a:schemeClr>
                            </a:solidFill>
                            <a:latin typeface="Cambria Math" panose="02040503050406030204" pitchFamily="18" charset="0"/>
                          </a:rPr>
                          <m:t>𝑎</m:t>
                        </m:r>
                      </m:sub>
                    </m:sSub>
                  </m:oMath>
                </a14:m>
                <a:r>
                  <a:rPr lang="en-US" sz="1350" dirty="0">
                    <a:solidFill>
                      <a:schemeClr val="accent3">
                        <a:lumMod val="50000"/>
                      </a:schemeClr>
                    </a:solidFill>
                  </a:rPr>
                  <a:t> can always be correctly specified by </a:t>
                </a:r>
                <a14:m>
                  <m:oMath xmlns:m="http://schemas.openxmlformats.org/officeDocument/2006/math">
                    <m:sSub>
                      <m:sSubPr>
                        <m:ctrlPr>
                          <a:rPr lang="en-US" sz="1350" b="0" i="1" smtClean="0">
                            <a:solidFill>
                              <a:schemeClr val="accent3">
                                <a:lumMod val="50000"/>
                              </a:schemeClr>
                            </a:solidFill>
                            <a:latin typeface="Cambria Math" panose="02040503050406030204" pitchFamily="18" charset="0"/>
                          </a:rPr>
                        </m:ctrlPr>
                      </m:sSubPr>
                      <m:e>
                        <m:r>
                          <a:rPr lang="en-US" sz="1350" b="0" i="1" smtClean="0">
                            <a:solidFill>
                              <a:schemeClr val="accent3">
                                <a:lumMod val="50000"/>
                              </a:schemeClr>
                            </a:solidFill>
                            <a:latin typeface="Cambria Math" panose="02040503050406030204" pitchFamily="18" charset="0"/>
                          </a:rPr>
                          <m:t>𝑛</m:t>
                        </m:r>
                      </m:e>
                      <m:sub>
                        <m:r>
                          <a:rPr lang="en-US" sz="1350" b="0" i="1" smtClean="0">
                            <a:solidFill>
                              <a:schemeClr val="accent3">
                                <a:lumMod val="50000"/>
                              </a:schemeClr>
                            </a:solidFill>
                            <a:latin typeface="Cambria Math" panose="02040503050406030204" pitchFamily="18" charset="0"/>
                          </a:rPr>
                          <m:t>𝑎</m:t>
                        </m:r>
                      </m:sub>
                    </m:sSub>
                    <m:r>
                      <a:rPr lang="en-US" sz="1350" b="0" i="1" smtClean="0">
                        <a:solidFill>
                          <a:schemeClr val="accent3">
                            <a:lumMod val="50000"/>
                          </a:schemeClr>
                        </a:solidFill>
                        <a:latin typeface="Cambria Math" panose="02040503050406030204" pitchFamily="18" charset="0"/>
                      </a:rPr>
                      <m:t>/</m:t>
                    </m:r>
                    <m:r>
                      <a:rPr lang="en-US" sz="1350" b="0" i="1" smtClean="0">
                        <a:solidFill>
                          <a:schemeClr val="accent3">
                            <a:lumMod val="50000"/>
                          </a:schemeClr>
                        </a:solidFill>
                        <a:latin typeface="Cambria Math" panose="02040503050406030204" pitchFamily="18" charset="0"/>
                      </a:rPr>
                      <m:t>𝑛</m:t>
                    </m:r>
                  </m:oMath>
                </a14:m>
                <a:r>
                  <a:rPr lang="en-US" sz="1350" dirty="0">
                    <a:solidFill>
                      <a:schemeClr val="accent3">
                        <a:lumMod val="50000"/>
                      </a:schemeClr>
                    </a:solidFill>
                  </a:rPr>
                  <a:t>, which is guaranteed by </a:t>
                </a:r>
                <a:r>
                  <a:rPr lang="en-US" sz="1350" b="1" u="sng" dirty="0">
                    <a:solidFill>
                      <a:srgbClr val="C00000"/>
                    </a:solidFill>
                  </a:rPr>
                  <a:t>randomization</a:t>
                </a:r>
                <a:r>
                  <a:rPr lang="en-US" sz="1350" dirty="0">
                    <a:solidFill>
                      <a:schemeClr val="accent3">
                        <a:lumMod val="50000"/>
                      </a:schemeClr>
                    </a:solidFill>
                  </a:rPr>
                  <a:t> (SR or CAR)</a:t>
                </a:r>
              </a:p>
              <a:p>
                <a:pPr marL="236538" indent="-236538">
                  <a:spcAft>
                    <a:spcPts val="300"/>
                  </a:spcAft>
                  <a:buFont typeface="Arial" panose="020B0604020202020204" pitchFamily="34" charset="0"/>
                  <a:buChar char="•"/>
                </a:pPr>
                <a:r>
                  <a:rPr lang="en-US" sz="1350" dirty="0">
                    <a:solidFill>
                      <a:schemeClr val="accent3">
                        <a:lumMod val="50000"/>
                      </a:schemeClr>
                    </a:solidFill>
                  </a:rPr>
                  <a:t>Therefore, the outcome model </a:t>
                </a:r>
                <a14:m>
                  <m:oMath xmlns:m="http://schemas.openxmlformats.org/officeDocument/2006/math">
                    <m:sSub>
                      <m:sSubPr>
                        <m:ctrlPr>
                          <a:rPr lang="en-US" sz="1350" i="1" smtClean="0">
                            <a:solidFill>
                              <a:schemeClr val="accent3">
                                <a:lumMod val="50000"/>
                              </a:schemeClr>
                            </a:solidFill>
                            <a:latin typeface="Cambria Math" panose="02040503050406030204" pitchFamily="18" charset="0"/>
                          </a:rPr>
                        </m:ctrlPr>
                      </m:sSubPr>
                      <m:e>
                        <m:r>
                          <a:rPr lang="en-US" sz="1350" i="1">
                            <a:solidFill>
                              <a:schemeClr val="accent3">
                                <a:lumMod val="50000"/>
                              </a:schemeClr>
                            </a:solidFill>
                            <a:latin typeface="Cambria Math" panose="02040503050406030204" pitchFamily="18" charset="0"/>
                          </a:rPr>
                          <m:t>𝜇</m:t>
                        </m:r>
                      </m:e>
                      <m:sub>
                        <m:r>
                          <a:rPr lang="en-US" sz="1350" i="1">
                            <a:solidFill>
                              <a:schemeClr val="accent3">
                                <a:lumMod val="50000"/>
                              </a:schemeClr>
                            </a:solidFill>
                            <a:latin typeface="Cambria Math" panose="02040503050406030204" pitchFamily="18" charset="0"/>
                          </a:rPr>
                          <m:t>𝑎</m:t>
                        </m:r>
                      </m:sub>
                    </m:sSub>
                    <m:d>
                      <m:dPr>
                        <m:ctrlPr>
                          <a:rPr lang="en-US" sz="1350" i="1">
                            <a:solidFill>
                              <a:schemeClr val="accent3">
                                <a:lumMod val="50000"/>
                              </a:schemeClr>
                            </a:solidFill>
                            <a:latin typeface="Cambria Math" panose="02040503050406030204" pitchFamily="18" charset="0"/>
                          </a:rPr>
                        </m:ctrlPr>
                      </m:dPr>
                      <m:e>
                        <m:r>
                          <a:rPr lang="en-US" sz="1350" b="1" i="1">
                            <a:solidFill>
                              <a:schemeClr val="accent3">
                                <a:lumMod val="50000"/>
                              </a:schemeClr>
                            </a:solidFill>
                            <a:latin typeface="Cambria Math" panose="02040503050406030204" pitchFamily="18" charset="0"/>
                          </a:rPr>
                          <m:t>𝑿</m:t>
                        </m:r>
                      </m:e>
                    </m:d>
                  </m:oMath>
                </a14:m>
                <a:r>
                  <a:rPr lang="en-US" sz="1350" dirty="0">
                    <a:solidFill>
                      <a:schemeClr val="accent3">
                        <a:lumMod val="50000"/>
                      </a:schemeClr>
                    </a:solidFill>
                  </a:rPr>
                  <a:t> can be mis-specified.</a:t>
                </a:r>
              </a:p>
              <a:p>
                <a:pPr>
                  <a:spcAft>
                    <a:spcPts val="300"/>
                  </a:spcAft>
                </a:pPr>
                <a:endParaRPr lang="en-US" sz="700" dirty="0">
                  <a:solidFill>
                    <a:schemeClr val="accent3">
                      <a:lumMod val="50000"/>
                    </a:schemeClr>
                  </a:solidFill>
                </a:endParaRPr>
              </a:p>
              <a:p>
                <a:pPr>
                  <a:spcAft>
                    <a:spcPts val="300"/>
                  </a:spcAft>
                </a:pPr>
                <a:r>
                  <a:rPr lang="en-US" sz="1600" b="1" dirty="0">
                    <a:solidFill>
                      <a:schemeClr val="accent3">
                        <a:lumMod val="50000"/>
                      </a:schemeClr>
                    </a:solidFill>
                  </a:rPr>
                  <a:t>Why G-computation requires prediction unbiasedness?</a:t>
                </a:r>
              </a:p>
              <a:p>
                <a:pPr marL="236538" indent="-236538">
                  <a:spcAft>
                    <a:spcPts val="300"/>
                  </a:spcAft>
                  <a:buFont typeface="Arial" panose="020B0604020202020204" pitchFamily="34" charset="0"/>
                  <a:buChar char="•"/>
                </a:pPr>
                <a:r>
                  <a:rPr lang="en-US" sz="1350" dirty="0">
                    <a:solidFill>
                      <a:schemeClr val="accent3">
                        <a:lumMod val="50000"/>
                      </a:schemeClr>
                    </a:solidFill>
                  </a:rPr>
                  <a:t>Prediction unbiasedness means the first term (associated with propensity score) of AIPW is 0 with probability one</a:t>
                </a:r>
              </a:p>
              <a:p>
                <a:pPr marL="236538" indent="-236538">
                  <a:spcAft>
                    <a:spcPts val="300"/>
                  </a:spcAft>
                  <a:buFont typeface="Arial" panose="020B0604020202020204" pitchFamily="34" charset="0"/>
                  <a:buChar char="•"/>
                </a:pPr>
                <a:r>
                  <a:rPr lang="en-US" sz="1350" dirty="0">
                    <a:solidFill>
                      <a:schemeClr val="accent3">
                        <a:lumMod val="50000"/>
                      </a:schemeClr>
                    </a:solidFill>
                  </a:rPr>
                  <a:t>Let </a:t>
                </a:r>
                <a14:m>
                  <m:oMath xmlns:m="http://schemas.openxmlformats.org/officeDocument/2006/math">
                    <m:sSub>
                      <m:sSubPr>
                        <m:ctrlPr>
                          <a:rPr lang="en-US" sz="1350" b="0" i="1" smtClean="0">
                            <a:solidFill>
                              <a:schemeClr val="accent3">
                                <a:lumMod val="50000"/>
                              </a:schemeClr>
                            </a:solidFill>
                            <a:latin typeface="Cambria Math" panose="02040503050406030204" pitchFamily="18" charset="0"/>
                          </a:rPr>
                        </m:ctrlPr>
                      </m:sSubPr>
                      <m:e>
                        <m:r>
                          <a:rPr lang="en-US" sz="1350" b="0" i="1" smtClean="0">
                            <a:solidFill>
                              <a:schemeClr val="accent3">
                                <a:lumMod val="50000"/>
                              </a:schemeClr>
                            </a:solidFill>
                            <a:latin typeface="Cambria Math" panose="02040503050406030204" pitchFamily="18" charset="0"/>
                          </a:rPr>
                          <m:t>𝜇</m:t>
                        </m:r>
                      </m:e>
                      <m:sub>
                        <m:r>
                          <a:rPr lang="en-US" sz="1350" b="0" i="1" smtClean="0">
                            <a:solidFill>
                              <a:schemeClr val="accent3">
                                <a:lumMod val="50000"/>
                              </a:schemeClr>
                            </a:solidFill>
                            <a:latin typeface="Cambria Math" panose="02040503050406030204" pitchFamily="18" charset="0"/>
                          </a:rPr>
                          <m:t>𝑎</m:t>
                        </m:r>
                      </m:sub>
                    </m:sSub>
                    <m:d>
                      <m:dPr>
                        <m:ctrlPr>
                          <a:rPr lang="en-US" sz="1350" b="0" i="1" smtClean="0">
                            <a:solidFill>
                              <a:schemeClr val="accent3">
                                <a:lumMod val="50000"/>
                              </a:schemeClr>
                            </a:solidFill>
                            <a:latin typeface="Cambria Math" panose="02040503050406030204" pitchFamily="18" charset="0"/>
                          </a:rPr>
                        </m:ctrlPr>
                      </m:dPr>
                      <m:e>
                        <m:r>
                          <a:rPr lang="en-US" sz="1350" b="1" i="1" smtClean="0">
                            <a:solidFill>
                              <a:schemeClr val="accent3">
                                <a:lumMod val="50000"/>
                              </a:schemeClr>
                            </a:solidFill>
                            <a:latin typeface="Cambria Math" panose="02040503050406030204" pitchFamily="18" charset="0"/>
                          </a:rPr>
                          <m:t>𝑿</m:t>
                        </m:r>
                      </m:e>
                    </m:d>
                    <m:r>
                      <a:rPr lang="en-US" sz="1350" b="0" i="1" smtClean="0">
                        <a:solidFill>
                          <a:schemeClr val="accent3">
                            <a:lumMod val="50000"/>
                          </a:schemeClr>
                        </a:solidFill>
                        <a:latin typeface="Cambria Math" panose="02040503050406030204" pitchFamily="18" charset="0"/>
                      </a:rPr>
                      <m:t>=</m:t>
                    </m:r>
                    <m:sSup>
                      <m:sSupPr>
                        <m:ctrlPr>
                          <a:rPr lang="en-US" sz="1350" i="1">
                            <a:solidFill>
                              <a:schemeClr val="accent3">
                                <a:lumMod val="50000"/>
                              </a:schemeClr>
                            </a:solidFill>
                            <a:latin typeface="Cambria Math" panose="02040503050406030204" pitchFamily="18" charset="0"/>
                          </a:rPr>
                        </m:ctrlPr>
                      </m:sSupPr>
                      <m:e>
                        <m:r>
                          <a:rPr lang="en-US" sz="1350" i="1">
                            <a:solidFill>
                              <a:schemeClr val="accent3">
                                <a:lumMod val="50000"/>
                              </a:schemeClr>
                            </a:solidFill>
                            <a:latin typeface="Cambria Math" panose="02040503050406030204" pitchFamily="18" charset="0"/>
                          </a:rPr>
                          <m:t>𝑔</m:t>
                        </m:r>
                      </m:e>
                      <m:sup>
                        <m:r>
                          <a:rPr lang="en-US" sz="1350" i="1">
                            <a:solidFill>
                              <a:schemeClr val="accent3">
                                <a:lumMod val="50000"/>
                              </a:schemeClr>
                            </a:solidFill>
                            <a:latin typeface="Cambria Math" panose="02040503050406030204" pitchFamily="18" charset="0"/>
                          </a:rPr>
                          <m:t>−1</m:t>
                        </m:r>
                      </m:sup>
                    </m:sSup>
                    <m:d>
                      <m:dPr>
                        <m:ctrlPr>
                          <a:rPr lang="en-US" sz="1350" i="1">
                            <a:solidFill>
                              <a:schemeClr val="accent3">
                                <a:lumMod val="50000"/>
                              </a:schemeClr>
                            </a:solidFill>
                            <a:latin typeface="Cambria Math" panose="02040503050406030204" pitchFamily="18" charset="0"/>
                          </a:rPr>
                        </m:ctrlPr>
                      </m:dPr>
                      <m:e>
                        <m:sSub>
                          <m:sSubPr>
                            <m:ctrlPr>
                              <a:rPr lang="en-US" sz="1350" i="1">
                                <a:solidFill>
                                  <a:schemeClr val="accent3">
                                    <a:lumMod val="50000"/>
                                  </a:schemeClr>
                                </a:solidFill>
                                <a:latin typeface="Cambria Math" panose="02040503050406030204" pitchFamily="18" charset="0"/>
                              </a:rPr>
                            </m:ctrlPr>
                          </m:sSubPr>
                          <m:e>
                            <m:r>
                              <a:rPr lang="en-US" sz="1350" i="1">
                                <a:solidFill>
                                  <a:schemeClr val="accent3">
                                    <a:lumMod val="50000"/>
                                  </a:schemeClr>
                                </a:solidFill>
                                <a:latin typeface="Cambria Math" panose="02040503050406030204" pitchFamily="18" charset="0"/>
                              </a:rPr>
                              <m:t>𝛾</m:t>
                            </m:r>
                          </m:e>
                          <m:sub>
                            <m:r>
                              <a:rPr lang="en-US" sz="1350" i="1">
                                <a:solidFill>
                                  <a:schemeClr val="accent3">
                                    <a:lumMod val="50000"/>
                                  </a:schemeClr>
                                </a:solidFill>
                                <a:latin typeface="Cambria Math" panose="02040503050406030204" pitchFamily="18" charset="0"/>
                              </a:rPr>
                              <m:t>𝑎</m:t>
                            </m:r>
                          </m:sub>
                        </m:sSub>
                        <m:r>
                          <a:rPr lang="en-US" sz="1350" i="1">
                            <a:solidFill>
                              <a:schemeClr val="accent3">
                                <a:lumMod val="50000"/>
                              </a:schemeClr>
                            </a:solidFill>
                            <a:latin typeface="Cambria Math" panose="02040503050406030204" pitchFamily="18" charset="0"/>
                          </a:rPr>
                          <m:t>+</m:t>
                        </m:r>
                        <m:sSubSup>
                          <m:sSubSupPr>
                            <m:ctrlPr>
                              <a:rPr lang="en-US" sz="1350" i="1">
                                <a:solidFill>
                                  <a:schemeClr val="accent3">
                                    <a:lumMod val="50000"/>
                                  </a:schemeClr>
                                </a:solidFill>
                                <a:latin typeface="Cambria Math" panose="02040503050406030204" pitchFamily="18" charset="0"/>
                              </a:rPr>
                            </m:ctrlPr>
                          </m:sSubSupPr>
                          <m:e>
                            <m:r>
                              <a:rPr lang="en-US" sz="1350" i="1">
                                <a:solidFill>
                                  <a:schemeClr val="accent3">
                                    <a:lumMod val="50000"/>
                                  </a:schemeClr>
                                </a:solidFill>
                                <a:latin typeface="Cambria Math" panose="02040503050406030204" pitchFamily="18" charset="0"/>
                              </a:rPr>
                              <m:t>𝛽</m:t>
                            </m:r>
                          </m:e>
                          <m:sub>
                            <m:r>
                              <a:rPr lang="en-US" sz="1350" i="1">
                                <a:solidFill>
                                  <a:schemeClr val="accent3">
                                    <a:lumMod val="50000"/>
                                  </a:schemeClr>
                                </a:solidFill>
                                <a:latin typeface="Cambria Math" panose="02040503050406030204" pitchFamily="18" charset="0"/>
                              </a:rPr>
                              <m:t>𝑎</m:t>
                            </m:r>
                          </m:sub>
                          <m:sup>
                            <m:r>
                              <a:rPr lang="en-US" sz="1350" i="1">
                                <a:solidFill>
                                  <a:schemeClr val="accent3">
                                    <a:lumMod val="50000"/>
                                  </a:schemeClr>
                                </a:solidFill>
                                <a:latin typeface="Cambria Math" panose="02040503050406030204" pitchFamily="18" charset="0"/>
                              </a:rPr>
                              <m:t>⊤</m:t>
                            </m:r>
                          </m:sup>
                        </m:sSubSup>
                        <m:r>
                          <a:rPr lang="en-US" sz="1350" b="1" i="1">
                            <a:solidFill>
                              <a:schemeClr val="accent3">
                                <a:lumMod val="50000"/>
                              </a:schemeClr>
                            </a:solidFill>
                            <a:latin typeface="Cambria Math" panose="02040503050406030204" pitchFamily="18" charset="0"/>
                          </a:rPr>
                          <m:t>𝑿</m:t>
                        </m:r>
                      </m:e>
                    </m:d>
                  </m:oMath>
                </a14:m>
                <a:r>
                  <a:rPr lang="en-US" sz="1350" dirty="0">
                    <a:solidFill>
                      <a:schemeClr val="accent3">
                        <a:lumMod val="50000"/>
                      </a:schemeClr>
                    </a:solidFill>
                  </a:rPr>
                  <a:t>, G-computation is the second term (not associated with propensity score) of AIPW</a:t>
                </a:r>
              </a:p>
              <a:p>
                <a:pPr marL="236538" indent="-236538">
                  <a:spcAft>
                    <a:spcPts val="300"/>
                  </a:spcAft>
                  <a:buFont typeface="Arial" panose="020B0604020202020204" pitchFamily="34" charset="0"/>
                  <a:buChar char="•"/>
                </a:pPr>
                <a:endParaRPr lang="en-US" sz="700" dirty="0">
                  <a:solidFill>
                    <a:schemeClr val="accent3">
                      <a:lumMod val="50000"/>
                    </a:schemeClr>
                  </a:solidFill>
                </a:endParaRPr>
              </a:p>
              <a:p>
                <a:pPr>
                  <a:spcAft>
                    <a:spcPts val="300"/>
                  </a:spcAft>
                </a:pPr>
                <a:r>
                  <a:rPr lang="en-US" sz="1600" b="1" dirty="0">
                    <a:solidFill>
                      <a:schemeClr val="accent3">
                        <a:lumMod val="50000"/>
                      </a:schemeClr>
                    </a:solidFill>
                  </a:rPr>
                  <a:t>Why G-computation using GLM with canonical link is always consistent?</a:t>
                </a:r>
              </a:p>
              <a:p>
                <a:pPr marL="236538" indent="-236538">
                  <a:spcAft>
                    <a:spcPts val="300"/>
                  </a:spcAft>
                  <a:buFont typeface="Arial" panose="020B0604020202020204" pitchFamily="34" charset="0"/>
                  <a:buChar char="•"/>
                </a:pPr>
                <a:r>
                  <a:rPr lang="en-US" sz="1350" dirty="0">
                    <a:solidFill>
                      <a:schemeClr val="accent3">
                        <a:lumMod val="50000"/>
                      </a:schemeClr>
                    </a:solidFill>
                  </a:rPr>
                  <a:t>GLM with canonical link guarantees prediction unbiasedness even if </a:t>
                </a:r>
                <a14:m>
                  <m:oMath xmlns:m="http://schemas.openxmlformats.org/officeDocument/2006/math">
                    <m:sSup>
                      <m:sSupPr>
                        <m:ctrlPr>
                          <a:rPr lang="en-US" sz="1350" i="1" smtClean="0">
                            <a:solidFill>
                              <a:schemeClr val="accent3">
                                <a:lumMod val="50000"/>
                              </a:schemeClr>
                            </a:solidFill>
                            <a:latin typeface="Cambria Math" panose="02040503050406030204" pitchFamily="18" charset="0"/>
                          </a:rPr>
                        </m:ctrlPr>
                      </m:sSupPr>
                      <m:e>
                        <m:r>
                          <a:rPr lang="en-US" sz="1350" i="1">
                            <a:solidFill>
                              <a:schemeClr val="accent3">
                                <a:lumMod val="50000"/>
                              </a:schemeClr>
                            </a:solidFill>
                            <a:latin typeface="Cambria Math" panose="02040503050406030204" pitchFamily="18" charset="0"/>
                          </a:rPr>
                          <m:t>𝑔</m:t>
                        </m:r>
                      </m:e>
                      <m:sup>
                        <m:r>
                          <a:rPr lang="en-US" sz="1350" i="1">
                            <a:solidFill>
                              <a:schemeClr val="accent3">
                                <a:lumMod val="50000"/>
                              </a:schemeClr>
                            </a:solidFill>
                            <a:latin typeface="Cambria Math" panose="02040503050406030204" pitchFamily="18" charset="0"/>
                          </a:rPr>
                          <m:t>−1</m:t>
                        </m:r>
                      </m:sup>
                    </m:sSup>
                    <m:d>
                      <m:dPr>
                        <m:ctrlPr>
                          <a:rPr lang="en-US" sz="1350" i="1">
                            <a:solidFill>
                              <a:schemeClr val="accent3">
                                <a:lumMod val="50000"/>
                              </a:schemeClr>
                            </a:solidFill>
                            <a:latin typeface="Cambria Math" panose="02040503050406030204" pitchFamily="18" charset="0"/>
                          </a:rPr>
                        </m:ctrlPr>
                      </m:dPr>
                      <m:e>
                        <m:sSub>
                          <m:sSubPr>
                            <m:ctrlPr>
                              <a:rPr lang="en-US" sz="1350" i="1">
                                <a:solidFill>
                                  <a:schemeClr val="accent3">
                                    <a:lumMod val="50000"/>
                                  </a:schemeClr>
                                </a:solidFill>
                                <a:latin typeface="Cambria Math" panose="02040503050406030204" pitchFamily="18" charset="0"/>
                              </a:rPr>
                            </m:ctrlPr>
                          </m:sSubPr>
                          <m:e>
                            <m:r>
                              <a:rPr lang="en-US" sz="1350" i="1">
                                <a:solidFill>
                                  <a:schemeClr val="accent3">
                                    <a:lumMod val="50000"/>
                                  </a:schemeClr>
                                </a:solidFill>
                                <a:latin typeface="Cambria Math" panose="02040503050406030204" pitchFamily="18" charset="0"/>
                              </a:rPr>
                              <m:t>𝛾</m:t>
                            </m:r>
                          </m:e>
                          <m:sub>
                            <m:r>
                              <a:rPr lang="en-US" sz="1350" i="1">
                                <a:solidFill>
                                  <a:schemeClr val="accent3">
                                    <a:lumMod val="50000"/>
                                  </a:schemeClr>
                                </a:solidFill>
                                <a:latin typeface="Cambria Math" panose="02040503050406030204" pitchFamily="18" charset="0"/>
                              </a:rPr>
                              <m:t>𝑎</m:t>
                            </m:r>
                          </m:sub>
                        </m:sSub>
                        <m:r>
                          <a:rPr lang="en-US" sz="1350" i="1">
                            <a:solidFill>
                              <a:schemeClr val="accent3">
                                <a:lumMod val="50000"/>
                              </a:schemeClr>
                            </a:solidFill>
                            <a:latin typeface="Cambria Math" panose="02040503050406030204" pitchFamily="18" charset="0"/>
                          </a:rPr>
                          <m:t>+</m:t>
                        </m:r>
                        <m:sSubSup>
                          <m:sSubSupPr>
                            <m:ctrlPr>
                              <a:rPr lang="en-US" sz="1350" i="1">
                                <a:solidFill>
                                  <a:schemeClr val="accent3">
                                    <a:lumMod val="50000"/>
                                  </a:schemeClr>
                                </a:solidFill>
                                <a:latin typeface="Cambria Math" panose="02040503050406030204" pitchFamily="18" charset="0"/>
                              </a:rPr>
                            </m:ctrlPr>
                          </m:sSubSupPr>
                          <m:e>
                            <m:r>
                              <a:rPr lang="en-US" sz="1350" i="1">
                                <a:solidFill>
                                  <a:schemeClr val="accent3">
                                    <a:lumMod val="50000"/>
                                  </a:schemeClr>
                                </a:solidFill>
                                <a:latin typeface="Cambria Math" panose="02040503050406030204" pitchFamily="18" charset="0"/>
                              </a:rPr>
                              <m:t>𝛽</m:t>
                            </m:r>
                          </m:e>
                          <m:sub>
                            <m:r>
                              <a:rPr lang="en-US" sz="1350" i="1">
                                <a:solidFill>
                                  <a:schemeClr val="accent3">
                                    <a:lumMod val="50000"/>
                                  </a:schemeClr>
                                </a:solidFill>
                                <a:latin typeface="Cambria Math" panose="02040503050406030204" pitchFamily="18" charset="0"/>
                              </a:rPr>
                              <m:t>𝑎</m:t>
                            </m:r>
                          </m:sub>
                          <m:sup>
                            <m:r>
                              <a:rPr lang="en-US" sz="1350" i="1">
                                <a:solidFill>
                                  <a:schemeClr val="accent3">
                                    <a:lumMod val="50000"/>
                                  </a:schemeClr>
                                </a:solidFill>
                                <a:latin typeface="Cambria Math" panose="02040503050406030204" pitchFamily="18" charset="0"/>
                              </a:rPr>
                              <m:t>⊤</m:t>
                            </m:r>
                          </m:sup>
                        </m:sSubSup>
                        <m:r>
                          <a:rPr lang="en-US" sz="1350" b="1" i="1">
                            <a:solidFill>
                              <a:schemeClr val="accent3">
                                <a:lumMod val="50000"/>
                              </a:schemeClr>
                            </a:solidFill>
                            <a:latin typeface="Cambria Math" panose="02040503050406030204" pitchFamily="18" charset="0"/>
                          </a:rPr>
                          <m:t>𝑿</m:t>
                        </m:r>
                      </m:e>
                    </m:d>
                  </m:oMath>
                </a14:m>
                <a:r>
                  <a:rPr lang="en-US" sz="1350" dirty="0">
                    <a:solidFill>
                      <a:schemeClr val="accent3">
                        <a:lumMod val="50000"/>
                      </a:schemeClr>
                    </a:solidFill>
                  </a:rPr>
                  <a:t> is not a correct specification of the outcome model, because MLE of GLM with canonical link is solved from </a:t>
                </a:r>
                <a14:m>
                  <m:oMath xmlns:m="http://schemas.openxmlformats.org/officeDocument/2006/math">
                    <m:r>
                      <m:rPr>
                        <m:sty m:val="p"/>
                      </m:rPr>
                      <a:rPr lang="en-US" sz="1350" b="0" i="0" smtClean="0">
                        <a:solidFill>
                          <a:schemeClr val="accent3">
                            <a:lumMod val="50000"/>
                          </a:schemeClr>
                        </a:solidFill>
                        <a:latin typeface="Cambria Math" panose="02040503050406030204" pitchFamily="18" charset="0"/>
                      </a:rPr>
                      <m:t>E</m:t>
                    </m:r>
                    <m:d>
                      <m:dPr>
                        <m:begChr m:val="{"/>
                        <m:endChr m:val="}"/>
                        <m:ctrlPr>
                          <a:rPr lang="en-US" sz="1350" b="0" i="1" smtClean="0">
                            <a:solidFill>
                              <a:schemeClr val="accent3">
                                <a:lumMod val="50000"/>
                              </a:schemeClr>
                            </a:solidFill>
                            <a:latin typeface="Cambria Math" panose="02040503050406030204" pitchFamily="18" charset="0"/>
                          </a:rPr>
                        </m:ctrlPr>
                      </m:dPr>
                      <m:e>
                        <m:d>
                          <m:dPr>
                            <m:ctrlPr>
                              <a:rPr lang="en-US" sz="1350" b="0" i="1" smtClean="0">
                                <a:solidFill>
                                  <a:schemeClr val="accent3">
                                    <a:lumMod val="50000"/>
                                  </a:schemeClr>
                                </a:solidFill>
                                <a:latin typeface="Cambria Math" panose="02040503050406030204" pitchFamily="18" charset="0"/>
                              </a:rPr>
                            </m:ctrlPr>
                          </m:dPr>
                          <m:e>
                            <m:r>
                              <a:rPr lang="en-US" sz="1350" b="0" i="1" smtClean="0">
                                <a:solidFill>
                                  <a:schemeClr val="accent3">
                                    <a:lumMod val="50000"/>
                                  </a:schemeClr>
                                </a:solidFill>
                                <a:latin typeface="Cambria Math" panose="02040503050406030204" pitchFamily="18" charset="0"/>
                              </a:rPr>
                              <m:t>1,</m:t>
                            </m:r>
                            <m:sSup>
                              <m:sSupPr>
                                <m:ctrlPr>
                                  <a:rPr lang="en-US" sz="1350" b="0" i="1" smtClean="0">
                                    <a:solidFill>
                                      <a:schemeClr val="accent3">
                                        <a:lumMod val="50000"/>
                                      </a:schemeClr>
                                    </a:solidFill>
                                    <a:latin typeface="Cambria Math" panose="02040503050406030204" pitchFamily="18" charset="0"/>
                                  </a:rPr>
                                </m:ctrlPr>
                              </m:sSupPr>
                              <m:e>
                                <m:r>
                                  <a:rPr lang="en-US" sz="1350" b="1" i="1" smtClean="0">
                                    <a:solidFill>
                                      <a:schemeClr val="accent3">
                                        <a:lumMod val="50000"/>
                                      </a:schemeClr>
                                    </a:solidFill>
                                    <a:latin typeface="Cambria Math" panose="02040503050406030204" pitchFamily="18" charset="0"/>
                                  </a:rPr>
                                  <m:t>𝑿</m:t>
                                </m:r>
                              </m:e>
                              <m:sup>
                                <m:r>
                                  <a:rPr lang="en-US" sz="1350" b="0" i="1" smtClean="0">
                                    <a:solidFill>
                                      <a:schemeClr val="accent3">
                                        <a:lumMod val="50000"/>
                                      </a:schemeClr>
                                    </a:solidFill>
                                    <a:latin typeface="Cambria Math" panose="02040503050406030204" pitchFamily="18" charset="0"/>
                                  </a:rPr>
                                  <m:t>⊤</m:t>
                                </m:r>
                              </m:sup>
                            </m:sSup>
                          </m:e>
                        </m:d>
                        <m:d>
                          <m:dPr>
                            <m:ctrlPr>
                              <a:rPr lang="en-US" sz="1350" b="0" i="1" smtClean="0">
                                <a:solidFill>
                                  <a:schemeClr val="accent3">
                                    <a:lumMod val="50000"/>
                                  </a:schemeClr>
                                </a:solidFill>
                                <a:latin typeface="Cambria Math" panose="02040503050406030204" pitchFamily="18" charset="0"/>
                              </a:rPr>
                            </m:ctrlPr>
                          </m:dPr>
                          <m:e>
                            <m:r>
                              <a:rPr lang="en-US" sz="1350" b="0" i="1" smtClean="0">
                                <a:solidFill>
                                  <a:schemeClr val="accent3">
                                    <a:lumMod val="50000"/>
                                  </a:schemeClr>
                                </a:solidFill>
                                <a:latin typeface="Cambria Math" panose="02040503050406030204" pitchFamily="18" charset="0"/>
                              </a:rPr>
                              <m:t>𝑌</m:t>
                            </m:r>
                            <m:r>
                              <a:rPr lang="en-US" sz="1350" b="0" i="1" smtClean="0">
                                <a:solidFill>
                                  <a:schemeClr val="accent3">
                                    <a:lumMod val="50000"/>
                                  </a:schemeClr>
                                </a:solidFill>
                                <a:latin typeface="Cambria Math" panose="02040503050406030204" pitchFamily="18" charset="0"/>
                              </a:rPr>
                              <m:t>−</m:t>
                            </m:r>
                            <m:sSup>
                              <m:sSupPr>
                                <m:ctrlPr>
                                  <a:rPr lang="en-US" sz="1350" i="1">
                                    <a:solidFill>
                                      <a:schemeClr val="accent3">
                                        <a:lumMod val="50000"/>
                                      </a:schemeClr>
                                    </a:solidFill>
                                    <a:latin typeface="Cambria Math" panose="02040503050406030204" pitchFamily="18" charset="0"/>
                                  </a:rPr>
                                </m:ctrlPr>
                              </m:sSupPr>
                              <m:e>
                                <m:r>
                                  <a:rPr lang="en-US" sz="1350" i="1">
                                    <a:solidFill>
                                      <a:schemeClr val="accent3">
                                        <a:lumMod val="50000"/>
                                      </a:schemeClr>
                                    </a:solidFill>
                                    <a:latin typeface="Cambria Math" panose="02040503050406030204" pitchFamily="18" charset="0"/>
                                  </a:rPr>
                                  <m:t>𝑔</m:t>
                                </m:r>
                              </m:e>
                              <m:sup>
                                <m:r>
                                  <a:rPr lang="en-US" sz="1350" i="1">
                                    <a:solidFill>
                                      <a:schemeClr val="accent3">
                                        <a:lumMod val="50000"/>
                                      </a:schemeClr>
                                    </a:solidFill>
                                    <a:latin typeface="Cambria Math" panose="02040503050406030204" pitchFamily="18" charset="0"/>
                                  </a:rPr>
                                  <m:t>−1</m:t>
                                </m:r>
                              </m:sup>
                            </m:sSup>
                            <m:d>
                              <m:dPr>
                                <m:ctrlPr>
                                  <a:rPr lang="en-US" sz="1350" i="1">
                                    <a:solidFill>
                                      <a:schemeClr val="accent3">
                                        <a:lumMod val="50000"/>
                                      </a:schemeClr>
                                    </a:solidFill>
                                    <a:latin typeface="Cambria Math" panose="02040503050406030204" pitchFamily="18" charset="0"/>
                                  </a:rPr>
                                </m:ctrlPr>
                              </m:dPr>
                              <m:e>
                                <m:sSub>
                                  <m:sSubPr>
                                    <m:ctrlPr>
                                      <a:rPr lang="en-US" sz="1350" i="1">
                                        <a:solidFill>
                                          <a:schemeClr val="accent3">
                                            <a:lumMod val="50000"/>
                                          </a:schemeClr>
                                        </a:solidFill>
                                        <a:latin typeface="Cambria Math" panose="02040503050406030204" pitchFamily="18" charset="0"/>
                                      </a:rPr>
                                    </m:ctrlPr>
                                  </m:sSubPr>
                                  <m:e>
                                    <m:r>
                                      <a:rPr lang="en-US" sz="1350" i="1">
                                        <a:solidFill>
                                          <a:schemeClr val="accent3">
                                            <a:lumMod val="50000"/>
                                          </a:schemeClr>
                                        </a:solidFill>
                                        <a:latin typeface="Cambria Math" panose="02040503050406030204" pitchFamily="18" charset="0"/>
                                      </a:rPr>
                                      <m:t>𝛾</m:t>
                                    </m:r>
                                  </m:e>
                                  <m:sub>
                                    <m:r>
                                      <a:rPr lang="en-US" sz="1350" i="1">
                                        <a:solidFill>
                                          <a:schemeClr val="accent3">
                                            <a:lumMod val="50000"/>
                                          </a:schemeClr>
                                        </a:solidFill>
                                        <a:latin typeface="Cambria Math" panose="02040503050406030204" pitchFamily="18" charset="0"/>
                                      </a:rPr>
                                      <m:t>𝑎</m:t>
                                    </m:r>
                                  </m:sub>
                                </m:sSub>
                                <m:r>
                                  <a:rPr lang="en-US" sz="1350" i="1">
                                    <a:solidFill>
                                      <a:schemeClr val="accent3">
                                        <a:lumMod val="50000"/>
                                      </a:schemeClr>
                                    </a:solidFill>
                                    <a:latin typeface="Cambria Math" panose="02040503050406030204" pitchFamily="18" charset="0"/>
                                  </a:rPr>
                                  <m:t>+</m:t>
                                </m:r>
                                <m:sSubSup>
                                  <m:sSubSupPr>
                                    <m:ctrlPr>
                                      <a:rPr lang="en-US" sz="1350" i="1">
                                        <a:solidFill>
                                          <a:schemeClr val="accent3">
                                            <a:lumMod val="50000"/>
                                          </a:schemeClr>
                                        </a:solidFill>
                                        <a:latin typeface="Cambria Math" panose="02040503050406030204" pitchFamily="18" charset="0"/>
                                      </a:rPr>
                                    </m:ctrlPr>
                                  </m:sSubSupPr>
                                  <m:e>
                                    <m:r>
                                      <a:rPr lang="en-US" sz="1350" i="1">
                                        <a:solidFill>
                                          <a:schemeClr val="accent3">
                                            <a:lumMod val="50000"/>
                                          </a:schemeClr>
                                        </a:solidFill>
                                        <a:latin typeface="Cambria Math" panose="02040503050406030204" pitchFamily="18" charset="0"/>
                                      </a:rPr>
                                      <m:t>𝛽</m:t>
                                    </m:r>
                                  </m:e>
                                  <m:sub>
                                    <m:r>
                                      <a:rPr lang="en-US" sz="1350" i="1">
                                        <a:solidFill>
                                          <a:schemeClr val="accent3">
                                            <a:lumMod val="50000"/>
                                          </a:schemeClr>
                                        </a:solidFill>
                                        <a:latin typeface="Cambria Math" panose="02040503050406030204" pitchFamily="18" charset="0"/>
                                      </a:rPr>
                                      <m:t>𝑎</m:t>
                                    </m:r>
                                  </m:sub>
                                  <m:sup>
                                    <m:r>
                                      <a:rPr lang="en-US" sz="1350" i="1">
                                        <a:solidFill>
                                          <a:schemeClr val="accent3">
                                            <a:lumMod val="50000"/>
                                          </a:schemeClr>
                                        </a:solidFill>
                                        <a:latin typeface="Cambria Math" panose="02040503050406030204" pitchFamily="18" charset="0"/>
                                      </a:rPr>
                                      <m:t>⊤</m:t>
                                    </m:r>
                                  </m:sup>
                                </m:sSubSup>
                                <m:r>
                                  <a:rPr lang="en-US" sz="1350" b="1" i="1">
                                    <a:solidFill>
                                      <a:schemeClr val="accent3">
                                        <a:lumMod val="50000"/>
                                      </a:schemeClr>
                                    </a:solidFill>
                                    <a:latin typeface="Cambria Math" panose="02040503050406030204" pitchFamily="18" charset="0"/>
                                  </a:rPr>
                                  <m:t>𝑿</m:t>
                                </m:r>
                              </m:e>
                            </m:d>
                          </m:e>
                        </m:d>
                      </m:e>
                    </m:d>
                    <m:r>
                      <a:rPr lang="en-US" sz="1350" b="0" i="1" smtClean="0">
                        <a:solidFill>
                          <a:schemeClr val="accent3">
                            <a:lumMod val="50000"/>
                          </a:schemeClr>
                        </a:solidFill>
                        <a:latin typeface="Cambria Math" panose="02040503050406030204" pitchFamily="18" charset="0"/>
                      </a:rPr>
                      <m:t>=</m:t>
                    </m:r>
                    <m:r>
                      <a:rPr lang="en-US" sz="1350" b="1" i="1" smtClean="0">
                        <a:solidFill>
                          <a:schemeClr val="accent3">
                            <a:lumMod val="50000"/>
                          </a:schemeClr>
                        </a:solidFill>
                        <a:latin typeface="Cambria Math" panose="02040503050406030204" pitchFamily="18" charset="0"/>
                      </a:rPr>
                      <m:t>𝟎</m:t>
                    </m:r>
                  </m:oMath>
                </a14:m>
                <a:endParaRPr lang="en-US" sz="1350" b="1" dirty="0">
                  <a:solidFill>
                    <a:schemeClr val="accent3">
                      <a:lumMod val="50000"/>
                    </a:schemeClr>
                  </a:solidFill>
                </a:endParaRPr>
              </a:p>
              <a:p>
                <a:pPr marL="236538" indent="-236538">
                  <a:spcAft>
                    <a:spcPts val="300"/>
                  </a:spcAft>
                  <a:buFont typeface="Arial" panose="020B0604020202020204" pitchFamily="34" charset="0"/>
                  <a:buChar char="•"/>
                </a:pPr>
                <a:endParaRPr lang="en-US" sz="1350" dirty="0">
                  <a:solidFill>
                    <a:schemeClr val="accent3">
                      <a:lumMod val="50000"/>
                    </a:schemeClr>
                  </a:solidFill>
                </a:endParaRPr>
              </a:p>
            </p:txBody>
          </p:sp>
        </mc:Choice>
        <mc:Fallback xmlns="">
          <p:sp>
            <p:nvSpPr>
              <p:cNvPr id="5" name="Rounded Rectangle 4">
                <a:extLst>
                  <a:ext uri="{FF2B5EF4-FFF2-40B4-BE49-F238E27FC236}">
                    <a16:creationId xmlns:a16="http://schemas.microsoft.com/office/drawing/2014/main" id="{76FD3769-3372-40D2-E129-ECE54ED65392}"/>
                  </a:ext>
                </a:extLst>
              </p:cNvPr>
              <p:cNvSpPr>
                <a:spLocks noRot="1" noChangeAspect="1" noMove="1" noResize="1" noEditPoints="1" noAdjustHandles="1" noChangeArrowheads="1" noChangeShapeType="1" noTextEdit="1"/>
              </p:cNvSpPr>
              <p:nvPr/>
            </p:nvSpPr>
            <p:spPr>
              <a:xfrm>
                <a:off x="570751" y="3502152"/>
                <a:ext cx="11272973" cy="3200400"/>
              </a:xfrm>
              <a:prstGeom prst="roundRect">
                <a:avLst>
                  <a:gd name="adj" fmla="val 3241"/>
                </a:avLst>
              </a:prstGeom>
              <a:blipFill>
                <a:blip r:embed="rId5"/>
                <a:stretch>
                  <a:fillRect/>
                </a:stretch>
              </a:blipFill>
              <a:ln w="19050">
                <a:solidFill>
                  <a:schemeClr val="accent3"/>
                </a:solidFill>
              </a:ln>
            </p:spPr>
            <p:txBody>
              <a:bodyPr/>
              <a:lstStyle/>
              <a:p>
                <a:r>
                  <a:rPr lang="en-US">
                    <a:noFill/>
                  </a:rPr>
                  <a:t> </a:t>
                </a:r>
              </a:p>
            </p:txBody>
          </p:sp>
        </mc:Fallback>
      </mc:AlternateContent>
      <p:grpSp>
        <p:nvGrpSpPr>
          <p:cNvPr id="37" name="PS circles">
            <a:extLst>
              <a:ext uri="{FF2B5EF4-FFF2-40B4-BE49-F238E27FC236}">
                <a16:creationId xmlns:a16="http://schemas.microsoft.com/office/drawing/2014/main" id="{45E0E573-9F0E-EA2E-F38B-33D7489F8CE9}"/>
              </a:ext>
            </a:extLst>
          </p:cNvPr>
          <p:cNvGrpSpPr/>
          <p:nvPr/>
        </p:nvGrpSpPr>
        <p:grpSpPr>
          <a:xfrm>
            <a:off x="2706624" y="3028675"/>
            <a:ext cx="3950208" cy="1422028"/>
            <a:chOff x="2706624" y="3028675"/>
            <a:chExt cx="3950208" cy="1422028"/>
          </a:xfrm>
        </p:grpSpPr>
        <p:sp>
          <p:nvSpPr>
            <p:cNvPr id="6" name="Oval 5">
              <a:extLst>
                <a:ext uri="{FF2B5EF4-FFF2-40B4-BE49-F238E27FC236}">
                  <a16:creationId xmlns:a16="http://schemas.microsoft.com/office/drawing/2014/main" id="{1D3F6216-0EDD-AE59-8005-70A2A1384459}"/>
                </a:ext>
              </a:extLst>
            </p:cNvPr>
            <p:cNvSpPr/>
            <p:nvPr/>
          </p:nvSpPr>
          <p:spPr>
            <a:xfrm>
              <a:off x="6077712" y="3028675"/>
              <a:ext cx="579120" cy="224165"/>
            </a:xfrm>
            <a:prstGeom prst="ellipse">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AD0D136-C672-61F8-FC14-6B796282933E}"/>
                </a:ext>
              </a:extLst>
            </p:cNvPr>
            <p:cNvCxnSpPr>
              <a:cxnSpLocks/>
              <a:stCxn id="35" idx="7"/>
              <a:endCxn id="6" idx="3"/>
            </p:cNvCxnSpPr>
            <p:nvPr/>
          </p:nvCxnSpPr>
          <p:spPr>
            <a:xfrm flipV="1">
              <a:off x="4033456" y="3220012"/>
              <a:ext cx="2129066" cy="973130"/>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35" name="Oval 34">
              <a:extLst>
                <a:ext uri="{FF2B5EF4-FFF2-40B4-BE49-F238E27FC236}">
                  <a16:creationId xmlns:a16="http://schemas.microsoft.com/office/drawing/2014/main" id="{A337CC9C-7E02-6A10-0800-AAE3C4385663}"/>
                </a:ext>
              </a:extLst>
            </p:cNvPr>
            <p:cNvSpPr/>
            <p:nvPr/>
          </p:nvSpPr>
          <p:spPr>
            <a:xfrm>
              <a:off x="2706624" y="4148952"/>
              <a:ext cx="1554480" cy="301751"/>
            </a:xfrm>
            <a:prstGeom prst="ellipse">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Pred Unbiasedness circles">
            <a:extLst>
              <a:ext uri="{FF2B5EF4-FFF2-40B4-BE49-F238E27FC236}">
                <a16:creationId xmlns:a16="http://schemas.microsoft.com/office/drawing/2014/main" id="{AD57EEA7-6D81-0CEF-ADF2-53A02B0C3EBB}"/>
              </a:ext>
            </a:extLst>
          </p:cNvPr>
          <p:cNvGrpSpPr/>
          <p:nvPr/>
        </p:nvGrpSpPr>
        <p:grpSpPr>
          <a:xfrm>
            <a:off x="838200" y="2752344"/>
            <a:ext cx="5910072" cy="2587752"/>
            <a:chOff x="838200" y="2752344"/>
            <a:chExt cx="5910072" cy="2587752"/>
          </a:xfrm>
        </p:grpSpPr>
        <p:cxnSp>
          <p:nvCxnSpPr>
            <p:cNvPr id="24" name="Straight Arrow Connector 23">
              <a:extLst>
                <a:ext uri="{FF2B5EF4-FFF2-40B4-BE49-F238E27FC236}">
                  <a16:creationId xmlns:a16="http://schemas.microsoft.com/office/drawing/2014/main" id="{59F7FB8A-E54D-6D96-E82E-CF7F5724BDBD}"/>
                </a:ext>
              </a:extLst>
            </p:cNvPr>
            <p:cNvCxnSpPr>
              <a:cxnSpLocks/>
              <a:stCxn id="26" idx="7"/>
              <a:endCxn id="23" idx="3"/>
            </p:cNvCxnSpPr>
            <p:nvPr/>
          </p:nvCxnSpPr>
          <p:spPr>
            <a:xfrm flipV="1">
              <a:off x="2534463" y="3202959"/>
              <a:ext cx="3050880" cy="1887380"/>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26" name="Oval 25">
              <a:extLst>
                <a:ext uri="{FF2B5EF4-FFF2-40B4-BE49-F238E27FC236}">
                  <a16:creationId xmlns:a16="http://schemas.microsoft.com/office/drawing/2014/main" id="{124EE8A7-12BD-F763-049F-4B6E3248A4C5}"/>
                </a:ext>
              </a:extLst>
            </p:cNvPr>
            <p:cNvSpPr/>
            <p:nvPr/>
          </p:nvSpPr>
          <p:spPr>
            <a:xfrm>
              <a:off x="838200" y="5047488"/>
              <a:ext cx="1987296" cy="292608"/>
            </a:xfrm>
            <a:prstGeom prst="ellipse">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C242A4F-D40F-D2E4-0895-64C1FCC124FB}"/>
                </a:ext>
              </a:extLst>
            </p:cNvPr>
            <p:cNvSpPr/>
            <p:nvPr/>
          </p:nvSpPr>
          <p:spPr>
            <a:xfrm>
              <a:off x="5385816" y="2752344"/>
              <a:ext cx="1362456" cy="527928"/>
            </a:xfrm>
            <a:prstGeom prst="ellipse">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Outcome model circles">
            <a:extLst>
              <a:ext uri="{FF2B5EF4-FFF2-40B4-BE49-F238E27FC236}">
                <a16:creationId xmlns:a16="http://schemas.microsoft.com/office/drawing/2014/main" id="{198E4418-817B-3F69-C102-663B81E610C9}"/>
              </a:ext>
            </a:extLst>
          </p:cNvPr>
          <p:cNvGrpSpPr/>
          <p:nvPr/>
        </p:nvGrpSpPr>
        <p:grpSpPr>
          <a:xfrm>
            <a:off x="1115567" y="2763499"/>
            <a:ext cx="6709588" cy="2868717"/>
            <a:chOff x="1115567" y="2763499"/>
            <a:chExt cx="6709588" cy="2868717"/>
          </a:xfrm>
        </p:grpSpPr>
        <p:sp>
          <p:nvSpPr>
            <p:cNvPr id="29" name="Oval 28">
              <a:extLst>
                <a:ext uri="{FF2B5EF4-FFF2-40B4-BE49-F238E27FC236}">
                  <a16:creationId xmlns:a16="http://schemas.microsoft.com/office/drawing/2014/main" id="{63811343-0882-706F-1154-3FD96E145E79}"/>
                </a:ext>
              </a:extLst>
            </p:cNvPr>
            <p:cNvSpPr/>
            <p:nvPr/>
          </p:nvSpPr>
          <p:spPr>
            <a:xfrm>
              <a:off x="6819900" y="2763499"/>
              <a:ext cx="1005255" cy="527928"/>
            </a:xfrm>
            <a:prstGeom prst="ellipse">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ED0F27C-6C32-C4B9-6328-5CA65CD8DDA1}"/>
                </a:ext>
              </a:extLst>
            </p:cNvPr>
            <p:cNvSpPr/>
            <p:nvPr/>
          </p:nvSpPr>
          <p:spPr>
            <a:xfrm>
              <a:off x="1115567" y="5303519"/>
              <a:ext cx="1977377" cy="328697"/>
            </a:xfrm>
            <a:prstGeom prst="ellipse">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C12431F2-9BD8-1C8E-E88B-B823A041090F}"/>
                </a:ext>
              </a:extLst>
            </p:cNvPr>
            <p:cNvCxnSpPr>
              <a:cxnSpLocks/>
              <a:stCxn id="30" idx="7"/>
              <a:endCxn id="29" idx="3"/>
            </p:cNvCxnSpPr>
            <p:nvPr/>
          </p:nvCxnSpPr>
          <p:spPr>
            <a:xfrm flipV="1">
              <a:off x="2803364" y="3214114"/>
              <a:ext cx="4163752" cy="2137542"/>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8" name="Rounded Rectangular Callout 7">
            <a:extLst>
              <a:ext uri="{FF2B5EF4-FFF2-40B4-BE49-F238E27FC236}">
                <a16:creationId xmlns:a16="http://schemas.microsoft.com/office/drawing/2014/main" id="{9CB4C6EB-D51F-1E02-61B8-8B46A849380E}"/>
              </a:ext>
            </a:extLst>
          </p:cNvPr>
          <p:cNvSpPr/>
          <p:nvPr/>
        </p:nvSpPr>
        <p:spPr>
          <a:xfrm>
            <a:off x="9560560" y="4467663"/>
            <a:ext cx="2560531" cy="1452257"/>
          </a:xfrm>
          <a:prstGeom prst="wedgeRoundRectCallout">
            <a:avLst>
              <a:gd name="adj1" fmla="val -56653"/>
              <a:gd name="adj2" fmla="val -50683"/>
              <a:gd name="adj3" fmla="val 1666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8288" tIns="18288" rIns="18288" bIns="18288" rtlCol="0" anchor="t"/>
          <a:lstStyle/>
          <a:p>
            <a:r>
              <a:rPr lang="en-US" sz="1050" dirty="0"/>
              <a:t>Robust estimation of unconditional treatment effect is guaranteed by “randomization” (the reason we do RCT), however, the estimation of conditional treatment effect relies on correctly specifying the outcome model, which is </a:t>
            </a:r>
            <a:r>
              <a:rPr lang="en-US" sz="1050" b="1" dirty="0"/>
              <a:t>NOT</a:t>
            </a:r>
            <a:r>
              <a:rPr lang="en-US" sz="1050" dirty="0"/>
              <a:t> guaranteed by randomization, i.e., not justified by RCT.</a:t>
            </a:r>
          </a:p>
        </p:txBody>
      </p:sp>
    </p:spTree>
    <p:extLst>
      <p:ext uri="{BB962C8B-B14F-4D97-AF65-F5344CB8AC3E}">
        <p14:creationId xmlns:p14="http://schemas.microsoft.com/office/powerpoint/2010/main" val="415780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38"/>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9"/>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animBg="1"/>
      <p:bldP spid="8" grpId="0" animBg="1"/>
      <p:bldP spid="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dirty="0"/>
              <a:t>Covariate Adjustment for Unconditional Treatment Effect</a:t>
            </a:r>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3090185"/>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r>
                  <a:rPr lang="en-US" sz="1600" dirty="0"/>
                  <a:t> </a:t>
                </a:r>
              </a:p>
              <a:p>
                <a:pPr>
                  <a:spcAft>
                    <a:spcPts val="600"/>
                  </a:spcAft>
                </a:pPr>
                <a:r>
                  <a:rPr lang="en-US" b="1" u="sng" dirty="0">
                    <a:solidFill>
                      <a:srgbClr val="C5050C"/>
                    </a:solidFill>
                  </a:rPr>
                  <a:t>Method of Estimation</a:t>
                </a:r>
                <a:r>
                  <a:rPr lang="en-US" b="1" dirty="0">
                    <a:solidFill>
                      <a:srgbClr val="C5050C"/>
                    </a:solidFill>
                  </a:rPr>
                  <a:t>:</a:t>
                </a:r>
                <a:endParaRPr lang="en-US" sz="1600" b="1" dirty="0"/>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3090185"/>
              </a:xfrm>
              <a:prstGeom prst="rect">
                <a:avLst/>
              </a:prstGeom>
              <a:blipFill>
                <a:blip r:embed="rId3"/>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1">
                <a:extLst>
                  <a:ext uri="{FF2B5EF4-FFF2-40B4-BE49-F238E27FC236}">
                    <a16:creationId xmlns:a16="http://schemas.microsoft.com/office/drawing/2014/main" id="{519C15B4-9962-8C69-B7BF-E88600B4793F}"/>
                  </a:ext>
                </a:extLst>
              </p:cNvPr>
              <p:cNvGraphicFramePr>
                <a:graphicFrameLocks noGrp="1"/>
              </p:cNvGraphicFramePr>
              <p:nvPr>
                <p:extLst>
                  <p:ext uri="{D42A27DB-BD31-4B8C-83A1-F6EECF244321}">
                    <p14:modId xmlns:p14="http://schemas.microsoft.com/office/powerpoint/2010/main" val="569742022"/>
                  </p:ext>
                </p:extLst>
              </p:nvPr>
            </p:nvGraphicFramePr>
            <p:xfrm>
              <a:off x="570752" y="1881240"/>
              <a:ext cx="11272972" cy="22860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u="none" smtClean="0">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u="none" dirty="0" smtClean="0">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t>Unadjusted</a:t>
                          </a:r>
                        </a:p>
                      </a:txBody>
                      <a:tcPr anchor="ctr"/>
                    </a:tc>
                    <a:tc>
                      <a:txBody>
                        <a:bodyPr/>
                        <a:lstStyle/>
                        <a:p>
                          <a:pPr algn="l"/>
                          <a14:m>
                            <m:oMath xmlns:m="http://schemas.openxmlformats.org/officeDocument/2006/math">
                              <m:r>
                                <m:rPr>
                                  <m:sty m:val="p"/>
                                </m:rPr>
                                <a:rPr lang="en-US" sz="1350" b="0" smtClean="0">
                                  <a:latin typeface="Cambria Math" panose="02040503050406030204" pitchFamily="18" charset="0"/>
                                </a:rPr>
                                <m:t>E</m:t>
                              </m:r>
                              <m:d>
                                <m:dPr>
                                  <m:ctrlPr>
                                    <a:rPr lang="en-US" sz="1350" b="0" i="1" smtClean="0">
                                      <a:latin typeface="Cambria Math" panose="02040503050406030204" pitchFamily="18" charset="0"/>
                                    </a:rPr>
                                  </m:ctrlPr>
                                </m:dPr>
                                <m:e>
                                  <m:r>
                                    <a:rPr lang="en-US" sz="1350" b="0" smtClean="0">
                                      <a:latin typeface="Cambria Math" panose="02040503050406030204" pitchFamily="18" charset="0"/>
                                    </a:rPr>
                                    <m:t>𝑌</m:t>
                                  </m:r>
                                </m:e>
                                <m:e>
                                  <m:r>
                                    <a:rPr lang="en-US" sz="1350" b="0" smtClean="0">
                                      <a:latin typeface="Cambria Math" panose="02040503050406030204" pitchFamily="18" charset="0"/>
                                    </a:rPr>
                                    <m:t>𝐴</m:t>
                                  </m:r>
                                </m:e>
                              </m:d>
                              <m:r>
                                <a:rPr lang="en-US" sz="1350" b="0"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𝛾</m:t>
                                  </m:r>
                                </m:e>
                                <m:sub>
                                  <m:r>
                                    <a:rPr lang="en-US" sz="1350" b="0" smtClean="0">
                                      <a:latin typeface="Cambria Math" panose="02040503050406030204" pitchFamily="18" charset="0"/>
                                    </a:rPr>
                                    <m:t>𝑎</m:t>
                                  </m:r>
                                </m:sub>
                              </m:sSub>
                              <m:sSub>
                                <m:sSubPr>
                                  <m:ctrlPr>
                                    <a:rPr lang="en-US" sz="1350" b="0" i="1" smtClean="0">
                                      <a:latin typeface="Cambria Math" panose="02040503050406030204" pitchFamily="18" charset="0"/>
                                    </a:rPr>
                                  </m:ctrlPr>
                                </m:sSubPr>
                                <m:e>
                                  <m:r>
                                    <a:rPr lang="en-US" sz="1350" b="0" smtClean="0">
                                      <a:latin typeface="Cambria Math" panose="02040503050406030204" pitchFamily="18" charset="0"/>
                                    </a:rPr>
                                    <m:t>𝐼</m:t>
                                  </m:r>
                                </m:e>
                                <m:sub>
                                  <m:d>
                                    <m:dPr>
                                      <m:begChr m:val="{"/>
                                      <m:endChr m:val="}"/>
                                      <m:ctrlPr>
                                        <a:rPr lang="en-US" sz="1350" b="0" i="1" smtClean="0">
                                          <a:latin typeface="Cambria Math" panose="02040503050406030204" pitchFamily="18" charset="0"/>
                                        </a:rPr>
                                      </m:ctrlPr>
                                    </m:dPr>
                                    <m:e>
                                      <m:r>
                                        <a:rPr lang="en-US" sz="1350" b="0" smtClean="0">
                                          <a:latin typeface="Cambria Math" panose="02040503050406030204" pitchFamily="18" charset="0"/>
                                        </a:rPr>
                                        <m:t>𝐴</m:t>
                                      </m:r>
                                      <m:r>
                                        <a:rPr lang="en-US" sz="1350" b="0" smtClean="0">
                                          <a:latin typeface="Cambria Math" panose="02040503050406030204" pitchFamily="18" charset="0"/>
                                        </a:rPr>
                                        <m:t>=</m:t>
                                      </m:r>
                                      <m:r>
                                        <a:rPr lang="en-US" sz="1350" b="0" smtClean="0">
                                          <a:latin typeface="Cambria Math" panose="02040503050406030204" pitchFamily="18" charset="0"/>
                                        </a:rPr>
                                        <m:t>𝑎</m:t>
                                      </m:r>
                                    </m:e>
                                  </m:d>
                                </m:sub>
                              </m:sSub>
                            </m:oMath>
                          </a14:m>
                          <a:r>
                            <a:rPr lang="en-US" sz="135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350" b="0" i="1" smtClean="0">
                                      <a:latin typeface="Cambria Math" panose="02040503050406030204" pitchFamily="18" charset="0"/>
                                    </a:rPr>
                                  </m:ctrlPr>
                                </m:sSub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𝛾</m:t>
                                      </m:r>
                                    </m:e>
                                  </m:acc>
                                </m:e>
                                <m:sub>
                                  <m:r>
                                    <a:rPr lang="en-US" sz="1350" b="0" smtClean="0">
                                      <a:latin typeface="Cambria Math" panose="02040503050406030204" pitchFamily="18" charset="0"/>
                                    </a:rPr>
                                    <m:t>𝑎</m:t>
                                  </m:r>
                                </m:sub>
                              </m:sSub>
                            </m:oMath>
                          </a14:m>
                          <a:r>
                            <a:rPr lang="en-US" sz="1350" b="0" dirty="0"/>
                            <a:t>,</a:t>
                          </a:r>
                          <a:r>
                            <a:rPr lang="en-US" sz="1350" b="0" baseline="0" dirty="0"/>
                            <a:t> </a:t>
                          </a:r>
                          <a14:m>
                            <m:oMath xmlns:m="http://schemas.openxmlformats.org/officeDocument/2006/math">
                              <m:r>
                                <a:rPr lang="en-US" sz="1350" b="0" smtClean="0">
                                  <a:latin typeface="Cambria Math" panose="02040503050406030204" pitchFamily="18" charset="0"/>
                                </a:rPr>
                                <m:t>𝑎</m:t>
                              </m:r>
                              <m:r>
                                <a:rPr lang="en-US" sz="1350" b="0" smtClean="0">
                                  <a:latin typeface="Cambria Math" panose="02040503050406030204" pitchFamily="18" charset="0"/>
                                </a:rPr>
                                <m:t>=1,…,</m:t>
                              </m:r>
                              <m:r>
                                <a:rPr lang="en-US" sz="1350" b="0" smtClean="0">
                                  <a:latin typeface="Cambria Math" panose="02040503050406030204" pitchFamily="18" charset="0"/>
                                </a:rPr>
                                <m:t>𝑘</m:t>
                              </m:r>
                            </m:oMath>
                          </a14:m>
                          <a:endParaRPr lang="en-US" sz="1350" b="1" dirty="0"/>
                        </a:p>
                      </a:txBody>
                      <a:tcPr anchor="ctr"/>
                    </a:tc>
                    <a:tc>
                      <a:txBody>
                        <a:bodyPr/>
                        <a:lstStyle/>
                        <a:p>
                          <a:pPr algn="l"/>
                          <a:r>
                            <a:rPr lang="en-US" sz="1350" dirty="0" err="1"/>
                            <a:t>robincar_linear</a:t>
                          </a:r>
                          <a:endParaRPr lang="en-US" sz="1350" dirty="0"/>
                        </a:p>
                      </a:txBody>
                      <a:tcPr anchor="ctr"/>
                    </a:tc>
                    <a:extLst>
                      <a:ext uri="{0D108BD9-81ED-4DB2-BD59-A6C34878D82A}">
                        <a16:rowId xmlns:a16="http://schemas.microsoft.com/office/drawing/2014/main" val="479295321"/>
                      </a:ext>
                    </a:extLst>
                  </a:tr>
                  <a:tr h="457200">
                    <a:tc>
                      <a:txBody>
                        <a:bodyPr/>
                        <a:lstStyle/>
                        <a:p>
                          <a:r>
                            <a:rPr lang="en-US" sz="1350" b="1" dirty="0"/>
                            <a:t>Linear adjustment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latin typeface="Cambria Math" panose="02040503050406030204" pitchFamily="18" charset="0"/>
                                </a:rPr>
                                <m:t>E</m:t>
                              </m:r>
                              <m:d>
                                <m:dPr>
                                  <m:ctrlPr>
                                    <a:rPr lang="en-US" sz="1350" b="0" i="1" smtClean="0">
                                      <a:latin typeface="Cambria Math" panose="02040503050406030204" pitchFamily="18" charset="0"/>
                                    </a:rPr>
                                  </m:ctrlPr>
                                </m:dPr>
                                <m:e>
                                  <m:r>
                                    <a:rPr lang="en-US" sz="1350" b="0" smtClean="0">
                                      <a:latin typeface="Cambria Math" panose="02040503050406030204" pitchFamily="18" charset="0"/>
                                    </a:rPr>
                                    <m:t>𝑌</m:t>
                                  </m:r>
                                </m:e>
                                <m:e>
                                  <m:r>
                                    <a:rPr lang="en-US" sz="1350" b="0" smtClean="0">
                                      <a:latin typeface="Cambria Math" panose="02040503050406030204" pitchFamily="18" charset="0"/>
                                    </a:rPr>
                                    <m:t>𝐴</m:t>
                                  </m:r>
                                  <m:r>
                                    <a:rPr lang="en-US" sz="1350" b="0" smtClean="0">
                                      <a:latin typeface="Cambria Math" panose="02040503050406030204" pitchFamily="18" charset="0"/>
                                    </a:rPr>
                                    <m:t>, </m:t>
                                  </m:r>
                                  <m:r>
                                    <a:rPr lang="en-US" sz="1350" b="0" smtClean="0">
                                      <a:latin typeface="Cambria Math" panose="02040503050406030204" pitchFamily="18" charset="0"/>
                                    </a:rPr>
                                    <m:t>𝑋</m:t>
                                  </m:r>
                                </m:e>
                              </m:d>
                              <m:r>
                                <a:rPr lang="en-US" sz="1350" b="0" smtClean="0">
                                  <a:latin typeface="Cambria Math" panose="02040503050406030204" pitchFamily="18" charset="0"/>
                                </a:rPr>
                                <m:t>=∑</m:t>
                              </m:r>
                              <m:d>
                                <m:dPr>
                                  <m:ctrlPr>
                                    <a:rPr lang="en-US" sz="1350" b="0" i="1" smtClean="0">
                                      <a:latin typeface="Cambria Math" panose="02040503050406030204" pitchFamily="18" charset="0"/>
                                    </a:rPr>
                                  </m:ctrlPr>
                                </m:dPr>
                                <m:e>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𝛾</m:t>
                                      </m:r>
                                    </m:e>
                                    <m:sub>
                                      <m:r>
                                        <a:rPr lang="en-US" sz="1350" b="0" smtClean="0">
                                          <a:latin typeface="Cambria Math" panose="02040503050406030204" pitchFamily="18" charset="0"/>
                                        </a:rPr>
                                        <m:t>𝑎</m:t>
                                      </m:r>
                                    </m:sub>
                                  </m:sSub>
                                  <m:r>
                                    <a:rPr lang="en-US" sz="1350" b="0" smtClean="0">
                                      <a:latin typeface="Cambria Math" panose="02040503050406030204" pitchFamily="18" charset="0"/>
                                    </a:rPr>
                                    <m:t>+</m:t>
                                  </m:r>
                                  <m:sSubSup>
                                    <m:sSubSupPr>
                                      <m:ctrlPr>
                                        <a:rPr lang="en-US" sz="1350" b="0" i="1" smtClean="0">
                                          <a:latin typeface="Cambria Math" panose="02040503050406030204" pitchFamily="18" charset="0"/>
                                        </a:rPr>
                                      </m:ctrlPr>
                                    </m:sSubSupPr>
                                    <m:e>
                                      <m:r>
                                        <a:rPr lang="en-US" sz="1350" b="0" smtClean="0">
                                          <a:latin typeface="Cambria Math" panose="02040503050406030204" pitchFamily="18" charset="0"/>
                                        </a:rPr>
                                        <m:t>𝛽</m:t>
                                      </m:r>
                                    </m:e>
                                    <m:sub>
                                      <m:r>
                                        <a:rPr lang="en-US" sz="1350" b="0" smtClean="0">
                                          <a:latin typeface="Cambria Math" panose="02040503050406030204" pitchFamily="18" charset="0"/>
                                        </a:rPr>
                                        <m:t>𝑎</m:t>
                                      </m:r>
                                    </m:sub>
                                    <m:sup>
                                      <m:r>
                                        <a:rPr lang="en-US" sz="1350" b="0" i="1" smtClean="0">
                                          <a:latin typeface="Cambria Math" panose="02040503050406030204" pitchFamily="18" charset="0"/>
                                        </a:rPr>
                                        <m:t>⊤</m:t>
                                      </m:r>
                                    </m:sup>
                                  </m:sSubSup>
                                  <m:r>
                                    <a:rPr lang="en-US" sz="1350" b="0" smtClean="0">
                                      <a:latin typeface="Cambria Math" panose="02040503050406030204" pitchFamily="18" charset="0"/>
                                    </a:rPr>
                                    <m:t>𝑋</m:t>
                                  </m:r>
                                </m:e>
                              </m:d>
                              <m:sSub>
                                <m:sSubPr>
                                  <m:ctrlPr>
                                    <a:rPr lang="en-US" sz="1350" b="0" i="1" smtClean="0">
                                      <a:latin typeface="Cambria Math" panose="02040503050406030204" pitchFamily="18" charset="0"/>
                                    </a:rPr>
                                  </m:ctrlPr>
                                </m:sSubPr>
                                <m:e>
                                  <m:r>
                                    <a:rPr lang="en-US" sz="1350" b="0" smtClean="0">
                                      <a:latin typeface="Cambria Math" panose="02040503050406030204" pitchFamily="18" charset="0"/>
                                    </a:rPr>
                                    <m:t>𝐼</m:t>
                                  </m:r>
                                </m:e>
                                <m:sub>
                                  <m:d>
                                    <m:dPr>
                                      <m:begChr m:val="{"/>
                                      <m:endChr m:val="}"/>
                                      <m:ctrlPr>
                                        <a:rPr lang="en-US" sz="1350" b="0" i="1" smtClean="0">
                                          <a:latin typeface="Cambria Math" panose="02040503050406030204" pitchFamily="18" charset="0"/>
                                        </a:rPr>
                                      </m:ctrlPr>
                                    </m:dPr>
                                    <m:e>
                                      <m:r>
                                        <a:rPr lang="en-US" sz="1350" b="0" smtClean="0">
                                          <a:latin typeface="Cambria Math" panose="02040503050406030204" pitchFamily="18" charset="0"/>
                                        </a:rPr>
                                        <m:t>𝐴</m:t>
                                      </m:r>
                                      <m:r>
                                        <a:rPr lang="en-US" sz="1350" b="0" smtClean="0">
                                          <a:latin typeface="Cambria Math" panose="02040503050406030204" pitchFamily="18" charset="0"/>
                                        </a:rPr>
                                        <m:t>=</m:t>
                                      </m:r>
                                      <m:r>
                                        <a:rPr lang="en-US" sz="1350" b="0" smtClean="0">
                                          <a:latin typeface="Cambria Math" panose="02040503050406030204" pitchFamily="18" charset="0"/>
                                        </a:rPr>
                                        <m:t>𝑎</m:t>
                                      </m:r>
                                    </m:e>
                                  </m:d>
                                </m:sub>
                              </m:sSub>
                            </m:oMath>
                          </a14:m>
                          <a:r>
                            <a:rPr lang="en-US" sz="1350" dirty="0"/>
                            <a:t> </a:t>
                          </a:r>
                        </a:p>
                      </a:txBody>
                      <a:tcPr anchor="ctr"/>
                    </a:tc>
                    <a:tc>
                      <a:txBody>
                        <a:bodyPr/>
                        <a:lstStyle/>
                        <a:p>
                          <a:pPr algn="l"/>
                          <a14:m>
                            <m:oMathPara xmlns:m="http://schemas.openxmlformats.org/officeDocument/2006/math">
                              <m:oMathParaPr>
                                <m:jc m:val="left"/>
                              </m:oMathParaPr>
                              <m:oMath xmlns:m="http://schemas.openxmlformats.org/officeDocument/2006/math">
                                <m:sSub>
                                  <m:sSubPr>
                                    <m:ctrlPr>
                                      <a:rPr lang="en-US" sz="1350" b="0" i="1" smtClean="0">
                                        <a:latin typeface="Cambria Math" panose="02040503050406030204" pitchFamily="18" charset="0"/>
                                      </a:rPr>
                                    </m:ctrlPr>
                                  </m:sSub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𝛾</m:t>
                                        </m:r>
                                      </m:e>
                                    </m:acc>
                                  </m:e>
                                  <m:sub>
                                    <m:r>
                                      <a:rPr lang="en-US" sz="1350" b="0" smtClean="0">
                                        <a:latin typeface="Cambria Math" panose="02040503050406030204" pitchFamily="18" charset="0"/>
                                      </a:rPr>
                                      <m:t>𝑎</m:t>
                                    </m:r>
                                  </m:sub>
                                </m:sSub>
                                <m:r>
                                  <a:rPr lang="en-US" sz="1350" b="0" smtClean="0">
                                    <a:latin typeface="Cambria Math" panose="02040503050406030204" pitchFamily="18" charset="0"/>
                                  </a:rPr>
                                  <m:t>+</m:t>
                                </m:r>
                                <m:sSubSup>
                                  <m:sSubSupPr>
                                    <m:ctrlPr>
                                      <a:rPr lang="en-US" sz="1350" b="0" i="1" smtClean="0">
                                        <a:latin typeface="Cambria Math" panose="02040503050406030204" pitchFamily="18" charset="0"/>
                                      </a:rPr>
                                    </m:ctrlPr>
                                  </m:sSubSupPr>
                                  <m:e>
                                    <m:acc>
                                      <m:accPr>
                                        <m:chr m:val="̂"/>
                                        <m:ctrlPr>
                                          <a:rPr lang="en-US" sz="1350" b="0" i="1" smtClean="0">
                                            <a:latin typeface="Cambria Math" panose="02040503050406030204" pitchFamily="18" charset="0"/>
                                          </a:rPr>
                                        </m:ctrlPr>
                                      </m:accPr>
                                      <m:e>
                                        <m:r>
                                          <a:rPr lang="en-US" sz="1350" b="0" smtClean="0">
                                            <a:latin typeface="Cambria Math" panose="02040503050406030204" pitchFamily="18" charset="0"/>
                                          </a:rPr>
                                          <m:t>𝛽</m:t>
                                        </m:r>
                                      </m:e>
                                    </m:acc>
                                  </m:e>
                                  <m:sub>
                                    <m:r>
                                      <a:rPr lang="en-US" sz="1350" b="0" smtClean="0">
                                        <a:latin typeface="Cambria Math" panose="02040503050406030204" pitchFamily="18" charset="0"/>
                                      </a:rPr>
                                      <m:t>𝑎</m:t>
                                    </m:r>
                                  </m:sub>
                                  <m:sup>
                                    <m:r>
                                      <a:rPr lang="en-US" sz="1350" b="0" i="1" smtClean="0">
                                        <a:latin typeface="Cambria Math" panose="02040503050406030204" pitchFamily="18" charset="0"/>
                                      </a:rPr>
                                      <m:t>⊤</m:t>
                                    </m:r>
                                  </m:sup>
                                </m:sSubSup>
                                <m:acc>
                                  <m:accPr>
                                    <m:chr m:val="̅"/>
                                    <m:ctrlPr>
                                      <a:rPr lang="en-US" sz="1350" b="0" i="1" smtClean="0">
                                        <a:latin typeface="Cambria Math" panose="02040503050406030204" pitchFamily="18" charset="0"/>
                                      </a:rPr>
                                    </m:ctrlPr>
                                  </m:accPr>
                                  <m:e>
                                    <m:r>
                                      <a:rPr lang="en-US" sz="1350" b="0" smtClean="0">
                                        <a:latin typeface="Cambria Math" panose="02040503050406030204" pitchFamily="18" charset="0"/>
                                      </a:rPr>
                                      <m:t>𝑋</m:t>
                                    </m:r>
                                  </m:e>
                                </m:acc>
                                <m:r>
                                  <a:rPr lang="en-US" sz="1350" b="0" smtClean="0">
                                    <a:latin typeface="Cambria Math" panose="02040503050406030204" pitchFamily="18" charset="0"/>
                                  </a:rPr>
                                  <m:t>, </m:t>
                                </m:r>
                                <m:r>
                                  <a:rPr lang="en-US" sz="1350" b="0" smtClean="0">
                                    <a:latin typeface="Cambria Math" panose="02040503050406030204" pitchFamily="18" charset="0"/>
                                  </a:rPr>
                                  <m:t>𝑎</m:t>
                                </m:r>
                                <m:r>
                                  <a:rPr lang="en-US" sz="1350" b="0" smtClean="0">
                                    <a:latin typeface="Cambria Math" panose="02040503050406030204" pitchFamily="18" charset="0"/>
                                  </a:rPr>
                                  <m:t>=1,…,</m:t>
                                </m:r>
                                <m:r>
                                  <a:rPr lang="en-US" sz="1350" b="0" smtClean="0">
                                    <a:latin typeface="Cambria Math" panose="02040503050406030204" pitchFamily="18" charset="0"/>
                                  </a:rPr>
                                  <m:t>𝑘</m:t>
                                </m:r>
                              </m:oMath>
                            </m:oMathPara>
                          </a14:m>
                          <a:endParaRPr lang="en-US" sz="135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t>robincar_linear</a:t>
                          </a:r>
                          <a:endParaRPr lang="en-US" sz="1350" dirty="0"/>
                        </a:p>
                      </a:txBody>
                      <a:tcPr anchor="ctr"/>
                    </a:tc>
                    <a:extLst>
                      <a:ext uri="{0D108BD9-81ED-4DB2-BD59-A6C34878D82A}">
                        <a16:rowId xmlns:a16="http://schemas.microsoft.com/office/drawing/2014/main" val="3594602541"/>
                      </a:ext>
                    </a:extLst>
                  </a:tr>
                  <a:tr h="457200">
                    <a:tc>
                      <a:txBody>
                        <a:bodyPr/>
                        <a:lstStyle/>
                        <a:p>
                          <a:r>
                            <a:rPr lang="en-US" sz="1350" b="1" dirty="0"/>
                            <a:t>G-computation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350" b="0" smtClean="0">
                                  <a:latin typeface="Cambria Math" panose="02040503050406030204" pitchFamily="18" charset="0"/>
                                </a:rPr>
                                <m:t>𝑔</m:t>
                              </m:r>
                              <m:d>
                                <m:dPr>
                                  <m:ctrlPr>
                                    <a:rPr lang="en-US" sz="1350" b="0" i="1" smtClean="0">
                                      <a:latin typeface="Cambria Math" panose="02040503050406030204" pitchFamily="18" charset="0"/>
                                    </a:rPr>
                                  </m:ctrlPr>
                                </m:dPr>
                                <m:e>
                                  <m:r>
                                    <m:rPr>
                                      <m:sty m:val="p"/>
                                    </m:rPr>
                                    <a:rPr lang="en-US" sz="1350" b="0" smtClean="0">
                                      <a:latin typeface="Cambria Math" panose="02040503050406030204" pitchFamily="18" charset="0"/>
                                    </a:rPr>
                                    <m:t>E</m:t>
                                  </m:r>
                                  <m:d>
                                    <m:dPr>
                                      <m:ctrlPr>
                                        <a:rPr lang="en-US" sz="1350" b="0" i="1" smtClean="0">
                                          <a:latin typeface="Cambria Math" panose="02040503050406030204" pitchFamily="18" charset="0"/>
                                        </a:rPr>
                                      </m:ctrlPr>
                                    </m:dPr>
                                    <m:e>
                                      <m:r>
                                        <a:rPr lang="en-US" sz="1350" b="0" smtClean="0">
                                          <a:latin typeface="Cambria Math" panose="02040503050406030204" pitchFamily="18" charset="0"/>
                                        </a:rPr>
                                        <m:t>𝑌</m:t>
                                      </m:r>
                                    </m:e>
                                    <m:e>
                                      <m:r>
                                        <a:rPr lang="en-US" sz="1350" b="0" smtClean="0">
                                          <a:latin typeface="Cambria Math" panose="02040503050406030204" pitchFamily="18" charset="0"/>
                                        </a:rPr>
                                        <m:t>𝐴</m:t>
                                      </m:r>
                                      <m:r>
                                        <a:rPr lang="en-US" sz="1350" b="0" smtClean="0">
                                          <a:latin typeface="Cambria Math" panose="02040503050406030204" pitchFamily="18" charset="0"/>
                                        </a:rPr>
                                        <m:t>, </m:t>
                                      </m:r>
                                      <m:r>
                                        <a:rPr lang="en-US" sz="1350" b="0" smtClean="0">
                                          <a:latin typeface="Cambria Math" panose="02040503050406030204" pitchFamily="18" charset="0"/>
                                        </a:rPr>
                                        <m:t>𝑋</m:t>
                                      </m:r>
                                    </m:e>
                                  </m:d>
                                </m:e>
                              </m:d>
                              <m:r>
                                <a:rPr lang="en-US" sz="1350" b="0" smtClean="0">
                                  <a:latin typeface="Cambria Math" panose="02040503050406030204" pitchFamily="18" charset="0"/>
                                </a:rPr>
                                <m:t>=∑</m:t>
                              </m:r>
                              <m:d>
                                <m:dPr>
                                  <m:ctrlPr>
                                    <a:rPr lang="en-US" sz="1350" b="0" i="1" smtClean="0">
                                      <a:latin typeface="Cambria Math" panose="02040503050406030204" pitchFamily="18" charset="0"/>
                                    </a:rPr>
                                  </m:ctrlPr>
                                </m:dPr>
                                <m:e>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𝛾</m:t>
                                      </m:r>
                                    </m:e>
                                    <m:sub>
                                      <m:r>
                                        <a:rPr lang="en-US" sz="1350" b="0" smtClean="0">
                                          <a:latin typeface="Cambria Math" panose="02040503050406030204" pitchFamily="18" charset="0"/>
                                        </a:rPr>
                                        <m:t>𝑎</m:t>
                                      </m:r>
                                    </m:sub>
                                  </m:sSub>
                                  <m:r>
                                    <a:rPr lang="en-US" sz="1350" b="0" smtClean="0">
                                      <a:latin typeface="Cambria Math" panose="02040503050406030204" pitchFamily="18" charset="0"/>
                                    </a:rPr>
                                    <m:t>+</m:t>
                                  </m:r>
                                  <m:sSubSup>
                                    <m:sSubSupPr>
                                      <m:ctrlPr>
                                        <a:rPr lang="en-US" sz="1350" b="0" i="1" smtClean="0">
                                          <a:latin typeface="Cambria Math" panose="02040503050406030204" pitchFamily="18" charset="0"/>
                                        </a:rPr>
                                      </m:ctrlPr>
                                    </m:sSubSupPr>
                                    <m:e>
                                      <m:r>
                                        <a:rPr lang="en-US" sz="1350" b="0" smtClean="0">
                                          <a:latin typeface="Cambria Math" panose="02040503050406030204" pitchFamily="18" charset="0"/>
                                        </a:rPr>
                                        <m:t>𝛽</m:t>
                                      </m:r>
                                    </m:e>
                                    <m:sub>
                                      <m:r>
                                        <a:rPr lang="en-US" sz="1350" b="0" smtClean="0">
                                          <a:latin typeface="Cambria Math" panose="02040503050406030204" pitchFamily="18" charset="0"/>
                                        </a:rPr>
                                        <m:t>𝑎</m:t>
                                      </m:r>
                                    </m:sub>
                                    <m:sup>
                                      <m:r>
                                        <a:rPr lang="en-US" sz="1350" b="0" i="1" smtClean="0">
                                          <a:latin typeface="Cambria Math" panose="02040503050406030204" pitchFamily="18" charset="0"/>
                                        </a:rPr>
                                        <m:t>⊤</m:t>
                                      </m:r>
                                    </m:sup>
                                  </m:sSubSup>
                                  <m:r>
                                    <a:rPr lang="en-US" sz="1350" b="0" smtClean="0">
                                      <a:latin typeface="Cambria Math" panose="02040503050406030204" pitchFamily="18" charset="0"/>
                                    </a:rPr>
                                    <m:t>𝑋</m:t>
                                  </m:r>
                                </m:e>
                              </m:d>
                              <m:sSub>
                                <m:sSubPr>
                                  <m:ctrlPr>
                                    <a:rPr lang="en-US" sz="1350" b="0" i="1" smtClean="0">
                                      <a:latin typeface="Cambria Math" panose="02040503050406030204" pitchFamily="18" charset="0"/>
                                    </a:rPr>
                                  </m:ctrlPr>
                                </m:sSubPr>
                                <m:e>
                                  <m:r>
                                    <a:rPr lang="en-US" sz="1350" b="0" smtClean="0">
                                      <a:latin typeface="Cambria Math" panose="02040503050406030204" pitchFamily="18" charset="0"/>
                                    </a:rPr>
                                    <m:t>𝐼</m:t>
                                  </m:r>
                                </m:e>
                                <m:sub>
                                  <m:d>
                                    <m:dPr>
                                      <m:begChr m:val="{"/>
                                      <m:endChr m:val="}"/>
                                      <m:ctrlPr>
                                        <a:rPr lang="en-US" sz="1350" b="0" i="1" smtClean="0">
                                          <a:latin typeface="Cambria Math" panose="02040503050406030204" pitchFamily="18" charset="0"/>
                                        </a:rPr>
                                      </m:ctrlPr>
                                    </m:dPr>
                                    <m:e>
                                      <m:r>
                                        <a:rPr lang="en-US" sz="1350" b="0" smtClean="0">
                                          <a:latin typeface="Cambria Math" panose="02040503050406030204" pitchFamily="18" charset="0"/>
                                        </a:rPr>
                                        <m:t>𝐴</m:t>
                                      </m:r>
                                      <m:r>
                                        <a:rPr lang="en-US" sz="1350" b="0" smtClean="0">
                                          <a:latin typeface="Cambria Math" panose="02040503050406030204" pitchFamily="18" charset="0"/>
                                        </a:rPr>
                                        <m:t>=</m:t>
                                      </m:r>
                                      <m:r>
                                        <a:rPr lang="en-US" sz="1350" b="0" smtClean="0">
                                          <a:latin typeface="Cambria Math" panose="02040503050406030204" pitchFamily="18" charset="0"/>
                                        </a:rPr>
                                        <m:t>𝑎</m:t>
                                      </m:r>
                                    </m:e>
                                  </m:d>
                                </m:sub>
                              </m:sSub>
                            </m:oMath>
                          </a14:m>
                          <a:r>
                            <a:rPr lang="en-US" sz="135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1350" b="0" i="1" smtClean="0">
                                      <a:latin typeface="Cambria Math" panose="02040503050406030204" pitchFamily="18" charset="0"/>
                                    </a:rPr>
                                  </m:ctrlPr>
                                </m:fPr>
                                <m:num>
                                  <m:r>
                                    <a:rPr lang="en-US" sz="1350" b="0" smtClean="0">
                                      <a:latin typeface="Cambria Math" panose="02040503050406030204" pitchFamily="18" charset="0"/>
                                    </a:rPr>
                                    <m:t>1</m:t>
                                  </m:r>
                                </m:num>
                                <m:den>
                                  <m:r>
                                    <a:rPr lang="en-US" sz="1350" b="0" smtClean="0">
                                      <a:latin typeface="Cambria Math" panose="02040503050406030204" pitchFamily="18" charset="0"/>
                                    </a:rPr>
                                    <m:t>𝑛</m:t>
                                  </m:r>
                                </m:den>
                              </m:f>
                              <m:nary>
                                <m:naryPr>
                                  <m:chr m:val="∑"/>
                                  <m:limLoc m:val="subSup"/>
                                  <m:ctrlPr>
                                    <a:rPr lang="en-US" sz="1350" b="0" i="1" smtClean="0">
                                      <a:latin typeface="Cambria Math" panose="02040503050406030204" pitchFamily="18" charset="0"/>
                                    </a:rPr>
                                  </m:ctrlPr>
                                </m:naryPr>
                                <m:sub>
                                  <m:r>
                                    <m:rPr>
                                      <m:brk m:alnAt="25"/>
                                    </m:rPr>
                                    <a:rPr lang="en-US" sz="1350" b="0" smtClean="0">
                                      <a:latin typeface="Cambria Math" panose="02040503050406030204" pitchFamily="18" charset="0"/>
                                    </a:rPr>
                                    <m:t>𝑖</m:t>
                                  </m:r>
                                  <m:r>
                                    <a:rPr lang="en-US" sz="1350" b="0" smtClean="0">
                                      <a:latin typeface="Cambria Math" panose="02040503050406030204" pitchFamily="18" charset="0"/>
                                    </a:rPr>
                                    <m:t>=1</m:t>
                                  </m:r>
                                </m:sub>
                                <m:sup>
                                  <m:r>
                                    <a:rPr lang="en-US" sz="1350" b="0" smtClean="0">
                                      <a:latin typeface="Cambria Math" panose="02040503050406030204" pitchFamily="18" charset="0"/>
                                    </a:rPr>
                                    <m:t>𝑛</m:t>
                                  </m:r>
                                </m:sup>
                                <m:e>
                                  <m:sSup>
                                    <m:sSupPr>
                                      <m:ctrlPr>
                                        <a:rPr lang="en-US" sz="1350" b="0" i="1" smtClean="0">
                                          <a:latin typeface="Cambria Math" panose="02040503050406030204" pitchFamily="18" charset="0"/>
                                        </a:rPr>
                                      </m:ctrlPr>
                                    </m:sSupPr>
                                    <m:e>
                                      <m:r>
                                        <a:rPr lang="en-US" sz="1350" b="0" smtClean="0">
                                          <a:latin typeface="Cambria Math" panose="02040503050406030204" pitchFamily="18" charset="0"/>
                                        </a:rPr>
                                        <m:t>𝑔</m:t>
                                      </m:r>
                                    </m:e>
                                    <m:sup>
                                      <m:r>
                                        <a:rPr lang="en-US" sz="1350" b="0" smtClean="0">
                                          <a:latin typeface="Cambria Math" panose="02040503050406030204" pitchFamily="18" charset="0"/>
                                        </a:rPr>
                                        <m:t>−1</m:t>
                                      </m:r>
                                    </m:sup>
                                  </m:sSup>
                                  <m:d>
                                    <m:dPr>
                                      <m:ctrlPr>
                                        <a:rPr lang="en-US" sz="1350" b="0" i="1" smtClean="0">
                                          <a:latin typeface="Cambria Math" panose="02040503050406030204" pitchFamily="18" charset="0"/>
                                        </a:rPr>
                                      </m:ctrlPr>
                                    </m:dPr>
                                    <m:e>
                                      <m:sSub>
                                        <m:sSubPr>
                                          <m:ctrlPr>
                                            <a:rPr lang="en-US" sz="1350" b="0" i="1" smtClean="0">
                                              <a:latin typeface="Cambria Math" panose="02040503050406030204" pitchFamily="18" charset="0"/>
                                            </a:rPr>
                                          </m:ctrlPr>
                                        </m:sSub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𝛾</m:t>
                                              </m:r>
                                            </m:e>
                                          </m:acc>
                                        </m:e>
                                        <m:sub>
                                          <m:r>
                                            <a:rPr lang="en-US" sz="1350" b="0" smtClean="0">
                                              <a:latin typeface="Cambria Math" panose="02040503050406030204" pitchFamily="18" charset="0"/>
                                            </a:rPr>
                                            <m:t>𝑎</m:t>
                                          </m:r>
                                        </m:sub>
                                      </m:sSub>
                                      <m:r>
                                        <a:rPr lang="en-US" sz="1350" b="0" smtClean="0">
                                          <a:latin typeface="Cambria Math" panose="02040503050406030204" pitchFamily="18" charset="0"/>
                                        </a:rPr>
                                        <m:t>+</m:t>
                                      </m:r>
                                      <m:sSubSup>
                                        <m:sSubSupPr>
                                          <m:ctrlPr>
                                            <a:rPr lang="en-US" sz="1350" b="0" i="1" smtClean="0">
                                              <a:latin typeface="Cambria Math" panose="02040503050406030204" pitchFamily="18" charset="0"/>
                                            </a:rPr>
                                          </m:ctrlPr>
                                        </m:sSubSupPr>
                                        <m:e>
                                          <m:acc>
                                            <m:accPr>
                                              <m:chr m:val="̂"/>
                                              <m:ctrlPr>
                                                <a:rPr lang="en-US" sz="1350" b="0" i="1" smtClean="0">
                                                  <a:latin typeface="Cambria Math" panose="02040503050406030204" pitchFamily="18" charset="0"/>
                                                </a:rPr>
                                              </m:ctrlPr>
                                            </m:accPr>
                                            <m:e>
                                              <m:r>
                                                <a:rPr lang="en-US" sz="1350" b="0" smtClean="0">
                                                  <a:latin typeface="Cambria Math" panose="02040503050406030204" pitchFamily="18" charset="0"/>
                                                </a:rPr>
                                                <m:t>𝛽</m:t>
                                              </m:r>
                                            </m:e>
                                          </m:acc>
                                        </m:e>
                                        <m:sub>
                                          <m:r>
                                            <a:rPr lang="en-US" sz="1350" b="0" smtClean="0">
                                              <a:latin typeface="Cambria Math" panose="02040503050406030204" pitchFamily="18" charset="0"/>
                                            </a:rPr>
                                            <m:t>𝑎</m:t>
                                          </m:r>
                                        </m:sub>
                                        <m:sup>
                                          <m:r>
                                            <a:rPr lang="en-US" sz="1350" b="0" i="1" smtClean="0">
                                              <a:latin typeface="Cambria Math" panose="02040503050406030204" pitchFamily="18" charset="0"/>
                                            </a:rPr>
                                            <m:t>⊤</m:t>
                                          </m:r>
                                        </m:sup>
                                      </m:sSubSup>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𝑋</m:t>
                                          </m:r>
                                        </m:e>
                                        <m:sub>
                                          <m:r>
                                            <a:rPr lang="en-US" sz="1350" b="0" i="1" smtClean="0">
                                              <a:latin typeface="Cambria Math" panose="02040503050406030204" pitchFamily="18" charset="0"/>
                                            </a:rPr>
                                            <m:t>𝑖</m:t>
                                          </m:r>
                                        </m:sub>
                                      </m:sSub>
                                    </m:e>
                                  </m:d>
                                </m:e>
                              </m:nary>
                              <m:r>
                                <a:rPr lang="en-US" sz="1350" b="0" smtClean="0">
                                  <a:latin typeface="Cambria Math" panose="02040503050406030204" pitchFamily="18" charset="0"/>
                                </a:rPr>
                                <m:t>, </m:t>
                              </m:r>
                              <m:r>
                                <a:rPr lang="en-US" sz="1350" b="0" smtClean="0">
                                  <a:latin typeface="Cambria Math" panose="02040503050406030204" pitchFamily="18" charset="0"/>
                                </a:rPr>
                                <m:t>𝑎</m:t>
                              </m:r>
                              <m:r>
                                <a:rPr lang="en-US" sz="1350" b="0" smtClean="0">
                                  <a:latin typeface="Cambria Math" panose="02040503050406030204" pitchFamily="18" charset="0"/>
                                </a:rPr>
                                <m:t>=1,…,</m:t>
                              </m:r>
                              <m:r>
                                <a:rPr lang="en-US" sz="1350" b="0" smtClean="0">
                                  <a:latin typeface="Cambria Math" panose="02040503050406030204" pitchFamily="18" charset="0"/>
                                </a:rPr>
                                <m:t>𝑘</m:t>
                              </m:r>
                            </m:oMath>
                          </a14:m>
                          <a:r>
                            <a:rPr lang="en-US" sz="135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t>robincar_glm</a:t>
                          </a:r>
                          <a:endParaRPr lang="en-US" sz="1350" dirty="0"/>
                        </a:p>
                      </a:txBody>
                      <a:tcPr anchor="ctr"/>
                    </a:tc>
                    <a:extLst>
                      <a:ext uri="{0D108BD9-81ED-4DB2-BD59-A6C34878D82A}">
                        <a16:rowId xmlns:a16="http://schemas.microsoft.com/office/drawing/2014/main" val="3225668484"/>
                      </a:ext>
                    </a:extLst>
                  </a:tr>
                  <a:tr h="457200">
                    <a:tc>
                      <a:txBody>
                        <a:bodyPr/>
                        <a:lstStyle/>
                        <a:p>
                          <a:r>
                            <a:rPr lang="en-US" sz="1350" b="1" dirty="0">
                              <a:solidFill>
                                <a:srgbClr val="C00000"/>
                              </a:solidFill>
                            </a:rPr>
                            <a:t>AIPW (doubly robust)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𝑌</m:t>
                                  </m:r>
                                </m:e>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𝑋</m:t>
                                  </m:r>
                                </m:e>
                              </m:d>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𝜇</m:t>
                                  </m:r>
                                </m:e>
                                <m:sub>
                                  <m:r>
                                    <a:rPr lang="en-US" sz="1350" b="0" i="1"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r>
                                    <a:rPr lang="en-US" sz="1350" b="0" i="1" smtClean="0">
                                      <a:solidFill>
                                        <a:srgbClr val="C00000"/>
                                      </a:solidFill>
                                      <a:latin typeface="Cambria Math" panose="02040503050406030204" pitchFamily="18" charset="0"/>
                                    </a:rPr>
                                    <m:t>𝑋</m:t>
                                  </m:r>
                                </m:e>
                              </m:d>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𝐼</m:t>
                                  </m:r>
                                </m:e>
                                <m:sub>
                                  <m:d>
                                    <m:dPr>
                                      <m:begChr m:val="{"/>
                                      <m:endChr m:val="}"/>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e>
                                  </m:d>
                                </m:sub>
                              </m:sSub>
                            </m:oMath>
                          </a14:m>
                          <a:r>
                            <a:rPr lang="en-US" sz="1350" dirty="0">
                              <a:solidFill>
                                <a:srgbClr val="C00000"/>
                              </a:solidFill>
                            </a:rPr>
                            <a:t> </a:t>
                          </a:r>
                        </a:p>
                      </a:txBody>
                      <a:tcPr anchor="ctr"/>
                    </a:tc>
                    <a:tc>
                      <a:txBody>
                        <a:bodyPr/>
                        <a:lstStyle/>
                        <a:p>
                          <a:pPr algn="l"/>
                          <a14:m>
                            <m:oMath xmlns:m="http://schemas.openxmlformats.org/officeDocument/2006/math">
                              <m:f>
                                <m:fPr>
                                  <m:ctrlPr>
                                    <a:rPr lang="en-US" sz="135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supHide m:val="on"/>
                                  <m:ctrlPr>
                                    <a:rPr lang="en-US" sz="1350" i="1" smtClean="0">
                                      <a:solidFill>
                                        <a:srgbClr val="C00000"/>
                                      </a:solidFill>
                                      <a:latin typeface="Cambria Math" panose="02040503050406030204" pitchFamily="18" charset="0"/>
                                    </a:rPr>
                                  </m:ctrlPr>
                                </m:naryPr>
                                <m:sub>
                                  <m:sSub>
                                    <m:sSubPr>
                                      <m:ctrlPr>
                                        <a:rPr lang="en-US" sz="1350" b="0" i="1" smtClean="0">
                                          <a:solidFill>
                                            <a:srgbClr val="C00000"/>
                                          </a:solidFill>
                                          <a:latin typeface="Cambria Math" panose="02040503050406030204" pitchFamily="18" charset="0"/>
                                        </a:rPr>
                                      </m:ctrlPr>
                                    </m:sSubPr>
                                    <m:e>
                                      <m:r>
                                        <m:rPr>
                                          <m:brk m:alnAt="9"/>
                                        </m:rPr>
                                        <a:rPr lang="en-US" sz="1350" b="0" smtClean="0">
                                          <a:solidFill>
                                            <a:srgbClr val="C00000"/>
                                          </a:solidFill>
                                          <a:latin typeface="Cambria Math" panose="02040503050406030204" pitchFamily="18" charset="0"/>
                                        </a:rPr>
                                        <m:t>𝐴</m:t>
                                      </m:r>
                                    </m:e>
                                    <m:sub>
                                      <m:r>
                                        <m:rPr>
                                          <m:brk m:alnAt="9"/>
                                        </m:rPr>
                                        <a:rPr lang="en-US" sz="1350" b="0" smtClean="0">
                                          <a:solidFill>
                                            <a:srgbClr val="C00000"/>
                                          </a:solidFill>
                                          <a:latin typeface="Cambria Math" panose="02040503050406030204" pitchFamily="18" charset="0"/>
                                        </a:rPr>
                                        <m:t>𝑖</m:t>
                                      </m:r>
                                    </m:sub>
                                  </m:sSub>
                                  <m:r>
                                    <m:rPr>
                                      <m:brk m:alnAt="9"/>
                                    </m:rP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sub>
                                <m:sup/>
                                <m:e>
                                  <m:f>
                                    <m:fPr>
                                      <m:ctrlPr>
                                        <a:rPr lang="en-US" sz="1350" i="1" smtClean="0">
                                          <a:solidFill>
                                            <a:srgbClr val="C00000"/>
                                          </a:solidFill>
                                          <a:latin typeface="Cambria Math" panose="02040503050406030204" pitchFamily="18" charset="0"/>
                                        </a:rPr>
                                      </m:ctrlPr>
                                    </m:fPr>
                                    <m:num>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𝑌</m:t>
                                          </m:r>
                                        </m:e>
                                        <m:sub>
                                          <m:r>
                                            <a:rPr lang="en-US" sz="1350" b="0" smtClean="0">
                                              <a:solidFill>
                                                <a:srgbClr val="C00000"/>
                                              </a:solidFill>
                                              <a:latin typeface="Cambria Math" panose="02040503050406030204" pitchFamily="18" charset="0"/>
                                            </a:rPr>
                                            <m:t>𝑖</m:t>
                                          </m:r>
                                        </m:sub>
                                      </m:sSub>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𝜇</m:t>
                                              </m:r>
                                            </m:e>
                                          </m:acc>
                                        </m:e>
                                        <m:sub>
                                          <m:r>
                                            <a:rPr lang="en-US" sz="1350" b="0"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𝑋</m:t>
                                              </m:r>
                                            </m:e>
                                            <m:sub>
                                              <m:r>
                                                <a:rPr lang="en-US" sz="1350" b="0" smtClean="0">
                                                  <a:solidFill>
                                                    <a:srgbClr val="C00000"/>
                                                  </a:solidFill>
                                                  <a:latin typeface="Cambria Math" panose="02040503050406030204" pitchFamily="18" charset="0"/>
                                                </a:rPr>
                                                <m:t>𝑖</m:t>
                                              </m:r>
                                            </m:sub>
                                          </m:sSub>
                                        </m:e>
                                      </m:d>
                                    </m:num>
                                    <m:den>
                                      <m:f>
                                        <m:fPr>
                                          <m:type m:val="lin"/>
                                          <m:ctrlPr>
                                            <a:rPr lang="en-US" sz="1350" i="1" smtClean="0">
                                              <a:solidFill>
                                                <a:srgbClr val="C00000"/>
                                              </a:solidFill>
                                              <a:latin typeface="Cambria Math" panose="02040503050406030204" pitchFamily="18" charset="0"/>
                                            </a:rPr>
                                          </m:ctrlPr>
                                        </m:fPr>
                                        <m:num>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𝑛</m:t>
                                              </m:r>
                                            </m:e>
                                            <m:sub>
                                              <m:r>
                                                <a:rPr lang="en-US" sz="1350" b="0" smtClean="0">
                                                  <a:solidFill>
                                                    <a:srgbClr val="C00000"/>
                                                  </a:solidFill>
                                                  <a:latin typeface="Cambria Math" panose="02040503050406030204" pitchFamily="18" charset="0"/>
                                                </a:rPr>
                                                <m:t>𝑎</m:t>
                                              </m:r>
                                            </m:sub>
                                          </m:sSub>
                                        </m:num>
                                        <m:den>
                                          <m:r>
                                            <a:rPr lang="en-US" sz="1350" b="0" smtClean="0">
                                              <a:solidFill>
                                                <a:srgbClr val="C00000"/>
                                              </a:solidFill>
                                              <a:latin typeface="Cambria Math" panose="02040503050406030204" pitchFamily="18" charset="0"/>
                                            </a:rPr>
                                            <m:t>𝑛</m:t>
                                          </m:r>
                                        </m:den>
                                      </m:f>
                                    </m:den>
                                  </m:f>
                                </m:e>
                              </m:nary>
                              <m:r>
                                <a:rPr lang="en-US" sz="1350" b="0" smtClean="0">
                                  <a:solidFill>
                                    <a:srgbClr val="C00000"/>
                                  </a:solidFill>
                                  <a:latin typeface="Cambria Math" panose="02040503050406030204" pitchFamily="18" charset="0"/>
                                </a:rPr>
                                <m:t>+</m:t>
                              </m:r>
                              <m:f>
                                <m:fPr>
                                  <m:ctrlPr>
                                    <a:rPr lang="en-US" sz="1350" b="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ctrlPr>
                                    <a:rPr lang="en-US" sz="1350" b="0" i="1" smtClean="0">
                                      <a:solidFill>
                                        <a:srgbClr val="C00000"/>
                                      </a:solidFill>
                                      <a:latin typeface="Cambria Math" panose="02040503050406030204" pitchFamily="18" charset="0"/>
                                    </a:rPr>
                                  </m:ctrlPr>
                                </m:naryPr>
                                <m:sub>
                                  <m:r>
                                    <m:rPr>
                                      <m:brk m:alnAt="25"/>
                                    </m:rPr>
                                    <a:rPr lang="en-US" sz="1350" b="0" smtClean="0">
                                      <a:solidFill>
                                        <a:srgbClr val="C00000"/>
                                      </a:solidFill>
                                      <a:latin typeface="Cambria Math" panose="02040503050406030204" pitchFamily="18" charset="0"/>
                                    </a:rPr>
                                    <m:t>𝑖</m:t>
                                  </m:r>
                                  <m:r>
                                    <a:rPr lang="en-US" sz="1350" b="0" smtClean="0">
                                      <a:solidFill>
                                        <a:srgbClr val="C00000"/>
                                      </a:solidFill>
                                      <a:latin typeface="Cambria Math" panose="02040503050406030204" pitchFamily="18" charset="0"/>
                                    </a:rPr>
                                    <m:t>=1</m:t>
                                  </m:r>
                                </m:sub>
                                <m:sup>
                                  <m:r>
                                    <a:rPr lang="en-US" sz="1350" b="0" smtClean="0">
                                      <a:solidFill>
                                        <a:srgbClr val="C00000"/>
                                      </a:solidFill>
                                      <a:latin typeface="Cambria Math" panose="02040503050406030204" pitchFamily="18" charset="0"/>
                                    </a:rPr>
                                    <m:t>𝑛</m:t>
                                  </m:r>
                                </m:sup>
                                <m:e>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𝜇</m:t>
                                          </m:r>
                                        </m:e>
                                      </m:acc>
                                    </m:e>
                                    <m:sub>
                                      <m:r>
                                        <a:rPr lang="en-US" sz="1350" b="0"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𝑋</m:t>
                                          </m:r>
                                        </m:e>
                                        <m:sub>
                                          <m:r>
                                            <a:rPr lang="en-US" sz="1350" b="0" smtClean="0">
                                              <a:solidFill>
                                                <a:srgbClr val="C00000"/>
                                              </a:solidFill>
                                              <a:latin typeface="Cambria Math" panose="02040503050406030204" pitchFamily="18" charset="0"/>
                                            </a:rPr>
                                            <m:t>𝑖</m:t>
                                          </m:r>
                                        </m:sub>
                                      </m:sSub>
                                    </m:e>
                                  </m:d>
                                </m:e>
                              </m:nary>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𝑎</m:t>
                              </m:r>
                              <m:r>
                                <a:rPr lang="en-US" sz="1350" b="0" smtClean="0">
                                  <a:solidFill>
                                    <a:srgbClr val="C00000"/>
                                  </a:solidFill>
                                  <a:latin typeface="Cambria Math" panose="02040503050406030204" pitchFamily="18" charset="0"/>
                                </a:rPr>
                                <m:t>=1,…,</m:t>
                              </m:r>
                              <m:r>
                                <a:rPr lang="en-US" sz="1350" b="0" smtClean="0">
                                  <a:solidFill>
                                    <a:srgbClr val="C00000"/>
                                  </a:solidFill>
                                  <a:latin typeface="Cambria Math" panose="02040503050406030204" pitchFamily="18" charset="0"/>
                                </a:rPr>
                                <m:t>𝑘</m:t>
                              </m:r>
                            </m:oMath>
                          </a14:m>
                          <a:r>
                            <a:rPr lang="en-US" sz="1350" dirty="0">
                              <a:solidFill>
                                <a:srgbClr val="C00000"/>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r>
                            <a:rPr lang="en-US" sz="1350" dirty="0">
                              <a:solidFill>
                                <a:srgbClr val="C00000"/>
                              </a:solidFill>
                            </a:rPr>
                            <a:t>, </a:t>
                          </a:r>
                          <a:r>
                            <a:rPr lang="en-US" sz="1350" dirty="0" err="1">
                              <a:solidFill>
                                <a:srgbClr val="C00000"/>
                              </a:solidFill>
                            </a:rPr>
                            <a:t>robincar_SL</a:t>
                          </a:r>
                          <a:endParaRPr lang="en-US" sz="1350" dirty="0">
                            <a:solidFill>
                              <a:srgbClr val="C00000"/>
                            </a:solidFill>
                          </a:endParaRPr>
                        </a:p>
                      </a:txBody>
                      <a:tcPr anchor="ctr"/>
                    </a:tc>
                    <a:extLst>
                      <a:ext uri="{0D108BD9-81ED-4DB2-BD59-A6C34878D82A}">
                        <a16:rowId xmlns:a16="http://schemas.microsoft.com/office/drawing/2014/main" val="3106131093"/>
                      </a:ext>
                    </a:extLst>
                  </a:tr>
                </a:tbl>
              </a:graphicData>
            </a:graphic>
          </p:graphicFrame>
        </mc:Choice>
        <mc:Fallback xmlns="">
          <p:graphicFrame>
            <p:nvGraphicFramePr>
              <p:cNvPr id="4" name="Table 1">
                <a:extLst>
                  <a:ext uri="{FF2B5EF4-FFF2-40B4-BE49-F238E27FC236}">
                    <a16:creationId xmlns:a16="http://schemas.microsoft.com/office/drawing/2014/main" id="{519C15B4-9962-8C69-B7BF-E88600B4793F}"/>
                  </a:ext>
                </a:extLst>
              </p:cNvPr>
              <p:cNvGraphicFramePr>
                <a:graphicFrameLocks noGrp="1"/>
              </p:cNvGraphicFramePr>
              <p:nvPr>
                <p:extLst>
                  <p:ext uri="{D42A27DB-BD31-4B8C-83A1-F6EECF244321}">
                    <p14:modId xmlns:p14="http://schemas.microsoft.com/office/powerpoint/2010/main" val="569742022"/>
                  </p:ext>
                </p:extLst>
              </p:nvPr>
            </p:nvGraphicFramePr>
            <p:xfrm>
              <a:off x="570752" y="1881240"/>
              <a:ext cx="11272972" cy="22860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4"/>
                          <a:stretch>
                            <a:fillRect l="-136918" t="-2778" r="-82079" b="-497222"/>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t>Unadjusted</a:t>
                          </a:r>
                        </a:p>
                      </a:txBody>
                      <a:tcPr anchor="ctr"/>
                    </a:tc>
                    <a:tc>
                      <a:txBody>
                        <a:bodyPr/>
                        <a:lstStyle/>
                        <a:p>
                          <a:endParaRPr lang="en-US"/>
                        </a:p>
                      </a:txBody>
                      <a:tcPr anchor="ctr">
                        <a:blipFill>
                          <a:blip r:embed="rId4"/>
                          <a:stretch>
                            <a:fillRect l="-70536" t="-102778" r="-226786" b="-397222"/>
                          </a:stretch>
                        </a:blipFill>
                      </a:tcPr>
                    </a:tc>
                    <a:tc>
                      <a:txBody>
                        <a:bodyPr/>
                        <a:lstStyle/>
                        <a:p>
                          <a:endParaRPr lang="en-US"/>
                        </a:p>
                      </a:txBody>
                      <a:tcPr anchor="ctr">
                        <a:blipFill>
                          <a:blip r:embed="rId4"/>
                          <a:stretch>
                            <a:fillRect l="-136918" t="-102778" r="-82079" b="-397222"/>
                          </a:stretch>
                        </a:blipFill>
                      </a:tcPr>
                    </a:tc>
                    <a:tc>
                      <a:txBody>
                        <a:bodyPr/>
                        <a:lstStyle/>
                        <a:p>
                          <a:pPr algn="l"/>
                          <a:r>
                            <a:rPr lang="en-US" sz="1350" dirty="0" err="1"/>
                            <a:t>robincar_linear</a:t>
                          </a:r>
                          <a:endParaRPr lang="en-US" sz="1350" dirty="0"/>
                        </a:p>
                      </a:txBody>
                      <a:tcPr anchor="ctr"/>
                    </a:tc>
                    <a:extLst>
                      <a:ext uri="{0D108BD9-81ED-4DB2-BD59-A6C34878D82A}">
                        <a16:rowId xmlns:a16="http://schemas.microsoft.com/office/drawing/2014/main" val="479295321"/>
                      </a:ext>
                    </a:extLst>
                  </a:tr>
                  <a:tr h="457200">
                    <a:tc>
                      <a:txBody>
                        <a:bodyPr/>
                        <a:lstStyle/>
                        <a:p>
                          <a:r>
                            <a:rPr lang="en-US" sz="1350" b="1" dirty="0"/>
                            <a:t>Linear adjustment</a:t>
                          </a:r>
                        </a:p>
                      </a:txBody>
                      <a:tcPr anchor="ctr"/>
                    </a:tc>
                    <a:tc>
                      <a:txBody>
                        <a:bodyPr/>
                        <a:lstStyle/>
                        <a:p>
                          <a:endParaRPr lang="en-US"/>
                        </a:p>
                      </a:txBody>
                      <a:tcPr anchor="ctr">
                        <a:blipFill>
                          <a:blip r:embed="rId4"/>
                          <a:stretch>
                            <a:fillRect l="-70536" t="-197297" r="-226786" b="-286486"/>
                          </a:stretch>
                        </a:blipFill>
                      </a:tcPr>
                    </a:tc>
                    <a:tc>
                      <a:txBody>
                        <a:bodyPr/>
                        <a:lstStyle/>
                        <a:p>
                          <a:endParaRPr lang="en-US"/>
                        </a:p>
                      </a:txBody>
                      <a:tcPr anchor="ctr">
                        <a:blipFill>
                          <a:blip r:embed="rId4"/>
                          <a:stretch>
                            <a:fillRect l="-136918" t="-197297" r="-82079" b="-28648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t>robincar_linear</a:t>
                          </a:r>
                          <a:endParaRPr lang="en-US" sz="1350" dirty="0"/>
                        </a:p>
                      </a:txBody>
                      <a:tcPr anchor="ctr"/>
                    </a:tc>
                    <a:extLst>
                      <a:ext uri="{0D108BD9-81ED-4DB2-BD59-A6C34878D82A}">
                        <a16:rowId xmlns:a16="http://schemas.microsoft.com/office/drawing/2014/main" val="3594602541"/>
                      </a:ext>
                    </a:extLst>
                  </a:tr>
                  <a:tr h="457200">
                    <a:tc>
                      <a:txBody>
                        <a:bodyPr/>
                        <a:lstStyle/>
                        <a:p>
                          <a:r>
                            <a:rPr lang="en-US" sz="1350" b="1" dirty="0"/>
                            <a:t>G-computation</a:t>
                          </a:r>
                        </a:p>
                      </a:txBody>
                      <a:tcPr anchor="ctr"/>
                    </a:tc>
                    <a:tc>
                      <a:txBody>
                        <a:bodyPr/>
                        <a:lstStyle/>
                        <a:p>
                          <a:endParaRPr lang="en-US"/>
                        </a:p>
                      </a:txBody>
                      <a:tcPr anchor="ctr">
                        <a:blipFill>
                          <a:blip r:embed="rId4"/>
                          <a:stretch>
                            <a:fillRect l="-70536" t="-305556" r="-226786" b="-194444"/>
                          </a:stretch>
                        </a:blipFill>
                      </a:tcPr>
                    </a:tc>
                    <a:tc>
                      <a:txBody>
                        <a:bodyPr/>
                        <a:lstStyle/>
                        <a:p>
                          <a:endParaRPr lang="en-US"/>
                        </a:p>
                      </a:txBody>
                      <a:tcPr anchor="ctr">
                        <a:blipFill>
                          <a:blip r:embed="rId4"/>
                          <a:stretch>
                            <a:fillRect l="-136918" t="-305556" r="-82079" b="-19444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t>robincar_glm</a:t>
                          </a:r>
                          <a:endParaRPr lang="en-US" sz="1350" dirty="0"/>
                        </a:p>
                      </a:txBody>
                      <a:tcPr anchor="ctr"/>
                    </a:tc>
                    <a:extLst>
                      <a:ext uri="{0D108BD9-81ED-4DB2-BD59-A6C34878D82A}">
                        <a16:rowId xmlns:a16="http://schemas.microsoft.com/office/drawing/2014/main" val="3225668484"/>
                      </a:ext>
                    </a:extLst>
                  </a:tr>
                  <a:tr h="457200">
                    <a:tc>
                      <a:txBody>
                        <a:bodyPr/>
                        <a:lstStyle/>
                        <a:p>
                          <a:r>
                            <a:rPr lang="en-US" sz="1350" b="1" dirty="0">
                              <a:solidFill>
                                <a:srgbClr val="C00000"/>
                              </a:solidFill>
                            </a:rPr>
                            <a:t>AIPW (doubly robust)</a:t>
                          </a:r>
                        </a:p>
                      </a:txBody>
                      <a:tcPr anchor="ctr"/>
                    </a:tc>
                    <a:tc>
                      <a:txBody>
                        <a:bodyPr/>
                        <a:lstStyle/>
                        <a:p>
                          <a:endParaRPr lang="en-US"/>
                        </a:p>
                      </a:txBody>
                      <a:tcPr anchor="ctr">
                        <a:blipFill>
                          <a:blip r:embed="rId4"/>
                          <a:stretch>
                            <a:fillRect l="-70536" t="-405556" r="-226786" b="-94444"/>
                          </a:stretch>
                        </a:blipFill>
                      </a:tcPr>
                    </a:tc>
                    <a:tc>
                      <a:txBody>
                        <a:bodyPr/>
                        <a:lstStyle/>
                        <a:p>
                          <a:endParaRPr lang="en-US"/>
                        </a:p>
                      </a:txBody>
                      <a:tcPr anchor="ctr">
                        <a:blipFill>
                          <a:blip r:embed="rId4"/>
                          <a:stretch>
                            <a:fillRect l="-136918" t="-405556" r="-82079" b="-9444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r>
                            <a:rPr lang="en-US" sz="1350" dirty="0">
                              <a:solidFill>
                                <a:srgbClr val="C00000"/>
                              </a:solidFill>
                            </a:rPr>
                            <a:t>, </a:t>
                          </a:r>
                          <a:r>
                            <a:rPr lang="en-US" sz="1350" dirty="0" err="1">
                              <a:solidFill>
                                <a:srgbClr val="C00000"/>
                              </a:solidFill>
                            </a:rPr>
                            <a:t>robincar_SL</a:t>
                          </a:r>
                          <a:endParaRPr lang="en-US" sz="1350" dirty="0">
                            <a:solidFill>
                              <a:srgbClr val="C00000"/>
                            </a:solidFill>
                          </a:endParaRPr>
                        </a:p>
                      </a:txBody>
                      <a:tcPr anchor="ctr"/>
                    </a:tc>
                    <a:extLst>
                      <a:ext uri="{0D108BD9-81ED-4DB2-BD59-A6C34878D82A}">
                        <a16:rowId xmlns:a16="http://schemas.microsoft.com/office/drawing/2014/main" val="3106131093"/>
                      </a:ext>
                    </a:extLst>
                  </a:tr>
                </a:tbl>
              </a:graphicData>
            </a:graphic>
          </p:graphicFrame>
        </mc:Fallback>
      </mc:AlternateContent>
      <p:sp>
        <p:nvSpPr>
          <p:cNvPr id="5" name="Rounded Rectangle 4">
            <a:extLst>
              <a:ext uri="{FF2B5EF4-FFF2-40B4-BE49-F238E27FC236}">
                <a16:creationId xmlns:a16="http://schemas.microsoft.com/office/drawing/2014/main" id="{C3305348-86C9-A8E5-09A5-382222D7D28A}"/>
              </a:ext>
            </a:extLst>
          </p:cNvPr>
          <p:cNvSpPr/>
          <p:nvPr/>
        </p:nvSpPr>
        <p:spPr>
          <a:xfrm>
            <a:off x="570750" y="3720891"/>
            <a:ext cx="8266545" cy="434109"/>
          </a:xfrm>
          <a:custGeom>
            <a:avLst/>
            <a:gdLst>
              <a:gd name="csX0" fmla="*/ 0 w 8266545"/>
              <a:gd name="csY0" fmla="*/ 72353 h 434109"/>
              <a:gd name="csX1" fmla="*/ 72353 w 8266545"/>
              <a:gd name="csY1" fmla="*/ 0 h 434109"/>
              <a:gd name="csX2" fmla="*/ 911610 w 8266545"/>
              <a:gd name="csY2" fmla="*/ 0 h 434109"/>
              <a:gd name="csX3" fmla="*/ 1507211 w 8266545"/>
              <a:gd name="csY3" fmla="*/ 0 h 434109"/>
              <a:gd name="csX4" fmla="*/ 2021594 w 8266545"/>
              <a:gd name="csY4" fmla="*/ 0 h 434109"/>
              <a:gd name="csX5" fmla="*/ 2779633 w 8266545"/>
              <a:gd name="csY5" fmla="*/ 0 h 434109"/>
              <a:gd name="csX6" fmla="*/ 3375234 w 8266545"/>
              <a:gd name="csY6" fmla="*/ 0 h 434109"/>
              <a:gd name="csX7" fmla="*/ 4214491 w 8266545"/>
              <a:gd name="csY7" fmla="*/ 0 h 434109"/>
              <a:gd name="csX8" fmla="*/ 4728874 w 8266545"/>
              <a:gd name="csY8" fmla="*/ 0 h 434109"/>
              <a:gd name="csX9" fmla="*/ 5568131 w 8266545"/>
              <a:gd name="csY9" fmla="*/ 0 h 434109"/>
              <a:gd name="csX10" fmla="*/ 6001295 w 8266545"/>
              <a:gd name="csY10" fmla="*/ 0 h 434109"/>
              <a:gd name="csX11" fmla="*/ 6678115 w 8266545"/>
              <a:gd name="csY11" fmla="*/ 0 h 434109"/>
              <a:gd name="csX12" fmla="*/ 7354935 w 8266545"/>
              <a:gd name="csY12" fmla="*/ 0 h 434109"/>
              <a:gd name="csX13" fmla="*/ 8194192 w 8266545"/>
              <a:gd name="csY13" fmla="*/ 0 h 434109"/>
              <a:gd name="csX14" fmla="*/ 8266545 w 8266545"/>
              <a:gd name="csY14" fmla="*/ 72353 h 434109"/>
              <a:gd name="csX15" fmla="*/ 8266545 w 8266545"/>
              <a:gd name="csY15" fmla="*/ 361756 h 434109"/>
              <a:gd name="csX16" fmla="*/ 8194192 w 8266545"/>
              <a:gd name="csY16" fmla="*/ 434109 h 434109"/>
              <a:gd name="csX17" fmla="*/ 7436154 w 8266545"/>
              <a:gd name="csY17" fmla="*/ 434109 h 434109"/>
              <a:gd name="csX18" fmla="*/ 7002989 w 8266545"/>
              <a:gd name="csY18" fmla="*/ 434109 h 434109"/>
              <a:gd name="csX19" fmla="*/ 6488606 w 8266545"/>
              <a:gd name="csY19" fmla="*/ 434109 h 434109"/>
              <a:gd name="csX20" fmla="*/ 5649349 w 8266545"/>
              <a:gd name="csY20" fmla="*/ 434109 h 434109"/>
              <a:gd name="csX21" fmla="*/ 4972529 w 8266545"/>
              <a:gd name="csY21" fmla="*/ 434109 h 434109"/>
              <a:gd name="csX22" fmla="*/ 4458146 w 8266545"/>
              <a:gd name="csY22" fmla="*/ 434109 h 434109"/>
              <a:gd name="csX23" fmla="*/ 3781326 w 8266545"/>
              <a:gd name="csY23" fmla="*/ 434109 h 434109"/>
              <a:gd name="csX24" fmla="*/ 3348161 w 8266545"/>
              <a:gd name="csY24" fmla="*/ 434109 h 434109"/>
              <a:gd name="csX25" fmla="*/ 2914997 w 8266545"/>
              <a:gd name="csY25" fmla="*/ 434109 h 434109"/>
              <a:gd name="csX26" fmla="*/ 2238177 w 8266545"/>
              <a:gd name="csY26" fmla="*/ 434109 h 434109"/>
              <a:gd name="csX27" fmla="*/ 1723794 w 8266545"/>
              <a:gd name="csY27" fmla="*/ 434109 h 434109"/>
              <a:gd name="csX28" fmla="*/ 965755 w 8266545"/>
              <a:gd name="csY28" fmla="*/ 434109 h 434109"/>
              <a:gd name="csX29" fmla="*/ 72353 w 8266545"/>
              <a:gd name="csY29" fmla="*/ 434109 h 434109"/>
              <a:gd name="csX30" fmla="*/ 0 w 8266545"/>
              <a:gd name="csY30" fmla="*/ 361756 h 434109"/>
              <a:gd name="csX31" fmla="*/ 0 w 8266545"/>
              <a:gd name="csY31" fmla="*/ 72353 h 43410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Lst>
            <a:rect l="l" t="t" r="r" b="b"/>
            <a:pathLst>
              <a:path w="8266545" h="434109" extrusionOk="0">
                <a:moveTo>
                  <a:pt x="0" y="72353"/>
                </a:moveTo>
                <a:cubicBezTo>
                  <a:pt x="-1005" y="31774"/>
                  <a:pt x="26775" y="2109"/>
                  <a:pt x="72353" y="0"/>
                </a:cubicBezTo>
                <a:cubicBezTo>
                  <a:pt x="266893" y="-20692"/>
                  <a:pt x="534200" y="-15368"/>
                  <a:pt x="911610" y="0"/>
                </a:cubicBezTo>
                <a:cubicBezTo>
                  <a:pt x="1289020" y="15368"/>
                  <a:pt x="1225132" y="-22648"/>
                  <a:pt x="1507211" y="0"/>
                </a:cubicBezTo>
                <a:cubicBezTo>
                  <a:pt x="1789290" y="22648"/>
                  <a:pt x="1806418" y="11123"/>
                  <a:pt x="2021594" y="0"/>
                </a:cubicBezTo>
                <a:cubicBezTo>
                  <a:pt x="2236770" y="-11123"/>
                  <a:pt x="2577413" y="3348"/>
                  <a:pt x="2779633" y="0"/>
                </a:cubicBezTo>
                <a:cubicBezTo>
                  <a:pt x="2981853" y="-3348"/>
                  <a:pt x="3118205" y="-12233"/>
                  <a:pt x="3375234" y="0"/>
                </a:cubicBezTo>
                <a:cubicBezTo>
                  <a:pt x="3632263" y="12233"/>
                  <a:pt x="3917945" y="15705"/>
                  <a:pt x="4214491" y="0"/>
                </a:cubicBezTo>
                <a:cubicBezTo>
                  <a:pt x="4511037" y="-15705"/>
                  <a:pt x="4559782" y="-25517"/>
                  <a:pt x="4728874" y="0"/>
                </a:cubicBezTo>
                <a:cubicBezTo>
                  <a:pt x="4897966" y="25517"/>
                  <a:pt x="5152329" y="24073"/>
                  <a:pt x="5568131" y="0"/>
                </a:cubicBezTo>
                <a:cubicBezTo>
                  <a:pt x="5983933" y="-24073"/>
                  <a:pt x="5869378" y="21159"/>
                  <a:pt x="6001295" y="0"/>
                </a:cubicBezTo>
                <a:cubicBezTo>
                  <a:pt x="6133212" y="-21159"/>
                  <a:pt x="6522908" y="26957"/>
                  <a:pt x="6678115" y="0"/>
                </a:cubicBezTo>
                <a:cubicBezTo>
                  <a:pt x="6833322" y="-26957"/>
                  <a:pt x="7039007" y="1357"/>
                  <a:pt x="7354935" y="0"/>
                </a:cubicBezTo>
                <a:cubicBezTo>
                  <a:pt x="7670863" y="-1357"/>
                  <a:pt x="7881186" y="21434"/>
                  <a:pt x="8194192" y="0"/>
                </a:cubicBezTo>
                <a:cubicBezTo>
                  <a:pt x="8239850" y="6980"/>
                  <a:pt x="8269455" y="29846"/>
                  <a:pt x="8266545" y="72353"/>
                </a:cubicBezTo>
                <a:cubicBezTo>
                  <a:pt x="8256901" y="204528"/>
                  <a:pt x="8267689" y="257757"/>
                  <a:pt x="8266545" y="361756"/>
                </a:cubicBezTo>
                <a:cubicBezTo>
                  <a:pt x="8262108" y="397534"/>
                  <a:pt x="8232171" y="431149"/>
                  <a:pt x="8194192" y="434109"/>
                </a:cubicBezTo>
                <a:cubicBezTo>
                  <a:pt x="7946827" y="442451"/>
                  <a:pt x="7762883" y="406965"/>
                  <a:pt x="7436154" y="434109"/>
                </a:cubicBezTo>
                <a:cubicBezTo>
                  <a:pt x="7109425" y="461253"/>
                  <a:pt x="7159563" y="454303"/>
                  <a:pt x="7002989" y="434109"/>
                </a:cubicBezTo>
                <a:cubicBezTo>
                  <a:pt x="6846415" y="413915"/>
                  <a:pt x="6640772" y="457415"/>
                  <a:pt x="6488606" y="434109"/>
                </a:cubicBezTo>
                <a:cubicBezTo>
                  <a:pt x="6336440" y="410803"/>
                  <a:pt x="5870120" y="436040"/>
                  <a:pt x="5649349" y="434109"/>
                </a:cubicBezTo>
                <a:cubicBezTo>
                  <a:pt x="5428578" y="432178"/>
                  <a:pt x="5266587" y="441933"/>
                  <a:pt x="4972529" y="434109"/>
                </a:cubicBezTo>
                <a:cubicBezTo>
                  <a:pt x="4678471" y="426285"/>
                  <a:pt x="4662411" y="437774"/>
                  <a:pt x="4458146" y="434109"/>
                </a:cubicBezTo>
                <a:cubicBezTo>
                  <a:pt x="4253881" y="430444"/>
                  <a:pt x="3961896" y="435300"/>
                  <a:pt x="3781326" y="434109"/>
                </a:cubicBezTo>
                <a:cubicBezTo>
                  <a:pt x="3600756" y="432918"/>
                  <a:pt x="3525798" y="432406"/>
                  <a:pt x="3348161" y="434109"/>
                </a:cubicBezTo>
                <a:cubicBezTo>
                  <a:pt x="3170525" y="435812"/>
                  <a:pt x="3055317" y="450084"/>
                  <a:pt x="2914997" y="434109"/>
                </a:cubicBezTo>
                <a:cubicBezTo>
                  <a:pt x="2774677" y="418134"/>
                  <a:pt x="2402314" y="421516"/>
                  <a:pt x="2238177" y="434109"/>
                </a:cubicBezTo>
                <a:cubicBezTo>
                  <a:pt x="2074040" y="446702"/>
                  <a:pt x="1935132" y="416658"/>
                  <a:pt x="1723794" y="434109"/>
                </a:cubicBezTo>
                <a:cubicBezTo>
                  <a:pt x="1512456" y="451560"/>
                  <a:pt x="1255786" y="456339"/>
                  <a:pt x="965755" y="434109"/>
                </a:cubicBezTo>
                <a:cubicBezTo>
                  <a:pt x="675724" y="411879"/>
                  <a:pt x="401138" y="411695"/>
                  <a:pt x="72353" y="434109"/>
                </a:cubicBezTo>
                <a:cubicBezTo>
                  <a:pt x="31014" y="438412"/>
                  <a:pt x="-1088" y="398289"/>
                  <a:pt x="0" y="361756"/>
                </a:cubicBezTo>
                <a:cubicBezTo>
                  <a:pt x="-3332" y="224159"/>
                  <a:pt x="-1571" y="143970"/>
                  <a:pt x="0" y="72353"/>
                </a:cubicBezTo>
                <a:close/>
              </a:path>
            </a:pathLst>
          </a:cu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28760BB-9329-D026-9E5E-1CFD249708CD}"/>
              </a:ext>
            </a:extLst>
          </p:cNvPr>
          <p:cNvSpPr/>
          <p:nvPr/>
        </p:nvSpPr>
        <p:spPr>
          <a:xfrm>
            <a:off x="570749" y="4212960"/>
            <a:ext cx="8266545" cy="434109"/>
          </a:xfrm>
          <a:custGeom>
            <a:avLst/>
            <a:gdLst>
              <a:gd name="csX0" fmla="*/ 0 w 8266545"/>
              <a:gd name="csY0" fmla="*/ 72353 h 434109"/>
              <a:gd name="csX1" fmla="*/ 72353 w 8266545"/>
              <a:gd name="csY1" fmla="*/ 0 h 434109"/>
              <a:gd name="csX2" fmla="*/ 749173 w 8266545"/>
              <a:gd name="csY2" fmla="*/ 0 h 434109"/>
              <a:gd name="csX3" fmla="*/ 1507211 w 8266545"/>
              <a:gd name="csY3" fmla="*/ 0 h 434109"/>
              <a:gd name="csX4" fmla="*/ 2021594 w 8266545"/>
              <a:gd name="csY4" fmla="*/ 0 h 434109"/>
              <a:gd name="csX5" fmla="*/ 2454759 w 8266545"/>
              <a:gd name="csY5" fmla="*/ 0 h 434109"/>
              <a:gd name="csX6" fmla="*/ 2969142 w 8266545"/>
              <a:gd name="csY6" fmla="*/ 0 h 434109"/>
              <a:gd name="csX7" fmla="*/ 3564744 w 8266545"/>
              <a:gd name="csY7" fmla="*/ 0 h 434109"/>
              <a:gd name="csX8" fmla="*/ 4241564 w 8266545"/>
              <a:gd name="csY8" fmla="*/ 0 h 434109"/>
              <a:gd name="csX9" fmla="*/ 4755947 w 8266545"/>
              <a:gd name="csY9" fmla="*/ 0 h 434109"/>
              <a:gd name="csX10" fmla="*/ 5595204 w 8266545"/>
              <a:gd name="csY10" fmla="*/ 0 h 434109"/>
              <a:gd name="csX11" fmla="*/ 6272023 w 8266545"/>
              <a:gd name="csY11" fmla="*/ 0 h 434109"/>
              <a:gd name="csX12" fmla="*/ 7111280 w 8266545"/>
              <a:gd name="csY12" fmla="*/ 0 h 434109"/>
              <a:gd name="csX13" fmla="*/ 8194192 w 8266545"/>
              <a:gd name="csY13" fmla="*/ 0 h 434109"/>
              <a:gd name="csX14" fmla="*/ 8266545 w 8266545"/>
              <a:gd name="csY14" fmla="*/ 72353 h 434109"/>
              <a:gd name="csX15" fmla="*/ 8266545 w 8266545"/>
              <a:gd name="csY15" fmla="*/ 361756 h 434109"/>
              <a:gd name="csX16" fmla="*/ 8194192 w 8266545"/>
              <a:gd name="csY16" fmla="*/ 434109 h 434109"/>
              <a:gd name="csX17" fmla="*/ 7436154 w 8266545"/>
              <a:gd name="csY17" fmla="*/ 434109 h 434109"/>
              <a:gd name="csX18" fmla="*/ 6759334 w 8266545"/>
              <a:gd name="csY18" fmla="*/ 434109 h 434109"/>
              <a:gd name="csX19" fmla="*/ 5920077 w 8266545"/>
              <a:gd name="csY19" fmla="*/ 434109 h 434109"/>
              <a:gd name="csX20" fmla="*/ 5324476 w 8266545"/>
              <a:gd name="csY20" fmla="*/ 434109 h 434109"/>
              <a:gd name="csX21" fmla="*/ 4810092 w 8266545"/>
              <a:gd name="csY21" fmla="*/ 434109 h 434109"/>
              <a:gd name="csX22" fmla="*/ 4133273 w 8266545"/>
              <a:gd name="csY22" fmla="*/ 434109 h 434109"/>
              <a:gd name="csX23" fmla="*/ 3375234 w 8266545"/>
              <a:gd name="csY23" fmla="*/ 434109 h 434109"/>
              <a:gd name="csX24" fmla="*/ 2535977 w 8266545"/>
              <a:gd name="csY24" fmla="*/ 434109 h 434109"/>
              <a:gd name="csX25" fmla="*/ 1777939 w 8266545"/>
              <a:gd name="csY25" fmla="*/ 434109 h 434109"/>
              <a:gd name="csX26" fmla="*/ 938682 w 8266545"/>
              <a:gd name="csY26" fmla="*/ 434109 h 434109"/>
              <a:gd name="csX27" fmla="*/ 72353 w 8266545"/>
              <a:gd name="csY27" fmla="*/ 434109 h 434109"/>
              <a:gd name="csX28" fmla="*/ 0 w 8266545"/>
              <a:gd name="csY28" fmla="*/ 361756 h 434109"/>
              <a:gd name="csX29" fmla="*/ 0 w 8266545"/>
              <a:gd name="csY29" fmla="*/ 72353 h 43410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Lst>
            <a:rect l="l" t="t" r="r" b="b"/>
            <a:pathLst>
              <a:path w="8266545" h="434109" fill="none" extrusionOk="0">
                <a:moveTo>
                  <a:pt x="0" y="72353"/>
                </a:moveTo>
                <a:cubicBezTo>
                  <a:pt x="671" y="33016"/>
                  <a:pt x="40388" y="-4780"/>
                  <a:pt x="72353" y="0"/>
                </a:cubicBezTo>
                <a:cubicBezTo>
                  <a:pt x="300039" y="-20370"/>
                  <a:pt x="518236" y="-29457"/>
                  <a:pt x="749173" y="0"/>
                </a:cubicBezTo>
                <a:cubicBezTo>
                  <a:pt x="980110" y="29457"/>
                  <a:pt x="1288691" y="29491"/>
                  <a:pt x="1507211" y="0"/>
                </a:cubicBezTo>
                <a:cubicBezTo>
                  <a:pt x="1725731" y="-29491"/>
                  <a:pt x="1898236" y="10959"/>
                  <a:pt x="2021594" y="0"/>
                </a:cubicBezTo>
                <a:cubicBezTo>
                  <a:pt x="2144952" y="-10959"/>
                  <a:pt x="2293673" y="-4256"/>
                  <a:pt x="2454759" y="0"/>
                </a:cubicBezTo>
                <a:cubicBezTo>
                  <a:pt x="2615846" y="4256"/>
                  <a:pt x="2860751" y="5916"/>
                  <a:pt x="2969142" y="0"/>
                </a:cubicBezTo>
                <a:cubicBezTo>
                  <a:pt x="3077533" y="-5916"/>
                  <a:pt x="3275347" y="-29209"/>
                  <a:pt x="3564744" y="0"/>
                </a:cubicBezTo>
                <a:cubicBezTo>
                  <a:pt x="3854141" y="29209"/>
                  <a:pt x="4042424" y="2437"/>
                  <a:pt x="4241564" y="0"/>
                </a:cubicBezTo>
                <a:cubicBezTo>
                  <a:pt x="4440704" y="-2437"/>
                  <a:pt x="4599108" y="-5082"/>
                  <a:pt x="4755947" y="0"/>
                </a:cubicBezTo>
                <a:cubicBezTo>
                  <a:pt x="4912786" y="5082"/>
                  <a:pt x="5282202" y="-17849"/>
                  <a:pt x="5595204" y="0"/>
                </a:cubicBezTo>
                <a:cubicBezTo>
                  <a:pt x="5908206" y="17849"/>
                  <a:pt x="6070970" y="18962"/>
                  <a:pt x="6272023" y="0"/>
                </a:cubicBezTo>
                <a:cubicBezTo>
                  <a:pt x="6473076" y="-18962"/>
                  <a:pt x="6751934" y="-28487"/>
                  <a:pt x="7111280" y="0"/>
                </a:cubicBezTo>
                <a:cubicBezTo>
                  <a:pt x="7470626" y="28487"/>
                  <a:pt x="7687779" y="-8301"/>
                  <a:pt x="8194192" y="0"/>
                </a:cubicBezTo>
                <a:cubicBezTo>
                  <a:pt x="8233607" y="1993"/>
                  <a:pt x="8270164" y="26300"/>
                  <a:pt x="8266545" y="72353"/>
                </a:cubicBezTo>
                <a:cubicBezTo>
                  <a:pt x="8271794" y="134150"/>
                  <a:pt x="8263579" y="292382"/>
                  <a:pt x="8266545" y="361756"/>
                </a:cubicBezTo>
                <a:cubicBezTo>
                  <a:pt x="8266813" y="399004"/>
                  <a:pt x="8235851" y="429085"/>
                  <a:pt x="8194192" y="434109"/>
                </a:cubicBezTo>
                <a:cubicBezTo>
                  <a:pt x="7888435" y="408999"/>
                  <a:pt x="7617359" y="419386"/>
                  <a:pt x="7436154" y="434109"/>
                </a:cubicBezTo>
                <a:cubicBezTo>
                  <a:pt x="7254949" y="448832"/>
                  <a:pt x="6969520" y="459722"/>
                  <a:pt x="6759334" y="434109"/>
                </a:cubicBezTo>
                <a:cubicBezTo>
                  <a:pt x="6549148" y="408496"/>
                  <a:pt x="6235876" y="419172"/>
                  <a:pt x="5920077" y="434109"/>
                </a:cubicBezTo>
                <a:cubicBezTo>
                  <a:pt x="5604278" y="449046"/>
                  <a:pt x="5551699" y="424615"/>
                  <a:pt x="5324476" y="434109"/>
                </a:cubicBezTo>
                <a:cubicBezTo>
                  <a:pt x="5097253" y="443603"/>
                  <a:pt x="4992576" y="430030"/>
                  <a:pt x="4810092" y="434109"/>
                </a:cubicBezTo>
                <a:cubicBezTo>
                  <a:pt x="4627608" y="438188"/>
                  <a:pt x="4412350" y="425618"/>
                  <a:pt x="4133273" y="434109"/>
                </a:cubicBezTo>
                <a:cubicBezTo>
                  <a:pt x="3854196" y="442600"/>
                  <a:pt x="3677284" y="420369"/>
                  <a:pt x="3375234" y="434109"/>
                </a:cubicBezTo>
                <a:cubicBezTo>
                  <a:pt x="3073184" y="447849"/>
                  <a:pt x="2706279" y="466742"/>
                  <a:pt x="2535977" y="434109"/>
                </a:cubicBezTo>
                <a:cubicBezTo>
                  <a:pt x="2365675" y="401476"/>
                  <a:pt x="1952306" y="412091"/>
                  <a:pt x="1777939" y="434109"/>
                </a:cubicBezTo>
                <a:cubicBezTo>
                  <a:pt x="1603572" y="456127"/>
                  <a:pt x="1258962" y="444921"/>
                  <a:pt x="938682" y="434109"/>
                </a:cubicBezTo>
                <a:cubicBezTo>
                  <a:pt x="618402" y="423297"/>
                  <a:pt x="345172" y="445819"/>
                  <a:pt x="72353" y="434109"/>
                </a:cubicBezTo>
                <a:cubicBezTo>
                  <a:pt x="34872" y="431543"/>
                  <a:pt x="-1789" y="407743"/>
                  <a:pt x="0" y="361756"/>
                </a:cubicBezTo>
                <a:cubicBezTo>
                  <a:pt x="5472" y="262777"/>
                  <a:pt x="9692" y="212547"/>
                  <a:pt x="0" y="72353"/>
                </a:cubicBezTo>
                <a:close/>
              </a:path>
              <a:path w="8266545" h="434109" stroke="0" extrusionOk="0">
                <a:moveTo>
                  <a:pt x="0" y="72353"/>
                </a:moveTo>
                <a:cubicBezTo>
                  <a:pt x="-1005" y="31774"/>
                  <a:pt x="26775" y="2109"/>
                  <a:pt x="72353" y="0"/>
                </a:cubicBezTo>
                <a:cubicBezTo>
                  <a:pt x="266893" y="-20692"/>
                  <a:pt x="534200" y="-15368"/>
                  <a:pt x="911610" y="0"/>
                </a:cubicBezTo>
                <a:cubicBezTo>
                  <a:pt x="1289020" y="15368"/>
                  <a:pt x="1225132" y="-22648"/>
                  <a:pt x="1507211" y="0"/>
                </a:cubicBezTo>
                <a:cubicBezTo>
                  <a:pt x="1789290" y="22648"/>
                  <a:pt x="1806418" y="11123"/>
                  <a:pt x="2021594" y="0"/>
                </a:cubicBezTo>
                <a:cubicBezTo>
                  <a:pt x="2236770" y="-11123"/>
                  <a:pt x="2577413" y="3348"/>
                  <a:pt x="2779633" y="0"/>
                </a:cubicBezTo>
                <a:cubicBezTo>
                  <a:pt x="2981853" y="-3348"/>
                  <a:pt x="3118205" y="-12233"/>
                  <a:pt x="3375234" y="0"/>
                </a:cubicBezTo>
                <a:cubicBezTo>
                  <a:pt x="3632263" y="12233"/>
                  <a:pt x="3917945" y="15705"/>
                  <a:pt x="4214491" y="0"/>
                </a:cubicBezTo>
                <a:cubicBezTo>
                  <a:pt x="4511037" y="-15705"/>
                  <a:pt x="4559782" y="-25517"/>
                  <a:pt x="4728874" y="0"/>
                </a:cubicBezTo>
                <a:cubicBezTo>
                  <a:pt x="4897966" y="25517"/>
                  <a:pt x="5152329" y="24073"/>
                  <a:pt x="5568131" y="0"/>
                </a:cubicBezTo>
                <a:cubicBezTo>
                  <a:pt x="5983933" y="-24073"/>
                  <a:pt x="5869378" y="21159"/>
                  <a:pt x="6001295" y="0"/>
                </a:cubicBezTo>
                <a:cubicBezTo>
                  <a:pt x="6133212" y="-21159"/>
                  <a:pt x="6522908" y="26957"/>
                  <a:pt x="6678115" y="0"/>
                </a:cubicBezTo>
                <a:cubicBezTo>
                  <a:pt x="6833322" y="-26957"/>
                  <a:pt x="7039007" y="1357"/>
                  <a:pt x="7354935" y="0"/>
                </a:cubicBezTo>
                <a:cubicBezTo>
                  <a:pt x="7670863" y="-1357"/>
                  <a:pt x="7881186" y="21434"/>
                  <a:pt x="8194192" y="0"/>
                </a:cubicBezTo>
                <a:cubicBezTo>
                  <a:pt x="8239850" y="6980"/>
                  <a:pt x="8269455" y="29846"/>
                  <a:pt x="8266545" y="72353"/>
                </a:cubicBezTo>
                <a:cubicBezTo>
                  <a:pt x="8256901" y="204528"/>
                  <a:pt x="8267689" y="257757"/>
                  <a:pt x="8266545" y="361756"/>
                </a:cubicBezTo>
                <a:cubicBezTo>
                  <a:pt x="8262108" y="397534"/>
                  <a:pt x="8232171" y="431149"/>
                  <a:pt x="8194192" y="434109"/>
                </a:cubicBezTo>
                <a:cubicBezTo>
                  <a:pt x="7946827" y="442451"/>
                  <a:pt x="7762883" y="406965"/>
                  <a:pt x="7436154" y="434109"/>
                </a:cubicBezTo>
                <a:cubicBezTo>
                  <a:pt x="7109425" y="461253"/>
                  <a:pt x="7159563" y="454303"/>
                  <a:pt x="7002989" y="434109"/>
                </a:cubicBezTo>
                <a:cubicBezTo>
                  <a:pt x="6846415" y="413915"/>
                  <a:pt x="6640772" y="457415"/>
                  <a:pt x="6488606" y="434109"/>
                </a:cubicBezTo>
                <a:cubicBezTo>
                  <a:pt x="6336440" y="410803"/>
                  <a:pt x="5870120" y="436040"/>
                  <a:pt x="5649349" y="434109"/>
                </a:cubicBezTo>
                <a:cubicBezTo>
                  <a:pt x="5428578" y="432178"/>
                  <a:pt x="5266587" y="441933"/>
                  <a:pt x="4972529" y="434109"/>
                </a:cubicBezTo>
                <a:cubicBezTo>
                  <a:pt x="4678471" y="426285"/>
                  <a:pt x="4662411" y="437774"/>
                  <a:pt x="4458146" y="434109"/>
                </a:cubicBezTo>
                <a:cubicBezTo>
                  <a:pt x="4253881" y="430444"/>
                  <a:pt x="3961896" y="435300"/>
                  <a:pt x="3781326" y="434109"/>
                </a:cubicBezTo>
                <a:cubicBezTo>
                  <a:pt x="3600756" y="432918"/>
                  <a:pt x="3525798" y="432406"/>
                  <a:pt x="3348161" y="434109"/>
                </a:cubicBezTo>
                <a:cubicBezTo>
                  <a:pt x="3170525" y="435812"/>
                  <a:pt x="3055317" y="450084"/>
                  <a:pt x="2914997" y="434109"/>
                </a:cubicBezTo>
                <a:cubicBezTo>
                  <a:pt x="2774677" y="418134"/>
                  <a:pt x="2402314" y="421516"/>
                  <a:pt x="2238177" y="434109"/>
                </a:cubicBezTo>
                <a:cubicBezTo>
                  <a:pt x="2074040" y="446702"/>
                  <a:pt x="1935132" y="416658"/>
                  <a:pt x="1723794" y="434109"/>
                </a:cubicBezTo>
                <a:cubicBezTo>
                  <a:pt x="1512456" y="451560"/>
                  <a:pt x="1255786" y="456339"/>
                  <a:pt x="965755" y="434109"/>
                </a:cubicBezTo>
                <a:cubicBezTo>
                  <a:pt x="675724" y="411879"/>
                  <a:pt x="401138" y="411695"/>
                  <a:pt x="72353" y="434109"/>
                </a:cubicBezTo>
                <a:cubicBezTo>
                  <a:pt x="31014" y="438412"/>
                  <a:pt x="-1088" y="398289"/>
                  <a:pt x="0" y="361756"/>
                </a:cubicBezTo>
                <a:cubicBezTo>
                  <a:pt x="-3332" y="224159"/>
                  <a:pt x="-1571" y="143970"/>
                  <a:pt x="0" y="72353"/>
                </a:cubicBezTo>
                <a:close/>
              </a:path>
            </a:pathLst>
          </a:custGeom>
          <a:solidFill>
            <a:srgbClr val="C00000"/>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solidFill>
                  <a:schemeClr val="bg1"/>
                </a:solidFill>
              </a:rPr>
              <a:t>the general form of covariate adjustment in randomized clinical trials</a:t>
            </a:r>
          </a:p>
        </p:txBody>
      </p:sp>
    </p:spTree>
    <p:extLst>
      <p:ext uri="{BB962C8B-B14F-4D97-AF65-F5344CB8AC3E}">
        <p14:creationId xmlns:p14="http://schemas.microsoft.com/office/powerpoint/2010/main" val="570095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b="1" dirty="0">
                <a:solidFill>
                  <a:srgbClr val="C00000"/>
                </a:solidFill>
              </a:rPr>
              <a:t>AIPW </a:t>
            </a:r>
            <a:r>
              <a:rPr lang="en-US" sz="2800" dirty="0"/>
              <a:t>for Unconditional Treatment Effect</a:t>
            </a:r>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1718585"/>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endParaRPr lang="en-US" sz="1600" dirty="0"/>
              </a:p>
              <a:p>
                <a:pPr>
                  <a:spcAft>
                    <a:spcPts val="600"/>
                  </a:spcAft>
                </a:pPr>
                <a:r>
                  <a:rPr lang="en-US" b="1" u="sng" dirty="0">
                    <a:solidFill>
                      <a:srgbClr val="C5050C"/>
                    </a:solidFill>
                  </a:rPr>
                  <a:t>Method of Estimation</a:t>
                </a:r>
                <a:r>
                  <a:rPr lang="en-US" b="1" dirty="0">
                    <a:solidFill>
                      <a:srgbClr val="C5050C"/>
                    </a:solidFill>
                  </a:rPr>
                  <a:t>:</a:t>
                </a:r>
                <a:endParaRPr lang="en-US" sz="1600" b="1" dirty="0"/>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1718585"/>
              </a:xfrm>
              <a:prstGeom prst="rect">
                <a:avLst/>
              </a:prstGeom>
              <a:blipFill>
                <a:blip r:embed="rId2"/>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1">
                <a:extLst>
                  <a:ext uri="{FF2B5EF4-FFF2-40B4-BE49-F238E27FC236}">
                    <a16:creationId xmlns:a16="http://schemas.microsoft.com/office/drawing/2014/main" id="{BB9398F4-32D3-393C-10E3-CD5C3F59C4F9}"/>
                  </a:ext>
                </a:extLst>
              </p:cNvPr>
              <p:cNvGraphicFramePr>
                <a:graphicFrameLocks noGrp="1"/>
              </p:cNvGraphicFramePr>
              <p:nvPr>
                <p:extLst>
                  <p:ext uri="{D42A27DB-BD31-4B8C-83A1-F6EECF244321}">
                    <p14:modId xmlns:p14="http://schemas.microsoft.com/office/powerpoint/2010/main" val="1970863788"/>
                  </p:ext>
                </p:extLst>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AIPW (doubly robust)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𝑌</m:t>
                                  </m:r>
                                </m:e>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𝑋</m:t>
                                  </m:r>
                                </m:e>
                              </m:d>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𝜇</m:t>
                                  </m:r>
                                </m:e>
                                <m:sub>
                                  <m:r>
                                    <a:rPr lang="en-US" sz="1350" b="0" i="1"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r>
                                    <a:rPr lang="en-US" sz="1350" b="0" i="1" smtClean="0">
                                      <a:solidFill>
                                        <a:srgbClr val="C00000"/>
                                      </a:solidFill>
                                      <a:latin typeface="Cambria Math" panose="02040503050406030204" pitchFamily="18" charset="0"/>
                                    </a:rPr>
                                    <m:t>𝑋</m:t>
                                  </m:r>
                                </m:e>
                              </m:d>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𝐼</m:t>
                                  </m:r>
                                </m:e>
                                <m:sub>
                                  <m:d>
                                    <m:dPr>
                                      <m:begChr m:val="{"/>
                                      <m:endChr m:val="}"/>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e>
                                  </m:d>
                                </m:sub>
                              </m:sSub>
                            </m:oMath>
                          </a14:m>
                          <a:r>
                            <a:rPr lang="en-US" sz="1350" dirty="0">
                              <a:solidFill>
                                <a:srgbClr val="C00000"/>
                              </a:solidFill>
                            </a:rPr>
                            <a:t> </a:t>
                          </a:r>
                        </a:p>
                      </a:txBody>
                      <a:tcPr anchor="ctr"/>
                    </a:tc>
                    <a:tc>
                      <a:txBody>
                        <a:bodyPr/>
                        <a:lstStyle/>
                        <a:p>
                          <a:pPr algn="l"/>
                          <a14:m>
                            <m:oMath xmlns:m="http://schemas.openxmlformats.org/officeDocument/2006/math">
                              <m:f>
                                <m:fPr>
                                  <m:ctrlPr>
                                    <a:rPr lang="en-US" sz="135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supHide m:val="on"/>
                                  <m:ctrlPr>
                                    <a:rPr lang="en-US" sz="1350" i="1" smtClean="0">
                                      <a:solidFill>
                                        <a:srgbClr val="C00000"/>
                                      </a:solidFill>
                                      <a:latin typeface="Cambria Math" panose="02040503050406030204" pitchFamily="18" charset="0"/>
                                    </a:rPr>
                                  </m:ctrlPr>
                                </m:naryPr>
                                <m:sub>
                                  <m:sSub>
                                    <m:sSubPr>
                                      <m:ctrlPr>
                                        <a:rPr lang="en-US" sz="1350" b="0" i="1" smtClean="0">
                                          <a:solidFill>
                                            <a:srgbClr val="C00000"/>
                                          </a:solidFill>
                                          <a:latin typeface="Cambria Math" panose="02040503050406030204" pitchFamily="18" charset="0"/>
                                        </a:rPr>
                                      </m:ctrlPr>
                                    </m:sSubPr>
                                    <m:e>
                                      <m:r>
                                        <m:rPr>
                                          <m:brk m:alnAt="9"/>
                                        </m:rPr>
                                        <a:rPr lang="en-US" sz="1350" b="0" smtClean="0">
                                          <a:solidFill>
                                            <a:srgbClr val="C00000"/>
                                          </a:solidFill>
                                          <a:latin typeface="Cambria Math" panose="02040503050406030204" pitchFamily="18" charset="0"/>
                                        </a:rPr>
                                        <m:t>𝐴</m:t>
                                      </m:r>
                                    </m:e>
                                    <m:sub>
                                      <m:r>
                                        <m:rPr>
                                          <m:brk m:alnAt="9"/>
                                        </m:rPr>
                                        <a:rPr lang="en-US" sz="1350" b="0" smtClean="0">
                                          <a:solidFill>
                                            <a:srgbClr val="C00000"/>
                                          </a:solidFill>
                                          <a:latin typeface="Cambria Math" panose="02040503050406030204" pitchFamily="18" charset="0"/>
                                        </a:rPr>
                                        <m:t>𝑖</m:t>
                                      </m:r>
                                    </m:sub>
                                  </m:sSub>
                                  <m:r>
                                    <m:rPr>
                                      <m:brk m:alnAt="9"/>
                                    </m:rP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sub>
                                <m:sup/>
                                <m:e>
                                  <m:f>
                                    <m:fPr>
                                      <m:ctrlPr>
                                        <a:rPr lang="en-US" sz="1350" i="1" smtClean="0">
                                          <a:solidFill>
                                            <a:srgbClr val="C00000"/>
                                          </a:solidFill>
                                          <a:latin typeface="Cambria Math" panose="02040503050406030204" pitchFamily="18" charset="0"/>
                                        </a:rPr>
                                      </m:ctrlPr>
                                    </m:fPr>
                                    <m:num>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𝑌</m:t>
                                          </m:r>
                                        </m:e>
                                        <m:sub>
                                          <m:r>
                                            <a:rPr lang="en-US" sz="1350" b="0" smtClean="0">
                                              <a:solidFill>
                                                <a:srgbClr val="C00000"/>
                                              </a:solidFill>
                                              <a:latin typeface="Cambria Math" panose="02040503050406030204" pitchFamily="18" charset="0"/>
                                            </a:rPr>
                                            <m:t>𝑖</m:t>
                                          </m:r>
                                        </m:sub>
                                      </m:sSub>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𝜇</m:t>
                                              </m:r>
                                            </m:e>
                                          </m:acc>
                                        </m:e>
                                        <m:sub>
                                          <m:r>
                                            <a:rPr lang="en-US" sz="1350" b="0"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𝑋</m:t>
                                              </m:r>
                                            </m:e>
                                            <m:sub>
                                              <m:r>
                                                <a:rPr lang="en-US" sz="1350" b="0" smtClean="0">
                                                  <a:solidFill>
                                                    <a:srgbClr val="C00000"/>
                                                  </a:solidFill>
                                                  <a:latin typeface="Cambria Math" panose="02040503050406030204" pitchFamily="18" charset="0"/>
                                                </a:rPr>
                                                <m:t>𝑖</m:t>
                                              </m:r>
                                            </m:sub>
                                          </m:sSub>
                                        </m:e>
                                      </m:d>
                                    </m:num>
                                    <m:den>
                                      <m:f>
                                        <m:fPr>
                                          <m:type m:val="lin"/>
                                          <m:ctrlPr>
                                            <a:rPr lang="en-US" sz="1350" i="1" smtClean="0">
                                              <a:solidFill>
                                                <a:srgbClr val="C00000"/>
                                              </a:solidFill>
                                              <a:latin typeface="Cambria Math" panose="02040503050406030204" pitchFamily="18" charset="0"/>
                                            </a:rPr>
                                          </m:ctrlPr>
                                        </m:fPr>
                                        <m:num>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𝑛</m:t>
                                              </m:r>
                                            </m:e>
                                            <m:sub>
                                              <m:r>
                                                <a:rPr lang="en-US" sz="1350" b="0" smtClean="0">
                                                  <a:solidFill>
                                                    <a:srgbClr val="C00000"/>
                                                  </a:solidFill>
                                                  <a:latin typeface="Cambria Math" panose="02040503050406030204" pitchFamily="18" charset="0"/>
                                                </a:rPr>
                                                <m:t>𝑎</m:t>
                                              </m:r>
                                            </m:sub>
                                          </m:sSub>
                                        </m:num>
                                        <m:den>
                                          <m:r>
                                            <a:rPr lang="en-US" sz="1350" b="0" smtClean="0">
                                              <a:solidFill>
                                                <a:srgbClr val="C00000"/>
                                              </a:solidFill>
                                              <a:latin typeface="Cambria Math" panose="02040503050406030204" pitchFamily="18" charset="0"/>
                                            </a:rPr>
                                            <m:t>𝑛</m:t>
                                          </m:r>
                                        </m:den>
                                      </m:f>
                                    </m:den>
                                  </m:f>
                                </m:e>
                              </m:nary>
                              <m:r>
                                <a:rPr lang="en-US" sz="1350" b="0" smtClean="0">
                                  <a:solidFill>
                                    <a:srgbClr val="C00000"/>
                                  </a:solidFill>
                                  <a:latin typeface="Cambria Math" panose="02040503050406030204" pitchFamily="18" charset="0"/>
                                </a:rPr>
                                <m:t>+</m:t>
                              </m:r>
                              <m:f>
                                <m:fPr>
                                  <m:ctrlPr>
                                    <a:rPr lang="en-US" sz="1350" b="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ctrlPr>
                                    <a:rPr lang="en-US" sz="1350" b="0" i="1" smtClean="0">
                                      <a:solidFill>
                                        <a:srgbClr val="C00000"/>
                                      </a:solidFill>
                                      <a:latin typeface="Cambria Math" panose="02040503050406030204" pitchFamily="18" charset="0"/>
                                    </a:rPr>
                                  </m:ctrlPr>
                                </m:naryPr>
                                <m:sub>
                                  <m:r>
                                    <m:rPr>
                                      <m:brk m:alnAt="25"/>
                                    </m:rPr>
                                    <a:rPr lang="en-US" sz="1350" b="0" smtClean="0">
                                      <a:solidFill>
                                        <a:srgbClr val="C00000"/>
                                      </a:solidFill>
                                      <a:latin typeface="Cambria Math" panose="02040503050406030204" pitchFamily="18" charset="0"/>
                                    </a:rPr>
                                    <m:t>𝑖</m:t>
                                  </m:r>
                                  <m:r>
                                    <a:rPr lang="en-US" sz="1350" b="0" smtClean="0">
                                      <a:solidFill>
                                        <a:srgbClr val="C00000"/>
                                      </a:solidFill>
                                      <a:latin typeface="Cambria Math" panose="02040503050406030204" pitchFamily="18" charset="0"/>
                                    </a:rPr>
                                    <m:t>=1</m:t>
                                  </m:r>
                                </m:sub>
                                <m:sup>
                                  <m:r>
                                    <a:rPr lang="en-US" sz="1350" b="0" smtClean="0">
                                      <a:solidFill>
                                        <a:srgbClr val="C00000"/>
                                      </a:solidFill>
                                      <a:latin typeface="Cambria Math" panose="02040503050406030204" pitchFamily="18" charset="0"/>
                                    </a:rPr>
                                    <m:t>𝑛</m:t>
                                  </m:r>
                                </m:sup>
                                <m:e>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𝜇</m:t>
                                          </m:r>
                                        </m:e>
                                      </m:acc>
                                    </m:e>
                                    <m:sub>
                                      <m:r>
                                        <a:rPr lang="en-US" sz="1350" b="0"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𝑋</m:t>
                                          </m:r>
                                        </m:e>
                                        <m:sub>
                                          <m:r>
                                            <a:rPr lang="en-US" sz="1350" b="0" smtClean="0">
                                              <a:solidFill>
                                                <a:srgbClr val="C00000"/>
                                              </a:solidFill>
                                              <a:latin typeface="Cambria Math" panose="02040503050406030204" pitchFamily="18" charset="0"/>
                                            </a:rPr>
                                            <m:t>𝑖</m:t>
                                          </m:r>
                                        </m:sub>
                                      </m:sSub>
                                    </m:e>
                                  </m:d>
                                </m:e>
                              </m:nary>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𝑎</m:t>
                              </m:r>
                              <m:r>
                                <a:rPr lang="en-US" sz="1350" b="0" smtClean="0">
                                  <a:solidFill>
                                    <a:srgbClr val="C00000"/>
                                  </a:solidFill>
                                  <a:latin typeface="Cambria Math" panose="02040503050406030204" pitchFamily="18" charset="0"/>
                                </a:rPr>
                                <m:t>=1,…,</m:t>
                              </m:r>
                              <m:r>
                                <a:rPr lang="en-US" sz="1350" b="0" smtClean="0">
                                  <a:solidFill>
                                    <a:srgbClr val="C00000"/>
                                  </a:solidFill>
                                  <a:latin typeface="Cambria Math" panose="02040503050406030204" pitchFamily="18" charset="0"/>
                                </a:rPr>
                                <m:t>𝑘</m:t>
                              </m:r>
                            </m:oMath>
                          </a14:m>
                          <a:r>
                            <a:rPr lang="en-US" sz="1350" dirty="0">
                              <a:solidFill>
                                <a:srgbClr val="C00000"/>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r>
                            <a:rPr lang="en-US" sz="1350" dirty="0">
                              <a:solidFill>
                                <a:srgbClr val="C00000"/>
                              </a:solidFill>
                            </a:rPr>
                            <a:t>, </a:t>
                          </a:r>
                          <a:r>
                            <a:rPr lang="en-US" sz="1350" dirty="0" err="1">
                              <a:solidFill>
                                <a:srgbClr val="C00000"/>
                              </a:solidFill>
                            </a:rPr>
                            <a:t>robincar_SL</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Choice>
        <mc:Fallback xmlns="">
          <p:graphicFrame>
            <p:nvGraphicFramePr>
              <p:cNvPr id="4" name="Table 1">
                <a:extLst>
                  <a:ext uri="{FF2B5EF4-FFF2-40B4-BE49-F238E27FC236}">
                    <a16:creationId xmlns:a16="http://schemas.microsoft.com/office/drawing/2014/main" id="{BB9398F4-32D3-393C-10E3-CD5C3F59C4F9}"/>
                  </a:ext>
                </a:extLst>
              </p:cNvPr>
              <p:cNvGraphicFramePr>
                <a:graphicFrameLocks noGrp="1"/>
              </p:cNvGraphicFramePr>
              <p:nvPr>
                <p:extLst>
                  <p:ext uri="{D42A27DB-BD31-4B8C-83A1-F6EECF244321}">
                    <p14:modId xmlns:p14="http://schemas.microsoft.com/office/powerpoint/2010/main" val="1970863788"/>
                  </p:ext>
                </p:extLst>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3"/>
                          <a:stretch>
                            <a:fillRect l="-136918" t="-2703" r="-82079" b="-189189"/>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AIPW (doubly robust)</a:t>
                          </a:r>
                        </a:p>
                      </a:txBody>
                      <a:tcPr anchor="ctr"/>
                    </a:tc>
                    <a:tc>
                      <a:txBody>
                        <a:bodyPr/>
                        <a:lstStyle/>
                        <a:p>
                          <a:endParaRPr lang="en-US"/>
                        </a:p>
                      </a:txBody>
                      <a:tcPr anchor="ctr">
                        <a:blipFill>
                          <a:blip r:embed="rId3"/>
                          <a:stretch>
                            <a:fillRect l="-70536" t="-105556" r="-226786" b="-94444"/>
                          </a:stretch>
                        </a:blipFill>
                      </a:tcPr>
                    </a:tc>
                    <a:tc>
                      <a:txBody>
                        <a:bodyPr/>
                        <a:lstStyle/>
                        <a:p>
                          <a:endParaRPr lang="en-US"/>
                        </a:p>
                      </a:txBody>
                      <a:tcPr anchor="ctr">
                        <a:blipFill>
                          <a:blip r:embed="rId3"/>
                          <a:stretch>
                            <a:fillRect l="-136918" t="-105556" r="-82079" b="-9444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r>
                            <a:rPr lang="en-US" sz="1350" dirty="0">
                              <a:solidFill>
                                <a:srgbClr val="C00000"/>
                              </a:solidFill>
                            </a:rPr>
                            <a:t>, </a:t>
                          </a:r>
                          <a:r>
                            <a:rPr lang="en-US" sz="1350" dirty="0" err="1">
                              <a:solidFill>
                                <a:srgbClr val="C00000"/>
                              </a:solidFill>
                            </a:rPr>
                            <a:t>robincar_SL</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2B3CFB01-7FDC-08AD-BCF7-A67EA82E6284}"/>
                  </a:ext>
                </a:extLst>
              </p:cNvPr>
              <p:cNvSpPr/>
              <p:nvPr/>
            </p:nvSpPr>
            <p:spPr>
              <a:xfrm>
                <a:off x="570753" y="3035807"/>
                <a:ext cx="11272973" cy="3657601"/>
              </a:xfrm>
              <a:prstGeom prst="roundRect">
                <a:avLst>
                  <a:gd name="adj" fmla="val 3241"/>
                </a:avLst>
              </a:prstGeom>
              <a:solidFill>
                <a:schemeClr val="tx2">
                  <a:lumMod val="20000"/>
                  <a:lumOff val="80000"/>
                  <a:alpha val="5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300"/>
                  </a:spcAft>
                </a:pPr>
                <a:r>
                  <a:rPr lang="en-US" sz="1600" b="1" dirty="0">
                    <a:solidFill>
                      <a:schemeClr val="tx2">
                        <a:lumMod val="75000"/>
                      </a:schemeClr>
                    </a:solidFill>
                  </a:rPr>
                  <a:t>Formula (under </a:t>
                </a:r>
                <a:r>
                  <a:rPr lang="en-US" sz="1600" b="1" dirty="0" err="1">
                    <a:solidFill>
                      <a:schemeClr val="tx2">
                        <a:lumMod val="75000"/>
                      </a:schemeClr>
                    </a:solidFill>
                  </a:rPr>
                  <a:t>Donsker</a:t>
                </a:r>
                <a:r>
                  <a:rPr lang="en-US" sz="1600" b="1" dirty="0">
                    <a:solidFill>
                      <a:schemeClr val="tx2">
                        <a:lumMod val="75000"/>
                      </a:schemeClr>
                    </a:solidFill>
                  </a:rPr>
                  <a:t> Condition)</a:t>
                </a:r>
              </a:p>
              <a:p>
                <a:pPr marL="236538" indent="-236538">
                  <a:buFont typeface="Arial" panose="020B0604020202020204" pitchFamily="34" charset="0"/>
                  <a:buChar char="•"/>
                </a:pPr>
                <a14:m>
                  <m:oMath xmlns:m="http://schemas.openxmlformats.org/officeDocument/2006/math">
                    <m:sSub>
                      <m:sSubPr>
                        <m:ctrlPr>
                          <a:rPr lang="en-US" sz="1350" i="1" dirty="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𝜃</m:t>
                            </m:r>
                          </m:e>
                        </m:acc>
                      </m:e>
                      <m:sub>
                        <m:r>
                          <a:rPr lang="en-US" sz="1350" i="1" dirty="0">
                            <a:solidFill>
                              <a:schemeClr val="tx2">
                                <a:lumMod val="75000"/>
                              </a:schemeClr>
                            </a:solidFill>
                            <a:latin typeface="Cambria Math" panose="02040503050406030204" pitchFamily="18" charset="0"/>
                          </a:rPr>
                          <m:t>𝑎</m:t>
                        </m:r>
                      </m:sub>
                    </m:sSub>
                    <m:r>
                      <a:rPr lang="en-US" sz="1350" i="1" dirty="0">
                        <a:solidFill>
                          <a:schemeClr val="tx2">
                            <a:lumMod val="75000"/>
                          </a:schemeClr>
                        </a:solidFill>
                        <a:latin typeface="Cambria Math" panose="02040503050406030204" pitchFamily="18" charset="0"/>
                      </a:rPr>
                      <m:t>=</m:t>
                    </m:r>
                    <m:f>
                      <m:fPr>
                        <m:ctrlPr>
                          <a:rPr lang="en-US" sz="1350" i="1">
                            <a:solidFill>
                              <a:schemeClr val="tx2">
                                <a:lumMod val="75000"/>
                              </a:schemeClr>
                            </a:solidFill>
                            <a:latin typeface="Cambria Math" panose="02040503050406030204" pitchFamily="18" charset="0"/>
                          </a:rPr>
                        </m:ctrlPr>
                      </m:fPr>
                      <m:num>
                        <m:r>
                          <a:rPr lang="en-US" sz="1350" i="1">
                            <a:solidFill>
                              <a:schemeClr val="tx2">
                                <a:lumMod val="75000"/>
                              </a:schemeClr>
                            </a:solidFill>
                            <a:latin typeface="Cambria Math" panose="02040503050406030204" pitchFamily="18" charset="0"/>
                          </a:rPr>
                          <m:t>1</m:t>
                        </m:r>
                      </m:num>
                      <m:den>
                        <m:sSub>
                          <m:sSubPr>
                            <m:ctrlPr>
                              <a:rPr lang="en-US" sz="1350" b="0" i="1" smtClean="0">
                                <a:solidFill>
                                  <a:schemeClr val="tx2">
                                    <a:lumMod val="75000"/>
                                  </a:schemeClr>
                                </a:solidFill>
                                <a:latin typeface="Cambria Math" panose="02040503050406030204" pitchFamily="18" charset="0"/>
                              </a:rPr>
                            </m:ctrlPr>
                          </m:sSubPr>
                          <m:e>
                            <m:r>
                              <a:rPr lang="en-US" sz="1350" i="1">
                                <a:solidFill>
                                  <a:schemeClr val="tx2">
                                    <a:lumMod val="75000"/>
                                  </a:schemeClr>
                                </a:solidFill>
                                <a:latin typeface="Cambria Math" panose="02040503050406030204" pitchFamily="18" charset="0"/>
                              </a:rPr>
                              <m:t>𝑛</m:t>
                            </m:r>
                          </m:e>
                          <m:sub>
                            <m:r>
                              <a:rPr lang="en-US" sz="1350" b="0" i="1" smtClean="0">
                                <a:solidFill>
                                  <a:schemeClr val="tx2">
                                    <a:lumMod val="75000"/>
                                  </a:schemeClr>
                                </a:solidFill>
                                <a:latin typeface="Cambria Math" panose="02040503050406030204" pitchFamily="18" charset="0"/>
                              </a:rPr>
                              <m:t>𝑎</m:t>
                            </m:r>
                          </m:sub>
                        </m:sSub>
                      </m:den>
                    </m:f>
                    <m:nary>
                      <m:naryPr>
                        <m:chr m:val="∑"/>
                        <m:limLoc m:val="subSup"/>
                        <m:supHide m:val="on"/>
                        <m:ctrlPr>
                          <a:rPr lang="en-US" sz="1350" i="1">
                            <a:solidFill>
                              <a:schemeClr val="tx2">
                                <a:lumMod val="75000"/>
                              </a:schemeClr>
                            </a:solidFill>
                            <a:latin typeface="Cambria Math" panose="02040503050406030204" pitchFamily="18" charset="0"/>
                          </a:rPr>
                        </m:ctrlPr>
                      </m:naryPr>
                      <m:sub>
                        <m:sSub>
                          <m:sSubPr>
                            <m:ctrlPr>
                              <a:rPr lang="en-US" sz="1350" i="1">
                                <a:solidFill>
                                  <a:schemeClr val="tx2">
                                    <a:lumMod val="75000"/>
                                  </a:schemeClr>
                                </a:solidFill>
                                <a:latin typeface="Cambria Math" panose="02040503050406030204" pitchFamily="18" charset="0"/>
                              </a:rPr>
                            </m:ctrlPr>
                          </m:sSubPr>
                          <m:e>
                            <m:r>
                              <m:rPr>
                                <m:brk m:alnAt="9"/>
                              </m:rPr>
                              <a:rPr lang="en-US" sz="1350" i="1">
                                <a:solidFill>
                                  <a:schemeClr val="tx2">
                                    <a:lumMod val="75000"/>
                                  </a:schemeClr>
                                </a:solidFill>
                                <a:latin typeface="Cambria Math" panose="02040503050406030204" pitchFamily="18" charset="0"/>
                              </a:rPr>
                              <m:t>𝐴</m:t>
                            </m:r>
                          </m:e>
                          <m:sub>
                            <m:r>
                              <m:rPr>
                                <m:brk m:alnAt="9"/>
                              </m:rPr>
                              <a:rPr lang="en-US" sz="1350" i="1">
                                <a:solidFill>
                                  <a:schemeClr val="tx2">
                                    <a:lumMod val="75000"/>
                                  </a:schemeClr>
                                </a:solidFill>
                                <a:latin typeface="Cambria Math" panose="02040503050406030204" pitchFamily="18" charset="0"/>
                              </a:rPr>
                              <m:t>𝑖</m:t>
                            </m:r>
                          </m:sub>
                        </m:sSub>
                        <m:r>
                          <m:rPr>
                            <m:brk m:alnAt="9"/>
                          </m:rPr>
                          <a:rPr lang="en-US" sz="1350" i="1">
                            <a:solidFill>
                              <a:schemeClr val="tx2">
                                <a:lumMod val="75000"/>
                              </a:schemeClr>
                            </a:solidFill>
                            <a:latin typeface="Cambria Math" panose="02040503050406030204" pitchFamily="18" charset="0"/>
                          </a:rPr>
                          <m:t>=</m:t>
                        </m:r>
                        <m:r>
                          <a:rPr lang="en-US" sz="1350" i="1">
                            <a:solidFill>
                              <a:schemeClr val="tx2">
                                <a:lumMod val="75000"/>
                              </a:schemeClr>
                            </a:solidFill>
                            <a:latin typeface="Cambria Math" panose="02040503050406030204" pitchFamily="18" charset="0"/>
                          </a:rPr>
                          <m:t>𝑎</m:t>
                        </m:r>
                      </m:sub>
                      <m:sup/>
                      <m:e>
                        <m:d>
                          <m:dPr>
                            <m:ctrlPr>
                              <a:rPr lang="en-US" sz="1350" b="0" i="1" smtClean="0">
                                <a:solidFill>
                                  <a:schemeClr val="tx2">
                                    <a:lumMod val="75000"/>
                                  </a:schemeClr>
                                </a:solidFill>
                                <a:latin typeface="Cambria Math" panose="02040503050406030204" pitchFamily="18" charset="0"/>
                              </a:rPr>
                            </m:ctrlPr>
                          </m:dPr>
                          <m:e>
                            <m:sSub>
                              <m:sSubPr>
                                <m:ctrlPr>
                                  <a:rPr lang="en-US" sz="1350" i="1">
                                    <a:solidFill>
                                      <a:schemeClr val="tx2">
                                        <a:lumMod val="75000"/>
                                      </a:schemeClr>
                                    </a:solidFill>
                                    <a:latin typeface="Cambria Math" panose="02040503050406030204" pitchFamily="18" charset="0"/>
                                  </a:rPr>
                                </m:ctrlPr>
                              </m:sSubPr>
                              <m:e>
                                <m:r>
                                  <a:rPr lang="en-US" sz="1350" i="1">
                                    <a:solidFill>
                                      <a:schemeClr val="tx2">
                                        <a:lumMod val="75000"/>
                                      </a:schemeClr>
                                    </a:solidFill>
                                    <a:latin typeface="Cambria Math" panose="02040503050406030204" pitchFamily="18" charset="0"/>
                                  </a:rPr>
                                  <m:t>𝑌</m:t>
                                </m:r>
                              </m:e>
                              <m:sub>
                                <m:r>
                                  <a:rPr lang="en-US" sz="1350" i="1">
                                    <a:solidFill>
                                      <a:schemeClr val="tx2">
                                        <a:lumMod val="75000"/>
                                      </a:schemeClr>
                                    </a:solidFill>
                                    <a:latin typeface="Cambria Math" panose="02040503050406030204" pitchFamily="18" charset="0"/>
                                  </a:rPr>
                                  <m:t>𝑖</m:t>
                                </m:r>
                              </m:sub>
                            </m:sSub>
                            <m:r>
                              <a:rPr lang="en-US" sz="1350" i="1">
                                <a:solidFill>
                                  <a:schemeClr val="tx2">
                                    <a:lumMod val="75000"/>
                                  </a:schemeClr>
                                </a:solidFill>
                                <a:latin typeface="Cambria Math" panose="02040503050406030204" pitchFamily="18" charset="0"/>
                              </a:rPr>
                              <m:t>−</m:t>
                            </m:r>
                            <m:sSub>
                              <m:sSubPr>
                                <m:ctrlPr>
                                  <a:rPr lang="en-US" sz="1350" i="1">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𝜇</m:t>
                                    </m:r>
                                  </m:e>
                                </m:acc>
                              </m:e>
                              <m:sub>
                                <m:r>
                                  <a:rPr lang="en-US" sz="1350" i="1">
                                    <a:solidFill>
                                      <a:schemeClr val="tx2">
                                        <a:lumMod val="75000"/>
                                      </a:schemeClr>
                                    </a:solidFill>
                                    <a:latin typeface="Cambria Math" panose="02040503050406030204" pitchFamily="18" charset="0"/>
                                  </a:rPr>
                                  <m:t>𝑎</m:t>
                                </m:r>
                              </m:sub>
                            </m:sSub>
                            <m:d>
                              <m:dPr>
                                <m:ctrlPr>
                                  <a:rPr lang="en-US" sz="1350" i="1">
                                    <a:solidFill>
                                      <a:schemeClr val="tx2">
                                        <a:lumMod val="75000"/>
                                      </a:schemeClr>
                                    </a:solidFill>
                                    <a:latin typeface="Cambria Math" panose="02040503050406030204" pitchFamily="18" charset="0"/>
                                  </a:rPr>
                                </m:ctrlPr>
                              </m:dPr>
                              <m:e>
                                <m:sSub>
                                  <m:sSubPr>
                                    <m:ctrlPr>
                                      <a:rPr lang="en-US" sz="1350" i="1">
                                        <a:solidFill>
                                          <a:schemeClr val="tx2">
                                            <a:lumMod val="75000"/>
                                          </a:schemeClr>
                                        </a:solidFill>
                                        <a:latin typeface="Cambria Math" panose="02040503050406030204" pitchFamily="18" charset="0"/>
                                      </a:rPr>
                                    </m:ctrlPr>
                                  </m:sSubPr>
                                  <m:e>
                                    <m:r>
                                      <a:rPr lang="en-US" sz="1350" b="1" i="1">
                                        <a:solidFill>
                                          <a:schemeClr val="tx2">
                                            <a:lumMod val="75000"/>
                                          </a:schemeClr>
                                        </a:solidFill>
                                        <a:latin typeface="Cambria Math" panose="02040503050406030204" pitchFamily="18" charset="0"/>
                                      </a:rPr>
                                      <m:t>𝑿</m:t>
                                    </m:r>
                                  </m:e>
                                  <m:sub>
                                    <m:r>
                                      <a:rPr lang="en-US" sz="1350" i="1">
                                        <a:solidFill>
                                          <a:schemeClr val="tx2">
                                            <a:lumMod val="75000"/>
                                          </a:schemeClr>
                                        </a:solidFill>
                                        <a:latin typeface="Cambria Math" panose="02040503050406030204" pitchFamily="18" charset="0"/>
                                      </a:rPr>
                                      <m:t>𝑖</m:t>
                                    </m:r>
                                  </m:sub>
                                </m:sSub>
                              </m:e>
                            </m:d>
                          </m:e>
                        </m:d>
                      </m:e>
                    </m:nary>
                    <m:r>
                      <a:rPr lang="en-US" sz="1350" i="1">
                        <a:solidFill>
                          <a:schemeClr val="tx2">
                            <a:lumMod val="75000"/>
                          </a:schemeClr>
                        </a:solidFill>
                        <a:latin typeface="Cambria Math" panose="02040503050406030204" pitchFamily="18" charset="0"/>
                      </a:rPr>
                      <m:t>+</m:t>
                    </m:r>
                    <m:f>
                      <m:fPr>
                        <m:ctrlPr>
                          <a:rPr lang="en-US" sz="1350" i="1">
                            <a:solidFill>
                              <a:schemeClr val="tx2">
                                <a:lumMod val="75000"/>
                              </a:schemeClr>
                            </a:solidFill>
                            <a:latin typeface="Cambria Math" panose="02040503050406030204" pitchFamily="18" charset="0"/>
                          </a:rPr>
                        </m:ctrlPr>
                      </m:fPr>
                      <m:num>
                        <m:r>
                          <a:rPr lang="en-US" sz="1350" i="1">
                            <a:solidFill>
                              <a:schemeClr val="tx2">
                                <a:lumMod val="75000"/>
                              </a:schemeClr>
                            </a:solidFill>
                            <a:latin typeface="Cambria Math" panose="02040503050406030204" pitchFamily="18" charset="0"/>
                          </a:rPr>
                          <m:t>1</m:t>
                        </m:r>
                      </m:num>
                      <m:den>
                        <m:r>
                          <a:rPr lang="en-US" sz="1350" i="1">
                            <a:solidFill>
                              <a:schemeClr val="tx2">
                                <a:lumMod val="75000"/>
                              </a:schemeClr>
                            </a:solidFill>
                            <a:latin typeface="Cambria Math" panose="02040503050406030204" pitchFamily="18" charset="0"/>
                          </a:rPr>
                          <m:t>𝑛</m:t>
                        </m:r>
                      </m:den>
                    </m:f>
                    <m:nary>
                      <m:naryPr>
                        <m:chr m:val="∑"/>
                        <m:limLoc m:val="subSup"/>
                        <m:ctrlPr>
                          <a:rPr lang="en-US" sz="1350" i="1">
                            <a:solidFill>
                              <a:schemeClr val="tx2">
                                <a:lumMod val="75000"/>
                              </a:schemeClr>
                            </a:solidFill>
                            <a:latin typeface="Cambria Math" panose="02040503050406030204" pitchFamily="18" charset="0"/>
                          </a:rPr>
                        </m:ctrlPr>
                      </m:naryPr>
                      <m:sub>
                        <m:r>
                          <m:rPr>
                            <m:brk m:alnAt="25"/>
                          </m:rPr>
                          <a:rPr lang="en-US" sz="1350" i="1">
                            <a:solidFill>
                              <a:schemeClr val="tx2">
                                <a:lumMod val="75000"/>
                              </a:schemeClr>
                            </a:solidFill>
                            <a:latin typeface="Cambria Math" panose="02040503050406030204" pitchFamily="18" charset="0"/>
                          </a:rPr>
                          <m:t>𝑖</m:t>
                        </m:r>
                        <m:r>
                          <a:rPr lang="en-US" sz="1350" i="1">
                            <a:solidFill>
                              <a:schemeClr val="tx2">
                                <a:lumMod val="75000"/>
                              </a:schemeClr>
                            </a:solidFill>
                            <a:latin typeface="Cambria Math" panose="02040503050406030204" pitchFamily="18" charset="0"/>
                          </a:rPr>
                          <m:t>=1</m:t>
                        </m:r>
                      </m:sub>
                      <m:sup>
                        <m:r>
                          <a:rPr lang="en-US" sz="1350" i="1">
                            <a:solidFill>
                              <a:schemeClr val="tx2">
                                <a:lumMod val="75000"/>
                              </a:schemeClr>
                            </a:solidFill>
                            <a:latin typeface="Cambria Math" panose="02040503050406030204" pitchFamily="18" charset="0"/>
                          </a:rPr>
                          <m:t>𝑛</m:t>
                        </m:r>
                      </m:sup>
                      <m:e>
                        <m:sSub>
                          <m:sSubPr>
                            <m:ctrlPr>
                              <a:rPr lang="en-US" sz="1350" i="1">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𝜇</m:t>
                                </m:r>
                              </m:e>
                            </m:acc>
                          </m:e>
                          <m:sub>
                            <m:r>
                              <a:rPr lang="en-US" sz="1350" i="1">
                                <a:solidFill>
                                  <a:schemeClr val="tx2">
                                    <a:lumMod val="75000"/>
                                  </a:schemeClr>
                                </a:solidFill>
                                <a:latin typeface="Cambria Math" panose="02040503050406030204" pitchFamily="18" charset="0"/>
                              </a:rPr>
                              <m:t>𝑎</m:t>
                            </m:r>
                          </m:sub>
                        </m:sSub>
                        <m:d>
                          <m:dPr>
                            <m:ctrlPr>
                              <a:rPr lang="en-US" sz="1350" i="1">
                                <a:solidFill>
                                  <a:schemeClr val="tx2">
                                    <a:lumMod val="75000"/>
                                  </a:schemeClr>
                                </a:solidFill>
                                <a:latin typeface="Cambria Math" panose="02040503050406030204" pitchFamily="18" charset="0"/>
                              </a:rPr>
                            </m:ctrlPr>
                          </m:dPr>
                          <m:e>
                            <m:sSub>
                              <m:sSubPr>
                                <m:ctrlPr>
                                  <a:rPr lang="en-US" sz="1350" i="1">
                                    <a:solidFill>
                                      <a:schemeClr val="tx2">
                                        <a:lumMod val="75000"/>
                                      </a:schemeClr>
                                    </a:solidFill>
                                    <a:latin typeface="Cambria Math" panose="02040503050406030204" pitchFamily="18" charset="0"/>
                                  </a:rPr>
                                </m:ctrlPr>
                              </m:sSubPr>
                              <m:e>
                                <m:r>
                                  <a:rPr lang="en-US" sz="1350" b="1" i="1">
                                    <a:solidFill>
                                      <a:schemeClr val="tx2">
                                        <a:lumMod val="75000"/>
                                      </a:schemeClr>
                                    </a:solidFill>
                                    <a:latin typeface="Cambria Math" panose="02040503050406030204" pitchFamily="18" charset="0"/>
                                  </a:rPr>
                                  <m:t>𝑿</m:t>
                                </m:r>
                              </m:e>
                              <m:sub>
                                <m:r>
                                  <a:rPr lang="en-US" sz="1350" i="1">
                                    <a:solidFill>
                                      <a:schemeClr val="tx2">
                                        <a:lumMod val="75000"/>
                                      </a:schemeClr>
                                    </a:solidFill>
                                    <a:latin typeface="Cambria Math" panose="02040503050406030204" pitchFamily="18" charset="0"/>
                                  </a:rPr>
                                  <m:t>𝑖</m:t>
                                </m:r>
                              </m:sub>
                            </m:sSub>
                          </m:e>
                        </m:d>
                      </m:e>
                    </m:nary>
                  </m:oMath>
                </a14:m>
                <a:r>
                  <a:rPr lang="en-US" sz="1350" dirty="0">
                    <a:solidFill>
                      <a:schemeClr val="tx2">
                        <a:lumMod val="75000"/>
                      </a:schemeClr>
                    </a:solidFill>
                  </a:rPr>
                  <a:t>, where </a:t>
                </a: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𝜇</m:t>
                            </m:r>
                          </m:e>
                        </m:acc>
                      </m:e>
                      <m:sub>
                        <m:r>
                          <a:rPr lang="en-US" sz="1350" i="1">
                            <a:solidFill>
                              <a:schemeClr val="tx2">
                                <a:lumMod val="75000"/>
                              </a:schemeClr>
                            </a:solidFill>
                            <a:latin typeface="Cambria Math" panose="02040503050406030204" pitchFamily="18" charset="0"/>
                          </a:rPr>
                          <m:t>𝑎</m:t>
                        </m:r>
                      </m:sub>
                    </m:sSub>
                    <m:d>
                      <m:dPr>
                        <m:ctrlPr>
                          <a:rPr lang="en-US" sz="1350" i="1">
                            <a:solidFill>
                              <a:schemeClr val="tx2">
                                <a:lumMod val="75000"/>
                              </a:schemeClr>
                            </a:solidFill>
                            <a:latin typeface="Cambria Math" panose="02040503050406030204" pitchFamily="18" charset="0"/>
                          </a:rPr>
                        </m:ctrlPr>
                      </m:dPr>
                      <m:e>
                        <m:sSub>
                          <m:sSubPr>
                            <m:ctrlPr>
                              <a:rPr lang="en-US" sz="1350" i="1">
                                <a:solidFill>
                                  <a:schemeClr val="tx2">
                                    <a:lumMod val="75000"/>
                                  </a:schemeClr>
                                </a:solidFill>
                                <a:latin typeface="Cambria Math" panose="02040503050406030204" pitchFamily="18" charset="0"/>
                              </a:rPr>
                            </m:ctrlPr>
                          </m:sSubPr>
                          <m:e>
                            <m:r>
                              <a:rPr lang="en-US" sz="1350" b="1" i="1">
                                <a:solidFill>
                                  <a:schemeClr val="tx2">
                                    <a:lumMod val="75000"/>
                                  </a:schemeClr>
                                </a:solidFill>
                                <a:latin typeface="Cambria Math" panose="02040503050406030204" pitchFamily="18" charset="0"/>
                              </a:rPr>
                              <m:t>𝑿</m:t>
                            </m:r>
                          </m:e>
                          <m:sub>
                            <m:r>
                              <a:rPr lang="en-US" sz="1350" i="1">
                                <a:solidFill>
                                  <a:schemeClr val="tx2">
                                    <a:lumMod val="75000"/>
                                  </a:schemeClr>
                                </a:solidFill>
                                <a:latin typeface="Cambria Math" panose="02040503050406030204" pitchFamily="18" charset="0"/>
                              </a:rPr>
                              <m:t>𝑖</m:t>
                            </m:r>
                          </m:sub>
                        </m:sSub>
                      </m:e>
                    </m:d>
                  </m:oMath>
                </a14:m>
                <a:r>
                  <a:rPr lang="en-US" sz="1350" dirty="0">
                    <a:solidFill>
                      <a:schemeClr val="tx2">
                        <a:lumMod val="75000"/>
                      </a:schemeClr>
                    </a:solidFill>
                  </a:rPr>
                  <a:t> is a parametrically or nonparametrically fitted conditional outcome model for </a:t>
                </a:r>
                <a14:m>
                  <m:oMath xmlns:m="http://schemas.openxmlformats.org/officeDocument/2006/math">
                    <m:r>
                      <a:rPr lang="en-US" sz="1350" i="1" dirty="0" smtClean="0">
                        <a:solidFill>
                          <a:schemeClr val="tx2">
                            <a:lumMod val="75000"/>
                          </a:schemeClr>
                        </a:solidFill>
                        <a:latin typeface="Cambria Math" panose="02040503050406030204" pitchFamily="18" charset="0"/>
                      </a:rPr>
                      <m:t>𝑌</m:t>
                    </m:r>
                  </m:oMath>
                </a14:m>
                <a:r>
                  <a:rPr lang="en-US" sz="1350" dirty="0">
                    <a:solidFill>
                      <a:schemeClr val="tx2">
                        <a:lumMod val="75000"/>
                      </a:schemeClr>
                    </a:solidFill>
                  </a:rPr>
                  <a:t> and </a:t>
                </a:r>
                <a14:m>
                  <m:oMath xmlns:m="http://schemas.openxmlformats.org/officeDocument/2006/math">
                    <m:r>
                      <a:rPr lang="en-US" sz="1350" b="1" i="1" dirty="0" smtClean="0">
                        <a:solidFill>
                          <a:schemeClr val="tx2">
                            <a:lumMod val="75000"/>
                          </a:schemeClr>
                        </a:solidFill>
                        <a:latin typeface="Cambria Math" panose="02040503050406030204" pitchFamily="18" charset="0"/>
                      </a:rPr>
                      <m:t>𝑿</m:t>
                    </m:r>
                  </m:oMath>
                </a14:m>
                <a:r>
                  <a:rPr lang="en-US" sz="1350" dirty="0">
                    <a:solidFill>
                      <a:schemeClr val="tx2">
                        <a:lumMod val="75000"/>
                      </a:schemeClr>
                    </a:solidFill>
                  </a:rPr>
                  <a:t> under </a:t>
                </a:r>
                <a14:m>
                  <m:oMath xmlns:m="http://schemas.openxmlformats.org/officeDocument/2006/math">
                    <m:r>
                      <a:rPr lang="en-US" sz="1350" i="1" dirty="0" smtClean="0">
                        <a:solidFill>
                          <a:schemeClr val="tx2">
                            <a:lumMod val="75000"/>
                          </a:schemeClr>
                        </a:solidFill>
                        <a:latin typeface="Cambria Math" panose="02040503050406030204" pitchFamily="18" charset="0"/>
                      </a:rPr>
                      <m:t>𝐴</m:t>
                    </m:r>
                    <m:r>
                      <a:rPr lang="en-US" sz="1350" i="1" dirty="0" smtClean="0">
                        <a:solidFill>
                          <a:schemeClr val="tx2">
                            <a:lumMod val="75000"/>
                          </a:schemeClr>
                        </a:solidFill>
                        <a:latin typeface="Cambria Math" panose="02040503050406030204" pitchFamily="18" charset="0"/>
                      </a:rPr>
                      <m:t>=</m:t>
                    </m:r>
                    <m:r>
                      <a:rPr lang="en-US" sz="1350" i="1" dirty="0" smtClean="0">
                        <a:solidFill>
                          <a:schemeClr val="tx2">
                            <a:lumMod val="75000"/>
                          </a:schemeClr>
                        </a:solidFill>
                        <a:latin typeface="Cambria Math" panose="02040503050406030204" pitchFamily="18" charset="0"/>
                      </a:rPr>
                      <m:t>𝑎</m:t>
                    </m:r>
                  </m:oMath>
                </a14:m>
                <a:r>
                  <a:rPr lang="en-US" sz="1350" dirty="0">
                    <a:solidFill>
                      <a:schemeClr val="tx2">
                        <a:lumMod val="75000"/>
                      </a:schemeClr>
                    </a:solidFill>
                  </a:rPr>
                  <a:t>, with </a:t>
                </a: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r>
                          <a:rPr lang="en-US" sz="1350" i="1">
                            <a:solidFill>
                              <a:schemeClr val="tx2">
                                <a:lumMod val="75000"/>
                              </a:schemeClr>
                            </a:solidFill>
                            <a:latin typeface="Cambria Math" panose="02040503050406030204" pitchFamily="18" charset="0"/>
                          </a:rPr>
                          <m:t>𝜇</m:t>
                        </m:r>
                      </m:e>
                      <m:sub>
                        <m:r>
                          <a:rPr lang="en-US" sz="1350" i="1">
                            <a:solidFill>
                              <a:schemeClr val="tx2">
                                <a:lumMod val="75000"/>
                              </a:schemeClr>
                            </a:solidFill>
                            <a:latin typeface="Cambria Math" panose="02040503050406030204" pitchFamily="18" charset="0"/>
                          </a:rPr>
                          <m:t>𝑎</m:t>
                        </m:r>
                      </m:sub>
                    </m:sSub>
                    <m:d>
                      <m:dPr>
                        <m:ctrlPr>
                          <a:rPr lang="en-US" sz="1350" i="1">
                            <a:solidFill>
                              <a:schemeClr val="tx2">
                                <a:lumMod val="75000"/>
                              </a:schemeClr>
                            </a:solidFill>
                            <a:latin typeface="Cambria Math" panose="02040503050406030204" pitchFamily="18" charset="0"/>
                          </a:rPr>
                        </m:ctrlPr>
                      </m:dPr>
                      <m:e>
                        <m:r>
                          <a:rPr lang="en-US" sz="1350" b="1" i="1">
                            <a:solidFill>
                              <a:schemeClr val="tx2">
                                <a:lumMod val="75000"/>
                              </a:schemeClr>
                            </a:solidFill>
                            <a:latin typeface="Cambria Math" panose="02040503050406030204" pitchFamily="18" charset="0"/>
                          </a:rPr>
                          <m:t>𝑿</m:t>
                        </m:r>
                      </m:e>
                    </m:d>
                  </m:oMath>
                </a14:m>
                <a:r>
                  <a:rPr lang="en-US" sz="1350" dirty="0">
                    <a:solidFill>
                      <a:schemeClr val="tx2">
                        <a:lumMod val="75000"/>
                      </a:schemeClr>
                    </a:solidFill>
                  </a:rPr>
                  <a:t> satisfying </a:t>
                </a:r>
                <a:r>
                  <a:rPr lang="en-US" sz="1350" dirty="0" err="1">
                    <a:solidFill>
                      <a:schemeClr val="tx2">
                        <a:lumMod val="75000"/>
                      </a:schemeClr>
                    </a:solidFill>
                  </a:rPr>
                  <a:t>Donsker</a:t>
                </a:r>
                <a:r>
                  <a:rPr lang="en-US" sz="1350" dirty="0">
                    <a:solidFill>
                      <a:schemeClr val="tx2">
                        <a:lumMod val="75000"/>
                      </a:schemeClr>
                    </a:solidFill>
                  </a:rPr>
                  <a:t> condition. There can be constraints among </a:t>
                </a: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r>
                          <a:rPr lang="en-US" sz="1350" i="1">
                            <a:solidFill>
                              <a:schemeClr val="tx2">
                                <a:lumMod val="75000"/>
                              </a:schemeClr>
                            </a:solidFill>
                            <a:latin typeface="Cambria Math" panose="02040503050406030204" pitchFamily="18" charset="0"/>
                          </a:rPr>
                          <m:t>𝜇</m:t>
                        </m:r>
                      </m:e>
                      <m:sub>
                        <m:r>
                          <a:rPr lang="en-US" sz="1350" b="0" i="1" smtClean="0">
                            <a:solidFill>
                              <a:schemeClr val="tx2">
                                <a:lumMod val="75000"/>
                              </a:schemeClr>
                            </a:solidFill>
                            <a:latin typeface="Cambria Math" panose="02040503050406030204" pitchFamily="18" charset="0"/>
                          </a:rPr>
                          <m:t>1</m:t>
                        </m:r>
                      </m:sub>
                    </m:sSub>
                    <m:d>
                      <m:dPr>
                        <m:ctrlPr>
                          <a:rPr lang="en-US" sz="1350" i="1">
                            <a:solidFill>
                              <a:schemeClr val="tx2">
                                <a:lumMod val="75000"/>
                              </a:schemeClr>
                            </a:solidFill>
                            <a:latin typeface="Cambria Math" panose="02040503050406030204" pitchFamily="18" charset="0"/>
                          </a:rPr>
                        </m:ctrlPr>
                      </m:dPr>
                      <m:e>
                        <m:r>
                          <a:rPr lang="en-US" sz="1350" b="1" i="1">
                            <a:solidFill>
                              <a:schemeClr val="tx2">
                                <a:lumMod val="75000"/>
                              </a:schemeClr>
                            </a:solidFill>
                            <a:latin typeface="Cambria Math" panose="02040503050406030204" pitchFamily="18" charset="0"/>
                          </a:rPr>
                          <m:t>𝑿</m:t>
                        </m:r>
                      </m:e>
                    </m:d>
                    <m:r>
                      <a:rPr lang="en-US" sz="1350" b="0" i="1" smtClean="0">
                        <a:solidFill>
                          <a:schemeClr val="tx2">
                            <a:lumMod val="75000"/>
                          </a:schemeClr>
                        </a:solidFill>
                        <a:latin typeface="Cambria Math" panose="02040503050406030204" pitchFamily="18" charset="0"/>
                      </a:rPr>
                      <m:t>,…,</m:t>
                    </m:r>
                    <m:sSub>
                      <m:sSubPr>
                        <m:ctrlPr>
                          <a:rPr lang="en-US" sz="1350" i="1">
                            <a:solidFill>
                              <a:schemeClr val="tx2">
                                <a:lumMod val="75000"/>
                              </a:schemeClr>
                            </a:solidFill>
                            <a:latin typeface="Cambria Math" panose="02040503050406030204" pitchFamily="18" charset="0"/>
                          </a:rPr>
                        </m:ctrlPr>
                      </m:sSubPr>
                      <m:e>
                        <m:r>
                          <a:rPr lang="en-US" sz="1350" i="1">
                            <a:solidFill>
                              <a:schemeClr val="tx2">
                                <a:lumMod val="75000"/>
                              </a:schemeClr>
                            </a:solidFill>
                            <a:latin typeface="Cambria Math" panose="02040503050406030204" pitchFamily="18" charset="0"/>
                          </a:rPr>
                          <m:t>𝜇</m:t>
                        </m:r>
                      </m:e>
                      <m:sub>
                        <m:r>
                          <a:rPr lang="en-US" sz="1350" b="0" i="1" smtClean="0">
                            <a:solidFill>
                              <a:schemeClr val="tx2">
                                <a:lumMod val="75000"/>
                              </a:schemeClr>
                            </a:solidFill>
                            <a:latin typeface="Cambria Math" panose="02040503050406030204" pitchFamily="18" charset="0"/>
                          </a:rPr>
                          <m:t>𝑘</m:t>
                        </m:r>
                      </m:sub>
                    </m:sSub>
                    <m:d>
                      <m:dPr>
                        <m:ctrlPr>
                          <a:rPr lang="en-US" sz="1350" i="1">
                            <a:solidFill>
                              <a:schemeClr val="tx2">
                                <a:lumMod val="75000"/>
                              </a:schemeClr>
                            </a:solidFill>
                            <a:latin typeface="Cambria Math" panose="02040503050406030204" pitchFamily="18" charset="0"/>
                          </a:rPr>
                        </m:ctrlPr>
                      </m:dPr>
                      <m:e>
                        <m:r>
                          <a:rPr lang="en-US" sz="1350" b="1" i="1">
                            <a:solidFill>
                              <a:schemeClr val="tx2">
                                <a:lumMod val="75000"/>
                              </a:schemeClr>
                            </a:solidFill>
                            <a:latin typeface="Cambria Math" panose="02040503050406030204" pitchFamily="18" charset="0"/>
                          </a:rPr>
                          <m:t>𝑿</m:t>
                        </m:r>
                      </m:e>
                    </m:d>
                  </m:oMath>
                </a14:m>
                <a:r>
                  <a:rPr lang="en-US" sz="1350" dirty="0">
                    <a:solidFill>
                      <a:schemeClr val="tx2">
                        <a:lumMod val="75000"/>
                      </a:schemeClr>
                    </a:solidFill>
                  </a:rPr>
                  <a:t>, e.g., ANCOVA restricting equal </a:t>
                </a:r>
                <a14:m>
                  <m:oMath xmlns:m="http://schemas.openxmlformats.org/officeDocument/2006/math">
                    <m:sSub>
                      <m:sSubPr>
                        <m:ctrlPr>
                          <a:rPr lang="en-US" sz="1350" b="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𝛽</m:t>
                        </m:r>
                      </m:e>
                      <m:sub>
                        <m:r>
                          <a:rPr lang="en-US" sz="1350" b="0" i="1" smtClean="0">
                            <a:solidFill>
                              <a:schemeClr val="tx2">
                                <a:lumMod val="75000"/>
                              </a:schemeClr>
                            </a:solidFill>
                            <a:latin typeface="Cambria Math" panose="02040503050406030204" pitchFamily="18" charset="0"/>
                          </a:rPr>
                          <m:t>𝑎</m:t>
                        </m:r>
                      </m:sub>
                    </m:sSub>
                  </m:oMath>
                </a14:m>
                <a:r>
                  <a:rPr lang="en-US" sz="1350" dirty="0">
                    <a:solidFill>
                      <a:schemeClr val="tx2">
                        <a:lumMod val="75000"/>
                      </a:schemeClr>
                    </a:solidFill>
                  </a:rPr>
                  <a:t>’s</a:t>
                </a:r>
              </a:p>
              <a:p>
                <a:pPr>
                  <a:spcBef>
                    <a:spcPts val="900"/>
                  </a:spcBef>
                  <a:spcAft>
                    <a:spcPts val="300"/>
                  </a:spcAft>
                </a:pPr>
                <a:r>
                  <a:rPr lang="en-US" sz="1600" b="1" dirty="0">
                    <a:solidFill>
                      <a:schemeClr val="tx2">
                        <a:lumMod val="75000"/>
                      </a:schemeClr>
                    </a:solidFill>
                  </a:rPr>
                  <a:t>Procedure (estimator only, not inference)</a:t>
                </a:r>
                <a:endParaRPr lang="en-US" sz="1600" i="1" dirty="0">
                  <a:solidFill>
                    <a:schemeClr val="tx2">
                      <a:lumMod val="75000"/>
                    </a:schemeClr>
                  </a:solidFill>
                  <a:latin typeface="Cambria Math" panose="02040503050406030204" pitchFamily="18" charset="0"/>
                </a:endParaRPr>
              </a:p>
              <a:p>
                <a:pPr marL="236538" indent="-236538">
                  <a:spcAft>
                    <a:spcPts val="300"/>
                  </a:spcAft>
                  <a:buFont typeface="Arial" panose="020B0604020202020204" pitchFamily="34" charset="0"/>
                  <a:buChar char="•"/>
                </a:pPr>
                <a:r>
                  <a:rPr lang="en-US" sz="1350" dirty="0">
                    <a:solidFill>
                      <a:schemeClr val="tx2">
                        <a:lumMod val="75000"/>
                      </a:schemeClr>
                    </a:solidFill>
                  </a:rPr>
                  <a:t>Using the same </a:t>
                </a:r>
                <a:r>
                  <a:rPr lang="en-US" sz="1350" dirty="0" err="1">
                    <a:solidFill>
                      <a:schemeClr val="tx2">
                        <a:lumMod val="75000"/>
                      </a:schemeClr>
                    </a:solidFill>
                    <a:latin typeface="Courier New" panose="02070309020205020404" pitchFamily="49" charset="0"/>
                    <a:cs typeface="Courier New" panose="02070309020205020404" pitchFamily="49" charset="0"/>
                  </a:rPr>
                  <a:t>robincar_glm</a:t>
                </a:r>
                <a:r>
                  <a:rPr lang="en-US" sz="1350" dirty="0">
                    <a:solidFill>
                      <a:schemeClr val="tx2">
                        <a:lumMod val="75000"/>
                      </a:schemeClr>
                    </a:solidFill>
                  </a:rPr>
                  <a:t> for G-computation, but family with canonical link is </a:t>
                </a:r>
                <a:r>
                  <a:rPr lang="en-US" sz="1350" dirty="0">
                    <a:solidFill>
                      <a:srgbClr val="C00000"/>
                    </a:solidFill>
                  </a:rPr>
                  <a:t>NOT</a:t>
                </a:r>
                <a:r>
                  <a:rPr lang="en-US" sz="1350" dirty="0">
                    <a:solidFill>
                      <a:schemeClr val="tx2">
                        <a:lumMod val="75000"/>
                      </a:schemeClr>
                    </a:solidFill>
                  </a:rPr>
                  <a:t> required. [customized </a:t>
                </a: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r>
                          <a:rPr lang="en-US" sz="1350" i="1">
                            <a:solidFill>
                              <a:schemeClr val="tx2">
                                <a:lumMod val="75000"/>
                              </a:schemeClr>
                            </a:solidFill>
                            <a:latin typeface="Cambria Math" panose="02040503050406030204" pitchFamily="18" charset="0"/>
                          </a:rPr>
                          <m:t>𝜇</m:t>
                        </m:r>
                      </m:e>
                      <m:sub>
                        <m:r>
                          <a:rPr lang="en-US" sz="1350" i="1">
                            <a:solidFill>
                              <a:schemeClr val="tx2">
                                <a:lumMod val="75000"/>
                              </a:schemeClr>
                            </a:solidFill>
                            <a:latin typeface="Cambria Math" panose="02040503050406030204" pitchFamily="18" charset="0"/>
                          </a:rPr>
                          <m:t>𝑎</m:t>
                        </m:r>
                      </m:sub>
                    </m:sSub>
                    <m:d>
                      <m:dPr>
                        <m:ctrlPr>
                          <a:rPr lang="en-US" sz="1350" i="1">
                            <a:solidFill>
                              <a:schemeClr val="tx2">
                                <a:lumMod val="75000"/>
                              </a:schemeClr>
                            </a:solidFill>
                            <a:latin typeface="Cambria Math" panose="02040503050406030204" pitchFamily="18" charset="0"/>
                          </a:rPr>
                        </m:ctrlPr>
                      </m:dPr>
                      <m:e>
                        <m:r>
                          <a:rPr lang="en-US" sz="1350" b="1" i="1">
                            <a:solidFill>
                              <a:schemeClr val="tx2">
                                <a:lumMod val="75000"/>
                              </a:schemeClr>
                            </a:solidFill>
                            <a:latin typeface="Cambria Math" panose="02040503050406030204" pitchFamily="18" charset="0"/>
                          </a:rPr>
                          <m:t>𝑿</m:t>
                        </m:r>
                      </m:e>
                    </m:d>
                  </m:oMath>
                </a14:m>
                <a:r>
                  <a:rPr lang="en-US" sz="1350" i="1" dirty="0">
                    <a:solidFill>
                      <a:schemeClr val="tx2">
                        <a:lumMod val="75000"/>
                      </a:schemeClr>
                    </a:solidFill>
                    <a:latin typeface="Cambria Math" panose="02040503050406030204" pitchFamily="18" charset="0"/>
                  </a:rPr>
                  <a:t> </a:t>
                </a:r>
                <a:r>
                  <a:rPr lang="en-US" sz="1350" dirty="0">
                    <a:solidFill>
                      <a:schemeClr val="tx2">
                        <a:lumMod val="75000"/>
                      </a:schemeClr>
                    </a:solidFill>
                  </a:rPr>
                  <a:t>is not supported yet]</a:t>
                </a:r>
              </a:p>
              <a:p>
                <a:pPr marL="236538" indent="-236538">
                  <a:spcAft>
                    <a:spcPts val="300"/>
                  </a:spcAft>
                  <a:buFont typeface="Arial" panose="020B0604020202020204" pitchFamily="34" charset="0"/>
                  <a:buChar char="•"/>
                </a:pPr>
                <a:r>
                  <a:rPr lang="en-US" sz="1350" b="1" i="1" dirty="0">
                    <a:solidFill>
                      <a:schemeClr val="tx2">
                        <a:lumMod val="75000"/>
                      </a:schemeClr>
                    </a:solidFill>
                  </a:rPr>
                  <a:t>OR</a:t>
                </a:r>
                <a:r>
                  <a:rPr lang="en-US" sz="1350" dirty="0">
                    <a:solidFill>
                      <a:schemeClr val="tx2">
                        <a:lumMod val="75000"/>
                      </a:schemeClr>
                    </a:solidFill>
                  </a:rPr>
                  <a:t>, fit a model between </a:t>
                </a:r>
                <a14:m>
                  <m:oMath xmlns:m="http://schemas.openxmlformats.org/officeDocument/2006/math">
                    <m:r>
                      <a:rPr lang="en-US" sz="1350" i="1" dirty="0">
                        <a:solidFill>
                          <a:schemeClr val="tx2">
                            <a:lumMod val="75000"/>
                          </a:schemeClr>
                        </a:solidFill>
                        <a:latin typeface="Cambria Math" panose="02040503050406030204" pitchFamily="18" charset="0"/>
                      </a:rPr>
                      <m:t>𝑌</m:t>
                    </m:r>
                  </m:oMath>
                </a14:m>
                <a:r>
                  <a:rPr lang="en-US" sz="1350" dirty="0">
                    <a:solidFill>
                      <a:schemeClr val="tx2">
                        <a:lumMod val="75000"/>
                      </a:schemeClr>
                    </a:solidFill>
                  </a:rPr>
                  <a:t> and </a:t>
                </a:r>
                <a14:m>
                  <m:oMath xmlns:m="http://schemas.openxmlformats.org/officeDocument/2006/math">
                    <m:r>
                      <a:rPr lang="en-US" sz="1350" i="1" dirty="0">
                        <a:solidFill>
                          <a:schemeClr val="tx2">
                            <a:lumMod val="75000"/>
                          </a:schemeClr>
                        </a:solidFill>
                        <a:latin typeface="Cambria Math" panose="02040503050406030204" pitchFamily="18" charset="0"/>
                      </a:rPr>
                      <m:t>𝐴</m:t>
                    </m:r>
                  </m:oMath>
                </a14:m>
                <a:r>
                  <a:rPr lang="en-US" sz="1350" dirty="0">
                    <a:solidFill>
                      <a:schemeClr val="tx2">
                        <a:lumMod val="75000"/>
                      </a:schemeClr>
                    </a:solidFill>
                  </a:rPr>
                  <a:t> and </a:t>
                </a:r>
                <a14:m>
                  <m:oMath xmlns:m="http://schemas.openxmlformats.org/officeDocument/2006/math">
                    <m:r>
                      <a:rPr lang="en-US" sz="1350" b="1" i="1" smtClean="0">
                        <a:solidFill>
                          <a:schemeClr val="tx1"/>
                        </a:solidFill>
                        <a:latin typeface="Cambria Math" panose="02040503050406030204" pitchFamily="18" charset="0"/>
                      </a:rPr>
                      <m:t>𝑿</m:t>
                    </m:r>
                  </m:oMath>
                </a14:m>
                <a:r>
                  <a:rPr lang="en-US" sz="1350" dirty="0">
                    <a:solidFill>
                      <a:schemeClr val="tx2">
                        <a:lumMod val="75000"/>
                      </a:schemeClr>
                    </a:solidFill>
                  </a:rPr>
                  <a:t>, and get predicted value for every subject under </a:t>
                </a:r>
                <a14:m>
                  <m:oMath xmlns:m="http://schemas.openxmlformats.org/officeDocument/2006/math">
                    <m:r>
                      <a:rPr lang="en-US" sz="1350" i="1" dirty="0" smtClean="0">
                        <a:solidFill>
                          <a:schemeClr val="tx2">
                            <a:lumMod val="75000"/>
                          </a:schemeClr>
                        </a:solidFill>
                        <a:latin typeface="Cambria Math" panose="02040503050406030204" pitchFamily="18" charset="0"/>
                      </a:rPr>
                      <m:t>𝐴</m:t>
                    </m:r>
                    <m:r>
                      <a:rPr lang="en-US" sz="1350" i="1" dirty="0" smtClean="0">
                        <a:solidFill>
                          <a:schemeClr val="tx2">
                            <a:lumMod val="75000"/>
                          </a:schemeClr>
                        </a:solidFill>
                        <a:latin typeface="Cambria Math" panose="02040503050406030204" pitchFamily="18" charset="0"/>
                      </a:rPr>
                      <m:t>=</m:t>
                    </m:r>
                    <m:r>
                      <a:rPr lang="en-US" sz="1350" i="1" dirty="0" smtClean="0">
                        <a:solidFill>
                          <a:schemeClr val="tx2">
                            <a:lumMod val="75000"/>
                          </a:schemeClr>
                        </a:solidFill>
                        <a:latin typeface="Cambria Math" panose="02040503050406030204" pitchFamily="18" charset="0"/>
                      </a:rPr>
                      <m:t>𝑎</m:t>
                    </m:r>
                  </m:oMath>
                </a14:m>
                <a:r>
                  <a:rPr lang="en-US" sz="1350" dirty="0">
                    <a:solidFill>
                      <a:schemeClr val="tx2">
                        <a:lumMod val="75000"/>
                      </a:schemeClr>
                    </a:solidFill>
                  </a:rPr>
                  <a:t> (i.e., predicted value at </a:t>
                </a:r>
                <a14:m>
                  <m:oMath xmlns:m="http://schemas.openxmlformats.org/officeDocument/2006/math">
                    <m:r>
                      <a:rPr lang="en-US" sz="1350" i="1" dirty="0" smtClean="0">
                        <a:solidFill>
                          <a:schemeClr val="tx2">
                            <a:lumMod val="75000"/>
                          </a:schemeClr>
                        </a:solidFill>
                        <a:latin typeface="Cambria Math" panose="02040503050406030204" pitchFamily="18" charset="0"/>
                      </a:rPr>
                      <m:t>(</m:t>
                    </m:r>
                    <m:r>
                      <a:rPr lang="en-US" sz="1350" i="1" dirty="0" smtClean="0">
                        <a:solidFill>
                          <a:schemeClr val="tx2">
                            <a:lumMod val="75000"/>
                          </a:schemeClr>
                        </a:solidFill>
                        <a:latin typeface="Cambria Math" panose="02040503050406030204" pitchFamily="18" charset="0"/>
                      </a:rPr>
                      <m:t>𝐴</m:t>
                    </m:r>
                    <m:r>
                      <a:rPr lang="en-US" sz="1350" i="1" dirty="0" smtClean="0">
                        <a:solidFill>
                          <a:schemeClr val="tx2">
                            <a:lumMod val="75000"/>
                          </a:schemeClr>
                        </a:solidFill>
                        <a:latin typeface="Cambria Math" panose="02040503050406030204" pitchFamily="18" charset="0"/>
                      </a:rPr>
                      <m:t>,</m:t>
                    </m:r>
                    <m:r>
                      <a:rPr lang="en-US" sz="1350" b="1" i="1" dirty="0" smtClean="0">
                        <a:solidFill>
                          <a:schemeClr val="tx2">
                            <a:lumMod val="75000"/>
                          </a:schemeClr>
                        </a:solidFill>
                        <a:latin typeface="Cambria Math" panose="02040503050406030204" pitchFamily="18" charset="0"/>
                      </a:rPr>
                      <m:t>𝑿</m:t>
                    </m:r>
                    <m:r>
                      <a:rPr lang="en-US" sz="1350" i="1" dirty="0" smtClean="0">
                        <a:solidFill>
                          <a:schemeClr val="tx2">
                            <a:lumMod val="75000"/>
                          </a:schemeClr>
                        </a:solidFill>
                        <a:latin typeface="Cambria Math" panose="02040503050406030204" pitchFamily="18" charset="0"/>
                      </a:rPr>
                      <m:t>)=(</m:t>
                    </m:r>
                    <m:r>
                      <a:rPr lang="en-US" sz="1350" i="1" dirty="0" smtClean="0">
                        <a:solidFill>
                          <a:schemeClr val="tx2">
                            <a:lumMod val="75000"/>
                          </a:schemeClr>
                        </a:solidFill>
                        <a:latin typeface="Cambria Math" panose="02040503050406030204" pitchFamily="18" charset="0"/>
                      </a:rPr>
                      <m:t>𝑎</m:t>
                    </m:r>
                    <m:r>
                      <a:rPr lang="en-US" sz="1350" i="1" dirty="0" smtClean="0">
                        <a:solidFill>
                          <a:schemeClr val="tx2">
                            <a:lumMod val="75000"/>
                          </a:schemeClr>
                        </a:solidFill>
                        <a:latin typeface="Cambria Math" panose="02040503050406030204" pitchFamily="18" charset="0"/>
                      </a:rPr>
                      <m:t>, </m:t>
                    </m:r>
                    <m:sSub>
                      <m:sSubPr>
                        <m:ctrlPr>
                          <a:rPr lang="en-US" sz="1350" i="1" dirty="0" err="1" smtClean="0">
                            <a:solidFill>
                              <a:schemeClr val="tx2">
                                <a:lumMod val="75000"/>
                              </a:schemeClr>
                            </a:solidFill>
                            <a:latin typeface="Cambria Math" panose="02040503050406030204" pitchFamily="18" charset="0"/>
                          </a:rPr>
                        </m:ctrlPr>
                      </m:sSubPr>
                      <m:e>
                        <m:r>
                          <a:rPr lang="en-US" sz="1350" b="1" i="1" dirty="0" err="1" smtClean="0">
                            <a:solidFill>
                              <a:schemeClr val="tx2">
                                <a:lumMod val="75000"/>
                              </a:schemeClr>
                            </a:solidFill>
                            <a:latin typeface="Cambria Math" panose="02040503050406030204" pitchFamily="18" charset="0"/>
                          </a:rPr>
                          <m:t>𝑿</m:t>
                        </m:r>
                      </m:e>
                      <m:sub>
                        <m:r>
                          <a:rPr lang="en-US" sz="1350" i="1" dirty="0" err="1" smtClean="0">
                            <a:solidFill>
                              <a:schemeClr val="tx2">
                                <a:lumMod val="75000"/>
                              </a:schemeClr>
                            </a:solidFill>
                            <a:latin typeface="Cambria Math" panose="02040503050406030204" pitchFamily="18" charset="0"/>
                          </a:rPr>
                          <m:t>𝑖</m:t>
                        </m:r>
                      </m:sub>
                    </m:sSub>
                    <m:r>
                      <a:rPr lang="en-US" sz="1350" i="1" dirty="0" smtClean="0">
                        <a:solidFill>
                          <a:schemeClr val="tx2">
                            <a:lumMod val="75000"/>
                          </a:schemeClr>
                        </a:solidFill>
                        <a:latin typeface="Cambria Math" panose="02040503050406030204" pitchFamily="18" charset="0"/>
                      </a:rPr>
                      <m:t>)</m:t>
                    </m:r>
                  </m:oMath>
                </a14:m>
                <a:r>
                  <a:rPr lang="en-US" sz="1350" dirty="0">
                    <a:solidFill>
                      <a:schemeClr val="tx2">
                        <a:lumMod val="75000"/>
                      </a:schemeClr>
                    </a:solidFill>
                  </a:rPr>
                  <a:t>, </a:t>
                </a:r>
                <a14:m>
                  <m:oMath xmlns:m="http://schemas.openxmlformats.org/officeDocument/2006/math">
                    <m:r>
                      <a:rPr lang="en-US" sz="1350" i="1" dirty="0" smtClean="0">
                        <a:solidFill>
                          <a:schemeClr val="tx2">
                            <a:lumMod val="75000"/>
                          </a:schemeClr>
                        </a:solidFill>
                        <a:latin typeface="Cambria Math" panose="02040503050406030204" pitchFamily="18" charset="0"/>
                      </a:rPr>
                      <m:t>𝑖</m:t>
                    </m:r>
                    <m:r>
                      <a:rPr lang="en-US" sz="1350" i="1" dirty="0" smtClean="0">
                        <a:solidFill>
                          <a:schemeClr val="tx2">
                            <a:lumMod val="75000"/>
                          </a:schemeClr>
                        </a:solidFill>
                        <a:latin typeface="Cambria Math" panose="02040503050406030204" pitchFamily="18" charset="0"/>
                      </a:rPr>
                      <m:t>=1,…,</m:t>
                    </m:r>
                    <m:r>
                      <a:rPr lang="en-US" sz="1350" i="1" dirty="0" smtClean="0">
                        <a:solidFill>
                          <a:schemeClr val="tx2">
                            <a:lumMod val="75000"/>
                          </a:schemeClr>
                        </a:solidFill>
                        <a:latin typeface="Cambria Math" panose="02040503050406030204" pitchFamily="18" charset="0"/>
                      </a:rPr>
                      <m:t>𝑛</m:t>
                    </m:r>
                  </m:oMath>
                </a14:m>
                <a:r>
                  <a:rPr lang="en-US" sz="1350" dirty="0">
                    <a:solidFill>
                      <a:schemeClr val="tx2">
                        <a:lumMod val="75000"/>
                      </a:schemeClr>
                    </a:solidFill>
                  </a:rPr>
                  <a:t>), then first get the average of these </a:t>
                </a:r>
                <a14:m>
                  <m:oMath xmlns:m="http://schemas.openxmlformats.org/officeDocument/2006/math">
                    <m:r>
                      <a:rPr lang="en-US" sz="1350" i="1" dirty="0" smtClean="0">
                        <a:solidFill>
                          <a:schemeClr val="tx2">
                            <a:lumMod val="75000"/>
                          </a:schemeClr>
                        </a:solidFill>
                        <a:latin typeface="Cambria Math" panose="02040503050406030204" pitchFamily="18" charset="0"/>
                      </a:rPr>
                      <m:t>𝑛</m:t>
                    </m:r>
                  </m:oMath>
                </a14:m>
                <a:r>
                  <a:rPr lang="en-US" sz="1350" dirty="0">
                    <a:solidFill>
                      <a:schemeClr val="tx2">
                        <a:lumMod val="75000"/>
                      </a:schemeClr>
                    </a:solidFill>
                  </a:rPr>
                  <a:t> predicted values, second get the difference of </a:t>
                </a:r>
                <a14:m>
                  <m:oMath xmlns:m="http://schemas.openxmlformats.org/officeDocument/2006/math">
                    <m:sSub>
                      <m:sSubPr>
                        <m:ctrlPr>
                          <a:rPr lang="en-US" sz="1350" b="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𝑦</m:t>
                        </m:r>
                      </m:e>
                      <m:sub>
                        <m:r>
                          <a:rPr lang="en-US" sz="1350" b="0" i="1" smtClean="0">
                            <a:solidFill>
                              <a:schemeClr val="tx2">
                                <a:lumMod val="75000"/>
                              </a:schemeClr>
                            </a:solidFill>
                            <a:latin typeface="Cambria Math" panose="02040503050406030204" pitchFamily="18" charset="0"/>
                          </a:rPr>
                          <m:t>𝑖</m:t>
                        </m:r>
                      </m:sub>
                    </m:sSub>
                  </m:oMath>
                </a14:m>
                <a:r>
                  <a:rPr lang="en-US" sz="1350" i="1" dirty="0">
                    <a:solidFill>
                      <a:schemeClr val="tx2">
                        <a:lumMod val="75000"/>
                      </a:schemeClr>
                    </a:solidFill>
                    <a:latin typeface="Cambria Math" panose="02040503050406030204" pitchFamily="18" charset="0"/>
                  </a:rPr>
                  <a:t> </a:t>
                </a:r>
                <a:r>
                  <a:rPr lang="en-US" sz="1350" dirty="0">
                    <a:solidFill>
                      <a:schemeClr val="tx2">
                        <a:lumMod val="75000"/>
                      </a:schemeClr>
                    </a:solidFill>
                  </a:rPr>
                  <a:t>and the predicted value </a:t>
                </a: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𝜇</m:t>
                            </m:r>
                          </m:e>
                        </m:acc>
                      </m:e>
                      <m:sub>
                        <m:r>
                          <a:rPr lang="en-US" sz="1350" i="1">
                            <a:solidFill>
                              <a:schemeClr val="tx2">
                                <a:lumMod val="75000"/>
                              </a:schemeClr>
                            </a:solidFill>
                            <a:latin typeface="Cambria Math" panose="02040503050406030204" pitchFamily="18" charset="0"/>
                          </a:rPr>
                          <m:t>𝑎</m:t>
                        </m:r>
                      </m:sub>
                    </m:sSub>
                    <m:d>
                      <m:dPr>
                        <m:ctrlPr>
                          <a:rPr lang="en-US" sz="1350" i="1">
                            <a:solidFill>
                              <a:schemeClr val="tx2">
                                <a:lumMod val="75000"/>
                              </a:schemeClr>
                            </a:solidFill>
                            <a:latin typeface="Cambria Math" panose="02040503050406030204" pitchFamily="18" charset="0"/>
                          </a:rPr>
                        </m:ctrlPr>
                      </m:dPr>
                      <m:e>
                        <m:sSub>
                          <m:sSubPr>
                            <m:ctrlPr>
                              <a:rPr lang="en-US" sz="1350" i="1">
                                <a:solidFill>
                                  <a:schemeClr val="tx2">
                                    <a:lumMod val="75000"/>
                                  </a:schemeClr>
                                </a:solidFill>
                                <a:latin typeface="Cambria Math" panose="02040503050406030204" pitchFamily="18" charset="0"/>
                              </a:rPr>
                            </m:ctrlPr>
                          </m:sSubPr>
                          <m:e>
                            <m:r>
                              <a:rPr lang="en-US" sz="1350" b="1" i="1">
                                <a:solidFill>
                                  <a:schemeClr val="tx2">
                                    <a:lumMod val="75000"/>
                                  </a:schemeClr>
                                </a:solidFill>
                                <a:latin typeface="Cambria Math" panose="02040503050406030204" pitchFamily="18" charset="0"/>
                              </a:rPr>
                              <m:t>𝑿</m:t>
                            </m:r>
                          </m:e>
                          <m:sub>
                            <m:r>
                              <a:rPr lang="en-US" sz="1350" i="1">
                                <a:solidFill>
                                  <a:schemeClr val="tx2">
                                    <a:lumMod val="75000"/>
                                  </a:schemeClr>
                                </a:solidFill>
                                <a:latin typeface="Cambria Math" panose="02040503050406030204" pitchFamily="18" charset="0"/>
                              </a:rPr>
                              <m:t>𝑖</m:t>
                            </m:r>
                          </m:sub>
                        </m:sSub>
                      </m:e>
                    </m:d>
                  </m:oMath>
                </a14:m>
                <a:r>
                  <a:rPr lang="en-US" sz="1350" i="1" dirty="0">
                    <a:solidFill>
                      <a:schemeClr val="tx2">
                        <a:lumMod val="75000"/>
                      </a:schemeClr>
                    </a:solidFill>
                    <a:latin typeface="Cambria Math" panose="02040503050406030204" pitchFamily="18" charset="0"/>
                  </a:rPr>
                  <a:t> </a:t>
                </a:r>
                <a:r>
                  <a:rPr lang="en-US" sz="1350" dirty="0">
                    <a:solidFill>
                      <a:schemeClr val="tx2">
                        <a:lumMod val="75000"/>
                      </a:schemeClr>
                    </a:solidFill>
                  </a:rPr>
                  <a:t>for subjects under </a:t>
                </a:r>
                <a14:m>
                  <m:oMath xmlns:m="http://schemas.openxmlformats.org/officeDocument/2006/math">
                    <m:sSub>
                      <m:sSubPr>
                        <m:ctrlPr>
                          <a:rPr lang="en-US" sz="1350" i="1" dirty="0" smtClean="0">
                            <a:solidFill>
                              <a:schemeClr val="tx2">
                                <a:lumMod val="75000"/>
                              </a:schemeClr>
                            </a:solidFill>
                            <a:latin typeface="Cambria Math" panose="02040503050406030204" pitchFamily="18" charset="0"/>
                          </a:rPr>
                        </m:ctrlPr>
                      </m:sSubPr>
                      <m:e>
                        <m:r>
                          <a:rPr lang="en-US" sz="1350" i="1" dirty="0" smtClean="0">
                            <a:solidFill>
                              <a:schemeClr val="tx2">
                                <a:lumMod val="75000"/>
                              </a:schemeClr>
                            </a:solidFill>
                            <a:latin typeface="Cambria Math" panose="02040503050406030204" pitchFamily="18" charset="0"/>
                          </a:rPr>
                          <m:t>𝐴</m:t>
                        </m:r>
                      </m:e>
                      <m:sub>
                        <m:r>
                          <a:rPr lang="en-US" sz="1350" i="1" dirty="0" smtClean="0">
                            <a:solidFill>
                              <a:schemeClr val="tx2">
                                <a:lumMod val="75000"/>
                              </a:schemeClr>
                            </a:solidFill>
                            <a:latin typeface="Cambria Math" panose="02040503050406030204" pitchFamily="18" charset="0"/>
                          </a:rPr>
                          <m:t>𝑖</m:t>
                        </m:r>
                      </m:sub>
                    </m:sSub>
                    <m:r>
                      <a:rPr lang="en-US" sz="1350" i="1" dirty="0">
                        <a:solidFill>
                          <a:schemeClr val="tx2">
                            <a:lumMod val="75000"/>
                          </a:schemeClr>
                        </a:solidFill>
                        <a:latin typeface="Cambria Math" panose="02040503050406030204" pitchFamily="18" charset="0"/>
                      </a:rPr>
                      <m:t>=</m:t>
                    </m:r>
                    <m:r>
                      <a:rPr lang="en-US" sz="1350" i="1" dirty="0">
                        <a:solidFill>
                          <a:schemeClr val="tx2">
                            <a:lumMod val="75000"/>
                          </a:schemeClr>
                        </a:solidFill>
                        <a:latin typeface="Cambria Math" panose="02040503050406030204" pitchFamily="18" charset="0"/>
                      </a:rPr>
                      <m:t>𝑎</m:t>
                    </m:r>
                  </m:oMath>
                </a14:m>
                <a:r>
                  <a:rPr lang="en-US" sz="1350" dirty="0">
                    <a:solidFill>
                      <a:schemeClr val="tx2">
                        <a:lumMod val="75000"/>
                      </a:schemeClr>
                    </a:solidFill>
                  </a:rPr>
                  <a:t> and take average of these </a:t>
                </a:r>
                <a14:m>
                  <m:oMath xmlns:m="http://schemas.openxmlformats.org/officeDocument/2006/math">
                    <m:sSub>
                      <m:sSubPr>
                        <m:ctrlPr>
                          <a:rPr lang="en-US" sz="1350" i="1" dirty="0" smtClean="0">
                            <a:solidFill>
                              <a:schemeClr val="tx2">
                                <a:lumMod val="75000"/>
                              </a:schemeClr>
                            </a:solidFill>
                            <a:latin typeface="Cambria Math" panose="02040503050406030204" pitchFamily="18" charset="0"/>
                          </a:rPr>
                        </m:ctrlPr>
                      </m:sSubPr>
                      <m:e>
                        <m:r>
                          <a:rPr lang="en-US" sz="1350" i="1" dirty="0" smtClean="0">
                            <a:solidFill>
                              <a:schemeClr val="tx2">
                                <a:lumMod val="75000"/>
                              </a:schemeClr>
                            </a:solidFill>
                            <a:latin typeface="Cambria Math" panose="02040503050406030204" pitchFamily="18" charset="0"/>
                          </a:rPr>
                          <m:t>𝑛</m:t>
                        </m:r>
                      </m:e>
                      <m:sub>
                        <m:r>
                          <a:rPr lang="en-US" sz="1350" i="1" dirty="0" smtClean="0">
                            <a:solidFill>
                              <a:schemeClr val="tx2">
                                <a:lumMod val="75000"/>
                              </a:schemeClr>
                            </a:solidFill>
                            <a:latin typeface="Cambria Math" panose="02040503050406030204" pitchFamily="18" charset="0"/>
                          </a:rPr>
                          <m:t>𝑎</m:t>
                        </m:r>
                      </m:sub>
                    </m:sSub>
                  </m:oMath>
                </a14:m>
                <a:r>
                  <a:rPr lang="en-US" sz="1350" dirty="0">
                    <a:solidFill>
                      <a:schemeClr val="tx2">
                        <a:lumMod val="75000"/>
                      </a:schemeClr>
                    </a:solidFill>
                  </a:rPr>
                  <a:t> differences, lastly adding up the two averages, which results in the AIPW estimator for</a:t>
                </a:r>
                <a:r>
                  <a:rPr lang="en-US" sz="1350" i="1" dirty="0">
                    <a:solidFill>
                      <a:schemeClr val="tx2">
                        <a:lumMod val="75000"/>
                      </a:schemeClr>
                    </a:solidFill>
                    <a:latin typeface="Cambria Math" panose="02040503050406030204" pitchFamily="18" charset="0"/>
                  </a:rPr>
                  <a:t> </a:t>
                </a:r>
                <a14:m>
                  <m:oMath xmlns:m="http://schemas.openxmlformats.org/officeDocument/2006/math">
                    <m:r>
                      <m:rPr>
                        <m:sty m:val="p"/>
                      </m:rPr>
                      <a:rPr lang="en-US" sz="1350" i="1">
                        <a:solidFill>
                          <a:schemeClr val="tx2">
                            <a:lumMod val="75000"/>
                          </a:schemeClr>
                        </a:solidFill>
                        <a:latin typeface="Cambria Math" panose="02040503050406030204" pitchFamily="18" charset="0"/>
                      </a:rPr>
                      <m:t>E</m:t>
                    </m:r>
                    <m:d>
                      <m:dPr>
                        <m:ctrlPr>
                          <a:rPr lang="en-US" sz="1350" i="1">
                            <a:solidFill>
                              <a:schemeClr val="tx2">
                                <a:lumMod val="75000"/>
                              </a:schemeClr>
                            </a:solidFill>
                            <a:latin typeface="Cambria Math" panose="02040503050406030204" pitchFamily="18" charset="0"/>
                          </a:rPr>
                        </m:ctrlPr>
                      </m:dPr>
                      <m:e>
                        <m:sSup>
                          <m:sSupPr>
                            <m:ctrlPr>
                              <a:rPr lang="en-US" sz="1350" i="1">
                                <a:solidFill>
                                  <a:schemeClr val="tx2">
                                    <a:lumMod val="75000"/>
                                  </a:schemeClr>
                                </a:solidFill>
                                <a:latin typeface="Cambria Math" panose="02040503050406030204" pitchFamily="18" charset="0"/>
                              </a:rPr>
                            </m:ctrlPr>
                          </m:sSupPr>
                          <m:e>
                            <m:r>
                              <a:rPr lang="en-US" sz="1350" i="1">
                                <a:solidFill>
                                  <a:schemeClr val="tx2">
                                    <a:lumMod val="75000"/>
                                  </a:schemeClr>
                                </a:solidFill>
                                <a:latin typeface="Cambria Math" panose="02040503050406030204" pitchFamily="18" charset="0"/>
                              </a:rPr>
                              <m:t>𝑌</m:t>
                            </m:r>
                          </m:e>
                          <m:sup>
                            <m:d>
                              <m:dPr>
                                <m:ctrlPr>
                                  <a:rPr lang="en-US" sz="1350" i="1">
                                    <a:solidFill>
                                      <a:schemeClr val="tx2">
                                        <a:lumMod val="75000"/>
                                      </a:schemeClr>
                                    </a:solidFill>
                                    <a:latin typeface="Cambria Math" panose="02040503050406030204" pitchFamily="18" charset="0"/>
                                  </a:rPr>
                                </m:ctrlPr>
                              </m:dPr>
                              <m:e>
                                <m:r>
                                  <a:rPr lang="en-US" sz="1350" i="1">
                                    <a:solidFill>
                                      <a:schemeClr val="tx2">
                                        <a:lumMod val="75000"/>
                                      </a:schemeClr>
                                    </a:solidFill>
                                    <a:latin typeface="Cambria Math" panose="02040503050406030204" pitchFamily="18" charset="0"/>
                                  </a:rPr>
                                  <m:t>𝑎</m:t>
                                </m:r>
                              </m:e>
                            </m:d>
                          </m:sup>
                        </m:sSup>
                      </m:e>
                    </m:d>
                  </m:oMath>
                </a14:m>
                <a:endParaRPr lang="en-US" sz="1350" i="1" dirty="0">
                  <a:solidFill>
                    <a:schemeClr val="tx2">
                      <a:lumMod val="75000"/>
                    </a:schemeClr>
                  </a:solidFill>
                  <a:latin typeface="Cambria Math" panose="02040503050406030204" pitchFamily="18" charset="0"/>
                </a:endParaRPr>
              </a:p>
              <a:p>
                <a:pPr>
                  <a:spcBef>
                    <a:spcPts val="900"/>
                  </a:spcBef>
                  <a:spcAft>
                    <a:spcPts val="300"/>
                  </a:spcAft>
                </a:pPr>
                <a:r>
                  <a:rPr lang="en-US" sz="1600" b="1" dirty="0">
                    <a:solidFill>
                      <a:schemeClr val="tx2">
                        <a:lumMod val="75000"/>
                      </a:schemeClr>
                    </a:solidFill>
                  </a:rPr>
                  <a:t>Note</a:t>
                </a:r>
              </a:p>
              <a:p>
                <a:pPr marL="236538" indent="-236538">
                  <a:spcAft>
                    <a:spcPts val="300"/>
                  </a:spcAft>
                  <a:buFont typeface="Arial" panose="020B0604020202020204" pitchFamily="34" charset="0"/>
                  <a:buChar char="•"/>
                </a:pPr>
                <a:r>
                  <a:rPr lang="en-US" sz="1350" dirty="0">
                    <a:solidFill>
                      <a:schemeClr val="tx2">
                        <a:lumMod val="75000"/>
                      </a:schemeClr>
                    </a:solidFill>
                  </a:rPr>
                  <a:t>Customized parametric, semi-parametric and non-parametric </a:t>
                </a: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r>
                          <a:rPr lang="en-US" sz="1350" i="1">
                            <a:solidFill>
                              <a:schemeClr val="tx2">
                                <a:lumMod val="75000"/>
                              </a:schemeClr>
                            </a:solidFill>
                            <a:latin typeface="Cambria Math" panose="02040503050406030204" pitchFamily="18" charset="0"/>
                          </a:rPr>
                          <m:t>𝜇</m:t>
                        </m:r>
                      </m:e>
                      <m:sub>
                        <m:r>
                          <a:rPr lang="en-US" sz="1350" i="1">
                            <a:solidFill>
                              <a:schemeClr val="tx2">
                                <a:lumMod val="75000"/>
                              </a:schemeClr>
                            </a:solidFill>
                            <a:latin typeface="Cambria Math" panose="02040503050406030204" pitchFamily="18" charset="0"/>
                          </a:rPr>
                          <m:t>𝑎</m:t>
                        </m:r>
                      </m:sub>
                    </m:sSub>
                    <m:d>
                      <m:dPr>
                        <m:ctrlPr>
                          <a:rPr lang="en-US" sz="1350" i="1">
                            <a:solidFill>
                              <a:schemeClr val="tx2">
                                <a:lumMod val="75000"/>
                              </a:schemeClr>
                            </a:solidFill>
                            <a:latin typeface="Cambria Math" panose="02040503050406030204" pitchFamily="18" charset="0"/>
                          </a:rPr>
                        </m:ctrlPr>
                      </m:dPr>
                      <m:e>
                        <m:r>
                          <a:rPr lang="en-US" sz="1350" b="1" i="1">
                            <a:solidFill>
                              <a:schemeClr val="tx2">
                                <a:lumMod val="75000"/>
                              </a:schemeClr>
                            </a:solidFill>
                            <a:latin typeface="Cambria Math" panose="02040503050406030204" pitchFamily="18" charset="0"/>
                          </a:rPr>
                          <m:t>𝑿</m:t>
                        </m:r>
                      </m:e>
                    </m:d>
                  </m:oMath>
                </a14:m>
                <a:r>
                  <a:rPr lang="en-US" sz="1350" dirty="0">
                    <a:solidFill>
                      <a:schemeClr val="tx2">
                        <a:lumMod val="75000"/>
                      </a:schemeClr>
                    </a:solidFill>
                  </a:rPr>
                  <a:t> will soon be supported in </a:t>
                </a:r>
                <a:r>
                  <a:rPr lang="en-US" sz="1350" dirty="0" err="1">
                    <a:solidFill>
                      <a:schemeClr val="tx2">
                        <a:lumMod val="75000"/>
                      </a:schemeClr>
                    </a:solidFill>
                  </a:rPr>
                  <a:t>RobinCar</a:t>
                </a:r>
                <a:r>
                  <a:rPr lang="en-US" sz="1350" dirty="0">
                    <a:solidFill>
                      <a:schemeClr val="tx2">
                        <a:lumMod val="75000"/>
                      </a:schemeClr>
                    </a:solidFill>
                  </a:rPr>
                  <a:t>.</a:t>
                </a:r>
              </a:p>
              <a:p>
                <a:pPr marL="236538" indent="-236538">
                  <a:spcAft>
                    <a:spcPts val="300"/>
                  </a:spcAft>
                  <a:buFont typeface="Arial" panose="020B0604020202020204" pitchFamily="34" charset="0"/>
                  <a:buChar char="•"/>
                </a:pPr>
                <a14:m>
                  <m:oMath xmlns:m="http://schemas.openxmlformats.org/officeDocument/2006/math">
                    <m:sSub>
                      <m:sSubPr>
                        <m:ctrlPr>
                          <a:rPr lang="en-US" sz="1350" i="1" smtClean="0">
                            <a:solidFill>
                              <a:schemeClr val="tx2">
                                <a:lumMod val="75000"/>
                              </a:schemeClr>
                            </a:solidFill>
                            <a:latin typeface="Cambria Math" panose="02040503050406030204" pitchFamily="18" charset="0"/>
                          </a:rPr>
                        </m:ctrlPr>
                      </m:sSubPr>
                      <m:e>
                        <m:acc>
                          <m:accPr>
                            <m:chr m:val="̂"/>
                            <m:ctrlPr>
                              <a:rPr lang="en-US" sz="1350" b="0" i="1" smtClean="0">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𝜇</m:t>
                            </m:r>
                          </m:e>
                        </m:acc>
                      </m:e>
                      <m:sub>
                        <m:r>
                          <a:rPr lang="en-US" sz="1350" i="1">
                            <a:solidFill>
                              <a:schemeClr val="tx2">
                                <a:lumMod val="75000"/>
                              </a:schemeClr>
                            </a:solidFill>
                            <a:latin typeface="Cambria Math" panose="02040503050406030204" pitchFamily="18" charset="0"/>
                          </a:rPr>
                          <m:t>𝑎</m:t>
                        </m:r>
                      </m:sub>
                    </m:sSub>
                    <m:d>
                      <m:dPr>
                        <m:ctrlPr>
                          <a:rPr lang="en-US" sz="1350" i="1">
                            <a:solidFill>
                              <a:schemeClr val="tx2">
                                <a:lumMod val="75000"/>
                              </a:schemeClr>
                            </a:solidFill>
                            <a:latin typeface="Cambria Math" panose="02040503050406030204" pitchFamily="18" charset="0"/>
                          </a:rPr>
                        </m:ctrlPr>
                      </m:dPr>
                      <m:e>
                        <m:r>
                          <a:rPr lang="en-US" sz="1350" b="1" i="1">
                            <a:solidFill>
                              <a:schemeClr val="tx2">
                                <a:lumMod val="75000"/>
                              </a:schemeClr>
                            </a:solidFill>
                            <a:latin typeface="Cambria Math" panose="02040503050406030204" pitchFamily="18" charset="0"/>
                          </a:rPr>
                          <m:t>𝑿</m:t>
                        </m:r>
                      </m:e>
                    </m:d>
                  </m:oMath>
                </a14:m>
                <a:r>
                  <a:rPr lang="en-US" sz="1350" dirty="0">
                    <a:solidFill>
                      <a:schemeClr val="tx2">
                        <a:lumMod val="75000"/>
                      </a:schemeClr>
                    </a:solidFill>
                  </a:rPr>
                  <a:t> trained by Machine Learning is supported in </a:t>
                </a:r>
                <a:r>
                  <a:rPr lang="en-US" sz="1350" dirty="0" err="1">
                    <a:solidFill>
                      <a:schemeClr val="tx2">
                        <a:lumMod val="75000"/>
                      </a:schemeClr>
                    </a:solidFill>
                  </a:rPr>
                  <a:t>RobinCar</a:t>
                </a:r>
                <a:r>
                  <a:rPr lang="en-US" sz="1350" dirty="0">
                    <a:solidFill>
                      <a:schemeClr val="tx2">
                        <a:lumMod val="75000"/>
                      </a:schemeClr>
                    </a:solidFill>
                  </a:rPr>
                  <a:t> by leveraging </a:t>
                </a:r>
                <a:r>
                  <a:rPr lang="en-US" sz="1350" dirty="0" err="1">
                    <a:solidFill>
                      <a:schemeClr val="tx2">
                        <a:lumMod val="75000"/>
                      </a:schemeClr>
                    </a:solidFill>
                  </a:rPr>
                  <a:t>SuperLearner</a:t>
                </a:r>
                <a:r>
                  <a:rPr lang="en-US" sz="1350" dirty="0">
                    <a:solidFill>
                      <a:schemeClr val="tx2">
                        <a:lumMod val="75000"/>
                      </a:schemeClr>
                    </a:solidFill>
                  </a:rPr>
                  <a:t>.</a:t>
                </a:r>
              </a:p>
              <a:p>
                <a:pPr marL="236538" indent="-236538">
                  <a:spcAft>
                    <a:spcPts val="300"/>
                  </a:spcAft>
                  <a:buFont typeface="Arial" panose="020B0604020202020204" pitchFamily="34" charset="0"/>
                  <a:buChar char="•"/>
                </a:pPr>
                <a:r>
                  <a:rPr lang="en-US" sz="1350" dirty="0">
                    <a:solidFill>
                      <a:schemeClr val="tx2">
                        <a:lumMod val="75000"/>
                      </a:schemeClr>
                    </a:solidFill>
                  </a:rPr>
                  <a:t>For </a:t>
                </a:r>
                <a14:m>
                  <m:oMath xmlns:m="http://schemas.openxmlformats.org/officeDocument/2006/math">
                    <m:sSub>
                      <m:sSubPr>
                        <m:ctrlPr>
                          <a:rPr lang="en-US" sz="1350" i="1" smtClean="0">
                            <a:solidFill>
                              <a:schemeClr val="tx2">
                                <a:lumMod val="75000"/>
                              </a:schemeClr>
                            </a:solidFill>
                            <a:latin typeface="Cambria Math" panose="02040503050406030204" pitchFamily="18" charset="0"/>
                          </a:rPr>
                        </m:ctrlPr>
                      </m:sSubPr>
                      <m:e>
                        <m:acc>
                          <m:accPr>
                            <m:chr m:val="̂"/>
                            <m:ctrlPr>
                              <a:rPr lang="en-US" sz="1350" b="0" i="1" smtClean="0">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𝜇</m:t>
                            </m:r>
                          </m:e>
                        </m:acc>
                      </m:e>
                      <m:sub>
                        <m:r>
                          <a:rPr lang="en-US" sz="1350" i="1">
                            <a:solidFill>
                              <a:schemeClr val="tx2">
                                <a:lumMod val="75000"/>
                              </a:schemeClr>
                            </a:solidFill>
                            <a:latin typeface="Cambria Math" panose="02040503050406030204" pitchFamily="18" charset="0"/>
                          </a:rPr>
                          <m:t>𝑎</m:t>
                        </m:r>
                      </m:sub>
                    </m:sSub>
                    <m:d>
                      <m:dPr>
                        <m:ctrlPr>
                          <a:rPr lang="en-US" sz="1350" i="1">
                            <a:solidFill>
                              <a:schemeClr val="tx2">
                                <a:lumMod val="75000"/>
                              </a:schemeClr>
                            </a:solidFill>
                            <a:latin typeface="Cambria Math" panose="02040503050406030204" pitchFamily="18" charset="0"/>
                          </a:rPr>
                        </m:ctrlPr>
                      </m:dPr>
                      <m:e>
                        <m:r>
                          <a:rPr lang="en-US" sz="1350" b="1" i="1">
                            <a:solidFill>
                              <a:schemeClr val="tx2">
                                <a:lumMod val="75000"/>
                              </a:schemeClr>
                            </a:solidFill>
                            <a:latin typeface="Cambria Math" panose="02040503050406030204" pitchFamily="18" charset="0"/>
                          </a:rPr>
                          <m:t>𝑿</m:t>
                        </m:r>
                      </m:e>
                    </m:d>
                  </m:oMath>
                </a14:m>
                <a:r>
                  <a:rPr lang="en-US" sz="1350" dirty="0">
                    <a:solidFill>
                      <a:schemeClr val="tx2">
                        <a:lumMod val="75000"/>
                      </a:schemeClr>
                    </a:solidFill>
                  </a:rPr>
                  <a:t> trained by Machine Learning, its limit </a:t>
                </a: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r>
                          <a:rPr lang="en-US" sz="1350" i="1">
                            <a:solidFill>
                              <a:schemeClr val="tx2">
                                <a:lumMod val="75000"/>
                              </a:schemeClr>
                            </a:solidFill>
                            <a:latin typeface="Cambria Math" panose="02040503050406030204" pitchFamily="18" charset="0"/>
                          </a:rPr>
                          <m:t>𝜇</m:t>
                        </m:r>
                      </m:e>
                      <m:sub>
                        <m:r>
                          <a:rPr lang="en-US" sz="1350" i="1">
                            <a:solidFill>
                              <a:schemeClr val="tx2">
                                <a:lumMod val="75000"/>
                              </a:schemeClr>
                            </a:solidFill>
                            <a:latin typeface="Cambria Math" panose="02040503050406030204" pitchFamily="18" charset="0"/>
                          </a:rPr>
                          <m:t>𝑎</m:t>
                        </m:r>
                      </m:sub>
                    </m:sSub>
                    <m:d>
                      <m:dPr>
                        <m:ctrlPr>
                          <a:rPr lang="en-US" sz="1350" i="1">
                            <a:solidFill>
                              <a:schemeClr val="tx2">
                                <a:lumMod val="75000"/>
                              </a:schemeClr>
                            </a:solidFill>
                            <a:latin typeface="Cambria Math" panose="02040503050406030204" pitchFamily="18" charset="0"/>
                          </a:rPr>
                        </m:ctrlPr>
                      </m:dPr>
                      <m:e>
                        <m:r>
                          <a:rPr lang="en-US" sz="1350" b="1" i="1">
                            <a:solidFill>
                              <a:schemeClr val="tx2">
                                <a:lumMod val="75000"/>
                              </a:schemeClr>
                            </a:solidFill>
                            <a:latin typeface="Cambria Math" panose="02040503050406030204" pitchFamily="18" charset="0"/>
                          </a:rPr>
                          <m:t>𝑿</m:t>
                        </m:r>
                      </m:e>
                    </m:d>
                  </m:oMath>
                </a14:m>
                <a:r>
                  <a:rPr lang="en-US" sz="1350" dirty="0">
                    <a:solidFill>
                      <a:schemeClr val="tx2">
                        <a:lumMod val="75000"/>
                      </a:schemeClr>
                    </a:solidFill>
                  </a:rPr>
                  <a:t> may not satisfy </a:t>
                </a:r>
                <a:r>
                  <a:rPr lang="en-US" sz="1350" dirty="0" err="1">
                    <a:solidFill>
                      <a:schemeClr val="tx2">
                        <a:lumMod val="75000"/>
                      </a:schemeClr>
                    </a:solidFill>
                  </a:rPr>
                  <a:t>Donsker</a:t>
                </a:r>
                <a:r>
                  <a:rPr lang="en-US" sz="1350" dirty="0">
                    <a:solidFill>
                      <a:schemeClr val="tx2">
                        <a:lumMod val="75000"/>
                      </a:schemeClr>
                    </a:solidFill>
                  </a:rPr>
                  <a:t> condition, a cross-fitting strategy is needed. (</a:t>
                </a:r>
                <a:r>
                  <a:rPr lang="en-US" sz="1350" dirty="0" err="1">
                    <a:solidFill>
                      <a:schemeClr val="tx2">
                        <a:lumMod val="75000"/>
                      </a:schemeClr>
                    </a:solidFill>
                  </a:rPr>
                  <a:t>Chernozhukov</a:t>
                </a:r>
                <a:r>
                  <a:rPr lang="en-US" sz="1350" dirty="0">
                    <a:solidFill>
                      <a:schemeClr val="tx2">
                        <a:lumMod val="75000"/>
                      </a:schemeClr>
                    </a:solidFill>
                  </a:rPr>
                  <a:t> et al., 2017, </a:t>
                </a:r>
                <a:r>
                  <a:rPr lang="en-US" sz="1350" dirty="0" err="1">
                    <a:solidFill>
                      <a:schemeClr val="tx2">
                        <a:lumMod val="75000"/>
                      </a:schemeClr>
                    </a:solidFill>
                  </a:rPr>
                  <a:t>Bannick</a:t>
                </a:r>
                <a:r>
                  <a:rPr lang="en-US" sz="1350" dirty="0">
                    <a:solidFill>
                      <a:schemeClr val="tx2">
                        <a:lumMod val="75000"/>
                      </a:schemeClr>
                    </a:solidFill>
                  </a:rPr>
                  <a:t> et al., 2023)</a:t>
                </a:r>
              </a:p>
            </p:txBody>
          </p:sp>
        </mc:Choice>
        <mc:Fallback xmlns="">
          <p:sp>
            <p:nvSpPr>
              <p:cNvPr id="5" name="Rounded Rectangle 4">
                <a:extLst>
                  <a:ext uri="{FF2B5EF4-FFF2-40B4-BE49-F238E27FC236}">
                    <a16:creationId xmlns:a16="http://schemas.microsoft.com/office/drawing/2014/main" id="{2B3CFB01-7FDC-08AD-BCF7-A67EA82E6284}"/>
                  </a:ext>
                </a:extLst>
              </p:cNvPr>
              <p:cNvSpPr>
                <a:spLocks noRot="1" noChangeAspect="1" noMove="1" noResize="1" noEditPoints="1" noAdjustHandles="1" noChangeArrowheads="1" noChangeShapeType="1" noTextEdit="1"/>
              </p:cNvSpPr>
              <p:nvPr/>
            </p:nvSpPr>
            <p:spPr>
              <a:xfrm>
                <a:off x="570753" y="3035807"/>
                <a:ext cx="11272973" cy="3657601"/>
              </a:xfrm>
              <a:prstGeom prst="roundRect">
                <a:avLst>
                  <a:gd name="adj" fmla="val 3241"/>
                </a:avLst>
              </a:prstGeom>
              <a:blipFill>
                <a:blip r:embed="rId4"/>
                <a:stretch>
                  <a:fillRect/>
                </a:stretch>
              </a:blipFill>
              <a:ln w="19050">
                <a:solidFill>
                  <a:schemeClr val="tx2"/>
                </a:solidFill>
              </a:ln>
            </p:spPr>
            <p:txBody>
              <a:bodyPr/>
              <a:lstStyle/>
              <a:p>
                <a:r>
                  <a:rPr lang="en-US">
                    <a:noFill/>
                  </a:rPr>
                  <a:t> </a:t>
                </a:r>
              </a:p>
            </p:txBody>
          </p:sp>
        </mc:Fallback>
      </mc:AlternateContent>
    </p:spTree>
    <p:extLst>
      <p:ext uri="{BB962C8B-B14F-4D97-AF65-F5344CB8AC3E}">
        <p14:creationId xmlns:p14="http://schemas.microsoft.com/office/powerpoint/2010/main" val="2653280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3200" dirty="0"/>
              <a:t>Simulation </a:t>
            </a:r>
            <a:r>
              <a:rPr lang="en-US" sz="3200" dirty="0">
                <a:solidFill>
                  <a:srgbClr val="FF0000"/>
                </a:solidFill>
              </a:rPr>
              <a:t>(AIPW is more general than G-computation)</a:t>
            </a:r>
          </a:p>
        </p:txBody>
      </p:sp>
      <mc:AlternateContent xmlns:mc="http://schemas.openxmlformats.org/markup-compatibility/2006" xmlns:a14="http://schemas.microsoft.com/office/drawing/2010/main">
        <mc:Choice Requires="a14">
          <p:sp>
            <p:nvSpPr>
              <p:cNvPr id="6" name="Text simulation setting">
                <a:extLst>
                  <a:ext uri="{FF2B5EF4-FFF2-40B4-BE49-F238E27FC236}">
                    <a16:creationId xmlns:a16="http://schemas.microsoft.com/office/drawing/2014/main" id="{6AE3F696-F41A-5513-FFB7-86FCBF020C4B}"/>
                  </a:ext>
                </a:extLst>
              </p:cNvPr>
              <p:cNvSpPr/>
              <p:nvPr/>
            </p:nvSpPr>
            <p:spPr>
              <a:xfrm>
                <a:off x="570754" y="1077056"/>
                <a:ext cx="11272973" cy="1965676"/>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marL="228600" indent="-228600">
                  <a:spcBef>
                    <a:spcPts val="600"/>
                  </a:spcBef>
                  <a:buFont typeface="Arial" panose="020B0604020202020204" pitchFamily="34" charset="0"/>
                  <a:buChar char="•"/>
                </a:pPr>
                <a:r>
                  <a:rPr lang="en-US" sz="1350" b="1" u="sng" dirty="0">
                    <a:solidFill>
                      <a:schemeClr val="tx1"/>
                    </a:solidFill>
                  </a:rPr>
                  <a:t>Covariates</a:t>
                </a:r>
                <a:r>
                  <a:rPr lang="en-US" sz="1350" b="0" dirty="0">
                    <a:solidFill>
                      <a:schemeClr val="tx1"/>
                    </a:solidFill>
                  </a:rPr>
                  <a:t>: </a:t>
                </a:r>
                <a14:m>
                  <m:oMath xmlns:m="http://schemas.openxmlformats.org/officeDocument/2006/math">
                    <m:r>
                      <a:rPr lang="en-US" sz="1350" b="0" i="1" smtClean="0">
                        <a:solidFill>
                          <a:schemeClr val="tx1"/>
                        </a:solidFill>
                        <a:latin typeface="Cambria Math" panose="02040503050406030204" pitchFamily="18" charset="0"/>
                      </a:rPr>
                      <m:t>𝑋</m:t>
                    </m:r>
                    <m:r>
                      <a:rPr lang="en-US" sz="1350" b="0" i="1" smtClean="0">
                        <a:solidFill>
                          <a:schemeClr val="tx1"/>
                        </a:solidFill>
                        <a:latin typeface="Cambria Math" panose="02040503050406030204" pitchFamily="18" charset="0"/>
                      </a:rPr>
                      <m:t>∼</m:t>
                    </m:r>
                    <m:r>
                      <m:rPr>
                        <m:sty m:val="p"/>
                      </m:rPr>
                      <a:rPr lang="en-US" sz="1350" b="0" i="1" smtClean="0">
                        <a:solidFill>
                          <a:schemeClr val="tx1"/>
                        </a:solidFill>
                        <a:latin typeface="Cambria Math" panose="02040503050406030204" pitchFamily="18" charset="0"/>
                      </a:rPr>
                      <m:t>U</m:t>
                    </m:r>
                    <m:d>
                      <m:dPr>
                        <m:ctrlPr>
                          <a:rPr lang="en-US" sz="1350" b="0" i="1" smtClean="0">
                            <a:solidFill>
                              <a:schemeClr val="tx1"/>
                            </a:solidFill>
                            <a:latin typeface="Cambria Math" panose="02040503050406030204" pitchFamily="18" charset="0"/>
                          </a:rPr>
                        </m:ctrlPr>
                      </m:dPr>
                      <m:e>
                        <m:r>
                          <a:rPr lang="en-US" sz="1350" b="0" i="1" smtClean="0">
                            <a:solidFill>
                              <a:schemeClr val="tx1"/>
                            </a:solidFill>
                            <a:latin typeface="Cambria Math" panose="02040503050406030204" pitchFamily="18" charset="0"/>
                          </a:rPr>
                          <m:t>0, 1</m:t>
                        </m:r>
                      </m:e>
                    </m:d>
                  </m:oMath>
                </a14:m>
                <a:endParaRPr lang="en-US" sz="1350" dirty="0">
                  <a:solidFill>
                    <a:schemeClr val="tx1"/>
                  </a:solidFill>
                </a:endParaRPr>
              </a:p>
              <a:p>
                <a:pPr marL="228600" indent="-228600">
                  <a:spcBef>
                    <a:spcPts val="600"/>
                  </a:spcBef>
                  <a:buFont typeface="Arial" panose="020B0604020202020204" pitchFamily="34" charset="0"/>
                  <a:buChar char="•"/>
                </a:pPr>
                <a:r>
                  <a:rPr lang="en-US" sz="1350" b="1" u="sng" dirty="0">
                    <a:solidFill>
                      <a:schemeClr val="tx1"/>
                    </a:solidFill>
                  </a:rPr>
                  <a:t>Potential Outcomes</a:t>
                </a:r>
                <a:r>
                  <a:rPr lang="en-US" sz="1350" dirty="0">
                    <a:solidFill>
                      <a:schemeClr val="tx1"/>
                    </a:solidFill>
                  </a:rPr>
                  <a:t>: </a:t>
                </a:r>
                <a14:m>
                  <m:oMath xmlns:m="http://schemas.openxmlformats.org/officeDocument/2006/math">
                    <m:sSup>
                      <m:sSupPr>
                        <m:ctrlPr>
                          <a:rPr lang="en-US" sz="1350" b="0" i="1" smtClean="0">
                            <a:solidFill>
                              <a:schemeClr val="tx1"/>
                            </a:solidFill>
                            <a:latin typeface="Cambria Math" panose="02040503050406030204" pitchFamily="18" charset="0"/>
                          </a:rPr>
                        </m:ctrlPr>
                      </m:sSupPr>
                      <m:e>
                        <m:r>
                          <a:rPr lang="en-US" sz="1350" i="1">
                            <a:solidFill>
                              <a:schemeClr val="tx1"/>
                            </a:solidFill>
                            <a:latin typeface="Cambria Math" panose="02040503050406030204" pitchFamily="18" charset="0"/>
                          </a:rPr>
                          <m:t>𝑌</m:t>
                        </m:r>
                      </m:e>
                      <m:sup>
                        <m:d>
                          <m:dPr>
                            <m:ctrlPr>
                              <a:rPr lang="en-US" sz="1350" b="0" i="1" smtClean="0">
                                <a:solidFill>
                                  <a:schemeClr val="tx1"/>
                                </a:solidFill>
                                <a:latin typeface="Cambria Math" panose="02040503050406030204" pitchFamily="18" charset="0"/>
                              </a:rPr>
                            </m:ctrlPr>
                          </m:dPr>
                          <m:e>
                            <m:r>
                              <a:rPr lang="en-US" sz="1350" b="0" i="1" smtClean="0">
                                <a:solidFill>
                                  <a:schemeClr val="tx1"/>
                                </a:solidFill>
                                <a:latin typeface="Cambria Math" panose="02040503050406030204" pitchFamily="18" charset="0"/>
                              </a:rPr>
                              <m:t>0</m:t>
                            </m:r>
                          </m:e>
                        </m:d>
                      </m:sup>
                    </m:sSup>
                    <m:r>
                      <a:rPr lang="en-US" sz="1350" b="0" i="1" smtClean="0">
                        <a:solidFill>
                          <a:schemeClr val="tx1"/>
                        </a:solidFill>
                        <a:latin typeface="Cambria Math" panose="02040503050406030204" pitchFamily="18" charset="0"/>
                      </a:rPr>
                      <m:t>|</m:t>
                    </m:r>
                    <m:r>
                      <a:rPr lang="en-US" sz="1350" b="0" i="1" smtClean="0">
                        <a:solidFill>
                          <a:schemeClr val="tx1"/>
                        </a:solidFill>
                        <a:latin typeface="Cambria Math" panose="02040503050406030204" pitchFamily="18" charset="0"/>
                      </a:rPr>
                      <m:t>𝑋</m:t>
                    </m:r>
                    <m:r>
                      <a:rPr lang="en-US" sz="1350" b="0" i="1" smtClean="0">
                        <a:solidFill>
                          <a:schemeClr val="tx1"/>
                        </a:solidFill>
                        <a:latin typeface="Cambria Math" panose="02040503050406030204" pitchFamily="18" charset="0"/>
                      </a:rPr>
                      <m:t>∼</m:t>
                    </m:r>
                    <m:r>
                      <a:rPr lang="en-US" sz="1350" b="1" i="0" smtClean="0">
                        <a:solidFill>
                          <a:schemeClr val="tx1"/>
                        </a:solidFill>
                        <a:latin typeface="Cambria Math" panose="02040503050406030204" pitchFamily="18" charset="0"/>
                      </a:rPr>
                      <m:t>𝐍𝐁</m:t>
                    </m:r>
                    <m:d>
                      <m:dPr>
                        <m:ctrlPr>
                          <a:rPr lang="en-US" sz="1350" b="0" i="1" smtClean="0">
                            <a:solidFill>
                              <a:schemeClr val="tx1"/>
                            </a:solidFill>
                            <a:latin typeface="Cambria Math" panose="02040503050406030204" pitchFamily="18" charset="0"/>
                          </a:rPr>
                        </m:ctrlPr>
                      </m:dPr>
                      <m:e>
                        <m:r>
                          <a:rPr lang="en-US" sz="1350" b="1" i="1">
                            <a:solidFill>
                              <a:schemeClr val="tx1"/>
                            </a:solidFill>
                            <a:latin typeface="Cambria Math" panose="02040503050406030204" pitchFamily="18" charset="0"/>
                          </a:rPr>
                          <m:t>𝝁</m:t>
                        </m:r>
                        <m:r>
                          <a:rPr lang="en-US" sz="1350" i="1">
                            <a:solidFill>
                              <a:schemeClr val="tx1"/>
                            </a:solidFill>
                            <a:latin typeface="Cambria Math" panose="02040503050406030204" pitchFamily="18" charset="0"/>
                          </a:rPr>
                          <m:t>=</m:t>
                        </m:r>
                        <m:func>
                          <m:funcPr>
                            <m:ctrlPr>
                              <a:rPr lang="en-US" sz="1350" i="1">
                                <a:solidFill>
                                  <a:schemeClr val="tx1"/>
                                </a:solidFill>
                                <a:latin typeface="Cambria Math" panose="02040503050406030204" pitchFamily="18" charset="0"/>
                              </a:rPr>
                            </m:ctrlPr>
                          </m:funcPr>
                          <m:fName>
                            <m:r>
                              <m:rPr>
                                <m:sty m:val="p"/>
                              </m:rPr>
                              <a:rPr lang="en-US" sz="1350">
                                <a:solidFill>
                                  <a:schemeClr val="tx1"/>
                                </a:solidFill>
                                <a:latin typeface="Cambria Math" panose="02040503050406030204" pitchFamily="18" charset="0"/>
                              </a:rPr>
                              <m:t>log</m:t>
                            </m:r>
                          </m:fName>
                          <m:e>
                            <m:d>
                              <m:dPr>
                                <m:ctrlPr>
                                  <a:rPr lang="en-US" sz="1350" i="1">
                                    <a:solidFill>
                                      <a:schemeClr val="tx1"/>
                                    </a:solidFill>
                                    <a:latin typeface="Cambria Math" panose="02040503050406030204" pitchFamily="18" charset="0"/>
                                  </a:rPr>
                                </m:ctrlPr>
                              </m:dPr>
                              <m:e>
                                <m:r>
                                  <a:rPr lang="en-US" sz="1350" i="1">
                                    <a:solidFill>
                                      <a:schemeClr val="tx1"/>
                                    </a:solidFill>
                                    <a:latin typeface="Cambria Math" panose="02040503050406030204" pitchFamily="18" charset="0"/>
                                  </a:rPr>
                                  <m:t>6</m:t>
                                </m:r>
                                <m:sSup>
                                  <m:sSupPr>
                                    <m:ctrlPr>
                                      <a:rPr lang="en-US" sz="1350" i="1">
                                        <a:solidFill>
                                          <a:schemeClr val="tx1"/>
                                        </a:solidFill>
                                        <a:latin typeface="Cambria Math" panose="02040503050406030204" pitchFamily="18" charset="0"/>
                                      </a:rPr>
                                    </m:ctrlPr>
                                  </m:sSupPr>
                                  <m:e>
                                    <m:r>
                                      <a:rPr lang="en-US" sz="1350" i="1">
                                        <a:solidFill>
                                          <a:schemeClr val="tx1"/>
                                        </a:solidFill>
                                        <a:latin typeface="Cambria Math" panose="02040503050406030204" pitchFamily="18" charset="0"/>
                                      </a:rPr>
                                      <m:t>𝑋</m:t>
                                    </m:r>
                                  </m:e>
                                  <m:sup>
                                    <m:r>
                                      <a:rPr lang="en-US" sz="1350" i="1">
                                        <a:solidFill>
                                          <a:schemeClr val="tx1"/>
                                        </a:solidFill>
                                        <a:latin typeface="Cambria Math" panose="02040503050406030204" pitchFamily="18" charset="0"/>
                                      </a:rPr>
                                      <m:t>3</m:t>
                                    </m:r>
                                  </m:sup>
                                </m:sSup>
                                <m:r>
                                  <a:rPr lang="en-US" sz="1350" i="1">
                                    <a:solidFill>
                                      <a:schemeClr val="tx1"/>
                                    </a:solidFill>
                                    <a:latin typeface="Cambria Math" panose="02040503050406030204" pitchFamily="18" charset="0"/>
                                  </a:rPr>
                                  <m:t>+1</m:t>
                                </m:r>
                              </m:e>
                            </m:d>
                          </m:e>
                        </m:func>
                        <m:r>
                          <a:rPr lang="en-US" sz="1350" i="1">
                            <a:solidFill>
                              <a:schemeClr val="tx1"/>
                            </a:solidFill>
                            <a:latin typeface="Cambria Math" panose="02040503050406030204" pitchFamily="18" charset="0"/>
                          </a:rPr>
                          <m:t>, </m:t>
                        </m:r>
                        <m:r>
                          <a:rPr lang="en-US" sz="1350" b="1" i="1">
                            <a:solidFill>
                              <a:schemeClr val="tx1"/>
                            </a:solidFill>
                            <a:latin typeface="Cambria Math" panose="02040503050406030204" pitchFamily="18" charset="0"/>
                          </a:rPr>
                          <m:t>𝜽</m:t>
                        </m:r>
                        <m:r>
                          <a:rPr lang="en-US" sz="1350" i="1">
                            <a:solidFill>
                              <a:schemeClr val="tx1"/>
                            </a:solidFill>
                            <a:latin typeface="Cambria Math" panose="02040503050406030204" pitchFamily="18" charset="0"/>
                          </a:rPr>
                          <m:t>=4</m:t>
                        </m:r>
                      </m:e>
                    </m:d>
                  </m:oMath>
                </a14:m>
                <a:r>
                  <a:rPr lang="en-US" sz="1350" dirty="0">
                    <a:solidFill>
                      <a:schemeClr val="tx1"/>
                    </a:solidFill>
                  </a:rPr>
                  <a:t>, </a:t>
                </a:r>
                <a14:m>
                  <m:oMath xmlns:m="http://schemas.openxmlformats.org/officeDocument/2006/math">
                    <m:sSup>
                      <m:sSupPr>
                        <m:ctrlPr>
                          <a:rPr lang="en-US" sz="1350" i="1">
                            <a:solidFill>
                              <a:schemeClr val="tx1"/>
                            </a:solidFill>
                            <a:latin typeface="Cambria Math" panose="02040503050406030204" pitchFamily="18" charset="0"/>
                          </a:rPr>
                        </m:ctrlPr>
                      </m:sSupPr>
                      <m:e>
                        <m:r>
                          <a:rPr lang="en-US" sz="1350" i="1">
                            <a:solidFill>
                              <a:schemeClr val="tx1"/>
                            </a:solidFill>
                            <a:latin typeface="Cambria Math" panose="02040503050406030204" pitchFamily="18" charset="0"/>
                          </a:rPr>
                          <m:t>𝑌</m:t>
                        </m:r>
                      </m:e>
                      <m:sup>
                        <m:d>
                          <m:dPr>
                            <m:ctrlPr>
                              <a:rPr lang="en-US" sz="1350" i="1">
                                <a:solidFill>
                                  <a:schemeClr val="tx1"/>
                                </a:solidFill>
                                <a:latin typeface="Cambria Math" panose="02040503050406030204" pitchFamily="18" charset="0"/>
                              </a:rPr>
                            </m:ctrlPr>
                          </m:dPr>
                          <m:e>
                            <m:r>
                              <a:rPr lang="en-US" sz="1350" b="0" i="1" smtClean="0">
                                <a:solidFill>
                                  <a:schemeClr val="tx1"/>
                                </a:solidFill>
                                <a:latin typeface="Cambria Math" panose="02040503050406030204" pitchFamily="18" charset="0"/>
                              </a:rPr>
                              <m:t>1</m:t>
                            </m:r>
                          </m:e>
                        </m:d>
                      </m:sup>
                    </m:sSup>
                    <m:r>
                      <a:rPr lang="en-US" sz="1350" i="1">
                        <a:solidFill>
                          <a:schemeClr val="tx1"/>
                        </a:solidFill>
                        <a:latin typeface="Cambria Math" panose="02040503050406030204" pitchFamily="18" charset="0"/>
                      </a:rPr>
                      <m:t>|</m:t>
                    </m:r>
                    <m:r>
                      <a:rPr lang="en-US" sz="1350" b="0" i="1" smtClean="0">
                        <a:solidFill>
                          <a:schemeClr val="tx1"/>
                        </a:solidFill>
                        <a:latin typeface="Cambria Math" panose="02040503050406030204" pitchFamily="18" charset="0"/>
                      </a:rPr>
                      <m:t>𝑋</m:t>
                    </m:r>
                    <m:r>
                      <a:rPr lang="en-US" sz="1350" i="1">
                        <a:solidFill>
                          <a:schemeClr val="tx1"/>
                        </a:solidFill>
                        <a:latin typeface="Cambria Math" panose="02040503050406030204" pitchFamily="18" charset="0"/>
                      </a:rPr>
                      <m:t>∼</m:t>
                    </m:r>
                    <m:r>
                      <a:rPr lang="en-US" sz="1350" b="1" i="0" smtClean="0">
                        <a:solidFill>
                          <a:schemeClr val="tx1"/>
                        </a:solidFill>
                        <a:latin typeface="Cambria Math" panose="02040503050406030204" pitchFamily="18" charset="0"/>
                      </a:rPr>
                      <m:t>𝐍𝐁</m:t>
                    </m:r>
                    <m:d>
                      <m:dPr>
                        <m:ctrlPr>
                          <a:rPr lang="en-US" sz="1350" i="1">
                            <a:solidFill>
                              <a:schemeClr val="tx1"/>
                            </a:solidFill>
                            <a:latin typeface="Cambria Math" panose="02040503050406030204" pitchFamily="18" charset="0"/>
                          </a:rPr>
                        </m:ctrlPr>
                      </m:dPr>
                      <m:e>
                        <m:r>
                          <a:rPr lang="en-US" sz="1350" b="1" i="1">
                            <a:solidFill>
                              <a:schemeClr val="tx1"/>
                            </a:solidFill>
                            <a:latin typeface="Cambria Math" panose="02040503050406030204" pitchFamily="18" charset="0"/>
                          </a:rPr>
                          <m:t>𝝁</m:t>
                        </m:r>
                        <m:r>
                          <a:rPr lang="en-US" sz="1350" i="1">
                            <a:solidFill>
                              <a:schemeClr val="tx1"/>
                            </a:solidFill>
                            <a:latin typeface="Cambria Math" panose="02040503050406030204" pitchFamily="18" charset="0"/>
                          </a:rPr>
                          <m:t>=2</m:t>
                        </m:r>
                        <m:r>
                          <a:rPr lang="en-US" sz="1350" i="1">
                            <a:solidFill>
                              <a:schemeClr val="tx1"/>
                            </a:solidFill>
                            <a:latin typeface="Cambria Math" panose="02040503050406030204" pitchFamily="18" charset="0"/>
                          </a:rPr>
                          <m:t>𝑋</m:t>
                        </m:r>
                        <m:r>
                          <a:rPr lang="en-US" sz="1350" i="1">
                            <a:solidFill>
                              <a:schemeClr val="tx1"/>
                            </a:solidFill>
                            <a:latin typeface="Cambria Math" panose="02040503050406030204" pitchFamily="18" charset="0"/>
                          </a:rPr>
                          <m:t>+10</m:t>
                        </m:r>
                        <m:sSup>
                          <m:sSupPr>
                            <m:ctrlPr>
                              <a:rPr lang="en-US" sz="1350" i="1">
                                <a:solidFill>
                                  <a:schemeClr val="tx1"/>
                                </a:solidFill>
                                <a:latin typeface="Cambria Math" panose="02040503050406030204" pitchFamily="18" charset="0"/>
                              </a:rPr>
                            </m:ctrlPr>
                          </m:sSupPr>
                          <m:e>
                            <m:r>
                              <a:rPr lang="en-US" sz="1350" i="1">
                                <a:solidFill>
                                  <a:schemeClr val="tx1"/>
                                </a:solidFill>
                                <a:latin typeface="Cambria Math" panose="02040503050406030204" pitchFamily="18" charset="0"/>
                              </a:rPr>
                              <m:t>𝑋</m:t>
                            </m:r>
                          </m:e>
                          <m:sup>
                            <m:r>
                              <a:rPr lang="en-US" sz="1350" i="1">
                                <a:solidFill>
                                  <a:schemeClr val="tx1"/>
                                </a:solidFill>
                                <a:latin typeface="Cambria Math" panose="02040503050406030204" pitchFamily="18" charset="0"/>
                              </a:rPr>
                              <m:t>2</m:t>
                            </m:r>
                          </m:sup>
                        </m:sSup>
                        <m:r>
                          <a:rPr lang="en-US" sz="1350" i="1">
                            <a:solidFill>
                              <a:schemeClr val="tx1"/>
                            </a:solidFill>
                            <a:latin typeface="Cambria Math" panose="02040503050406030204" pitchFamily="18" charset="0"/>
                          </a:rPr>
                          <m:t>, </m:t>
                        </m:r>
                        <m:r>
                          <a:rPr lang="en-US" sz="1350" b="1" i="1">
                            <a:solidFill>
                              <a:schemeClr val="tx1"/>
                            </a:solidFill>
                            <a:latin typeface="Cambria Math" panose="02040503050406030204" pitchFamily="18" charset="0"/>
                          </a:rPr>
                          <m:t>𝜽</m:t>
                        </m:r>
                        <m:r>
                          <a:rPr lang="en-US" sz="1350" i="1">
                            <a:solidFill>
                              <a:schemeClr val="tx1"/>
                            </a:solidFill>
                            <a:latin typeface="Cambria Math" panose="02040503050406030204" pitchFamily="18" charset="0"/>
                          </a:rPr>
                          <m:t>=4</m:t>
                        </m:r>
                      </m:e>
                    </m:d>
                  </m:oMath>
                </a14:m>
                <a:r>
                  <a:rPr lang="en-US" sz="1350" dirty="0">
                    <a:solidFill>
                      <a:schemeClr val="tx1"/>
                    </a:solidFill>
                  </a:rPr>
                  <a:t> </a:t>
                </a:r>
              </a:p>
              <a:p>
                <a:pPr marL="228600" indent="-228600">
                  <a:spcBef>
                    <a:spcPts val="600"/>
                  </a:spcBef>
                  <a:buFont typeface="Arial" panose="020B0604020202020204" pitchFamily="34" charset="0"/>
                  <a:buChar char="•"/>
                </a:pPr>
                <a:r>
                  <a:rPr lang="en-US" sz="1350" b="1" u="sng" dirty="0">
                    <a:solidFill>
                      <a:schemeClr val="tx1"/>
                    </a:solidFill>
                  </a:rPr>
                  <a:t>Randomization</a:t>
                </a:r>
                <a:r>
                  <a:rPr lang="en-US" sz="1350" dirty="0">
                    <a:solidFill>
                      <a:schemeClr val="tx1"/>
                    </a:solidFill>
                  </a:rPr>
                  <a:t>: simple randomization (SR) with </a:t>
                </a:r>
                <a14:m>
                  <m:oMath xmlns:m="http://schemas.openxmlformats.org/officeDocument/2006/math">
                    <m:r>
                      <m:rPr>
                        <m:sty m:val="p"/>
                      </m:rPr>
                      <a:rPr lang="en-US" sz="1350" b="0" i="1" smtClean="0">
                        <a:solidFill>
                          <a:schemeClr val="tx1"/>
                        </a:solidFill>
                        <a:latin typeface="Cambria Math" panose="02040503050406030204" pitchFamily="18" charset="0"/>
                      </a:rPr>
                      <m:t>Pr</m:t>
                    </m:r>
                    <m:d>
                      <m:dPr>
                        <m:ctrlPr>
                          <a:rPr lang="en-US" sz="1350" b="0" i="1" smtClean="0">
                            <a:solidFill>
                              <a:schemeClr val="tx1"/>
                            </a:solidFill>
                            <a:latin typeface="Cambria Math" panose="02040503050406030204" pitchFamily="18" charset="0"/>
                          </a:rPr>
                        </m:ctrlPr>
                      </m:dPr>
                      <m:e>
                        <m:r>
                          <a:rPr lang="en-US" sz="1350" b="0" i="1" smtClean="0">
                            <a:solidFill>
                              <a:schemeClr val="tx1"/>
                            </a:solidFill>
                            <a:latin typeface="Cambria Math" panose="02040503050406030204" pitchFamily="18" charset="0"/>
                          </a:rPr>
                          <m:t>𝐴</m:t>
                        </m:r>
                        <m:r>
                          <a:rPr lang="en-US" sz="1350" b="0" i="1" smtClean="0">
                            <a:solidFill>
                              <a:schemeClr val="tx1"/>
                            </a:solidFill>
                            <a:latin typeface="Cambria Math" panose="02040503050406030204" pitchFamily="18" charset="0"/>
                          </a:rPr>
                          <m:t>=1</m:t>
                        </m:r>
                      </m:e>
                    </m:d>
                    <m:r>
                      <a:rPr lang="en-US" sz="1350" b="0" i="1" smtClean="0">
                        <a:solidFill>
                          <a:schemeClr val="tx1"/>
                        </a:solidFill>
                        <a:latin typeface="Cambria Math" panose="02040503050406030204" pitchFamily="18" charset="0"/>
                      </a:rPr>
                      <m:t>=</m:t>
                    </m:r>
                    <m:f>
                      <m:fPr>
                        <m:type m:val="lin"/>
                        <m:ctrlPr>
                          <a:rPr lang="en-US" sz="1350" b="0" i="1" smtClean="0">
                            <a:solidFill>
                              <a:schemeClr val="tx1"/>
                            </a:solidFill>
                            <a:latin typeface="Cambria Math" panose="02040503050406030204" pitchFamily="18" charset="0"/>
                          </a:rPr>
                        </m:ctrlPr>
                      </m:fPr>
                      <m:num>
                        <m:r>
                          <a:rPr lang="en-US" sz="1350" b="0" i="1" smtClean="0">
                            <a:solidFill>
                              <a:schemeClr val="tx1"/>
                            </a:solidFill>
                            <a:latin typeface="Cambria Math" panose="02040503050406030204" pitchFamily="18" charset="0"/>
                          </a:rPr>
                          <m:t>2</m:t>
                        </m:r>
                      </m:num>
                      <m:den>
                        <m:r>
                          <a:rPr lang="en-US" sz="1350" b="0" i="1" smtClean="0">
                            <a:solidFill>
                              <a:schemeClr val="tx1"/>
                            </a:solidFill>
                            <a:latin typeface="Cambria Math" panose="02040503050406030204" pitchFamily="18" charset="0"/>
                          </a:rPr>
                          <m:t>3</m:t>
                        </m:r>
                      </m:den>
                    </m:f>
                  </m:oMath>
                </a14:m>
                <a:r>
                  <a:rPr lang="en-US" sz="1350" dirty="0">
                    <a:solidFill>
                      <a:schemeClr val="tx1"/>
                    </a:solidFill>
                  </a:rPr>
                  <a:t> and sample size 500</a:t>
                </a:r>
              </a:p>
              <a:p>
                <a:pPr marL="228600" indent="-228600">
                  <a:spcBef>
                    <a:spcPts val="600"/>
                  </a:spcBef>
                  <a:buFont typeface="Arial" panose="020B0604020202020204" pitchFamily="34" charset="0"/>
                  <a:buChar char="•"/>
                </a:pPr>
                <a:r>
                  <a:rPr lang="en-US" sz="1350" b="1" u="sng" dirty="0">
                    <a:solidFill>
                      <a:schemeClr val="tx1"/>
                    </a:solidFill>
                  </a:rPr>
                  <a:t>Estimand of interest</a:t>
                </a:r>
                <a:r>
                  <a:rPr lang="en-US" sz="1350" dirty="0">
                    <a:solidFill>
                      <a:schemeClr val="tx1"/>
                    </a:solidFill>
                  </a:rPr>
                  <a:t>: unconditional mean difference </a:t>
                </a:r>
                <a14:m>
                  <m:oMath xmlns:m="http://schemas.openxmlformats.org/officeDocument/2006/math">
                    <m:r>
                      <a:rPr lang="en-US" sz="1350" b="0" i="1" smtClean="0">
                        <a:solidFill>
                          <a:schemeClr val="tx1"/>
                        </a:solidFill>
                        <a:latin typeface="Cambria Math" panose="02040503050406030204" pitchFamily="18" charset="0"/>
                      </a:rPr>
                      <m:t>𝛿</m:t>
                    </m:r>
                    <m:r>
                      <a:rPr lang="en-US" sz="1350" b="0" i="1" smtClean="0">
                        <a:solidFill>
                          <a:schemeClr val="tx1"/>
                        </a:solidFill>
                        <a:latin typeface="Cambria Math" panose="02040503050406030204" pitchFamily="18" charset="0"/>
                      </a:rPr>
                      <m:t>=</m:t>
                    </m:r>
                    <m:r>
                      <m:rPr>
                        <m:sty m:val="p"/>
                      </m:rPr>
                      <a:rPr lang="en-US" sz="1350" b="0" i="1" smtClean="0">
                        <a:solidFill>
                          <a:schemeClr val="tx1"/>
                        </a:solidFill>
                        <a:latin typeface="Cambria Math" panose="02040503050406030204" pitchFamily="18" charset="0"/>
                      </a:rPr>
                      <m:t>E</m:t>
                    </m:r>
                    <m:d>
                      <m:dPr>
                        <m:ctrlPr>
                          <a:rPr lang="en-US" sz="1350" b="0" i="1" smtClean="0">
                            <a:solidFill>
                              <a:schemeClr val="tx1"/>
                            </a:solidFill>
                            <a:latin typeface="Cambria Math" panose="02040503050406030204" pitchFamily="18" charset="0"/>
                          </a:rPr>
                        </m:ctrlPr>
                      </m:dPr>
                      <m:e>
                        <m:sSup>
                          <m:sSupPr>
                            <m:ctrlPr>
                              <a:rPr lang="en-US" sz="1350" b="0" i="1" smtClean="0">
                                <a:solidFill>
                                  <a:schemeClr val="tx1"/>
                                </a:solidFill>
                                <a:latin typeface="Cambria Math" panose="02040503050406030204" pitchFamily="18" charset="0"/>
                              </a:rPr>
                            </m:ctrlPr>
                          </m:sSupPr>
                          <m:e>
                            <m:r>
                              <a:rPr lang="en-US" sz="1350" b="0" i="1" smtClean="0">
                                <a:solidFill>
                                  <a:schemeClr val="tx1"/>
                                </a:solidFill>
                                <a:latin typeface="Cambria Math" panose="02040503050406030204" pitchFamily="18" charset="0"/>
                              </a:rPr>
                              <m:t>𝑌</m:t>
                            </m:r>
                          </m:e>
                          <m:sup>
                            <m:d>
                              <m:dPr>
                                <m:ctrlPr>
                                  <a:rPr lang="en-US" sz="1350" b="0" i="1" smtClean="0">
                                    <a:solidFill>
                                      <a:schemeClr val="tx1"/>
                                    </a:solidFill>
                                    <a:latin typeface="Cambria Math" panose="02040503050406030204" pitchFamily="18" charset="0"/>
                                  </a:rPr>
                                </m:ctrlPr>
                              </m:dPr>
                              <m:e>
                                <m:r>
                                  <a:rPr lang="en-US" sz="1350" b="0" i="1" smtClean="0">
                                    <a:solidFill>
                                      <a:schemeClr val="tx1"/>
                                    </a:solidFill>
                                    <a:latin typeface="Cambria Math" panose="02040503050406030204" pitchFamily="18" charset="0"/>
                                  </a:rPr>
                                  <m:t>1</m:t>
                                </m:r>
                              </m:e>
                            </m:d>
                          </m:sup>
                        </m:sSup>
                      </m:e>
                    </m:d>
                    <m:r>
                      <a:rPr lang="en-US" sz="1350" b="0" i="0" smtClean="0">
                        <a:solidFill>
                          <a:schemeClr val="tx1"/>
                        </a:solidFill>
                        <a:latin typeface="Cambria Math" panose="02040503050406030204" pitchFamily="18" charset="0"/>
                      </a:rPr>
                      <m:t>−</m:t>
                    </m:r>
                    <m:r>
                      <m:rPr>
                        <m:sty m:val="p"/>
                      </m:rPr>
                      <a:rPr lang="en-US" sz="1350" b="0" i="0" smtClean="0">
                        <a:solidFill>
                          <a:schemeClr val="tx1"/>
                        </a:solidFill>
                        <a:latin typeface="Cambria Math" panose="02040503050406030204" pitchFamily="18" charset="0"/>
                      </a:rPr>
                      <m:t>E</m:t>
                    </m:r>
                    <m:d>
                      <m:dPr>
                        <m:ctrlPr>
                          <a:rPr lang="en-US" sz="1350" b="0" i="1" smtClean="0">
                            <a:solidFill>
                              <a:schemeClr val="tx1"/>
                            </a:solidFill>
                            <a:latin typeface="Cambria Math" panose="02040503050406030204" pitchFamily="18" charset="0"/>
                          </a:rPr>
                        </m:ctrlPr>
                      </m:dPr>
                      <m:e>
                        <m:sSup>
                          <m:sSupPr>
                            <m:ctrlPr>
                              <a:rPr lang="en-US" sz="1350" b="0" i="1" smtClean="0">
                                <a:solidFill>
                                  <a:schemeClr val="tx1"/>
                                </a:solidFill>
                                <a:latin typeface="Cambria Math" panose="02040503050406030204" pitchFamily="18" charset="0"/>
                              </a:rPr>
                            </m:ctrlPr>
                          </m:sSupPr>
                          <m:e>
                            <m:r>
                              <a:rPr lang="en-US" sz="1350" b="0" i="1" smtClean="0">
                                <a:solidFill>
                                  <a:schemeClr val="tx1"/>
                                </a:solidFill>
                                <a:latin typeface="Cambria Math" panose="02040503050406030204" pitchFamily="18" charset="0"/>
                              </a:rPr>
                              <m:t>𝑌</m:t>
                            </m:r>
                          </m:e>
                          <m:sup>
                            <m:d>
                              <m:dPr>
                                <m:ctrlPr>
                                  <a:rPr lang="en-US" sz="1350" b="0" i="1" smtClean="0">
                                    <a:solidFill>
                                      <a:schemeClr val="tx1"/>
                                    </a:solidFill>
                                    <a:latin typeface="Cambria Math" panose="02040503050406030204" pitchFamily="18" charset="0"/>
                                  </a:rPr>
                                </m:ctrlPr>
                              </m:dPr>
                              <m:e>
                                <m:r>
                                  <a:rPr lang="en-US" sz="1350" b="0" i="1" smtClean="0">
                                    <a:solidFill>
                                      <a:schemeClr val="tx1"/>
                                    </a:solidFill>
                                    <a:latin typeface="Cambria Math" panose="02040503050406030204" pitchFamily="18" charset="0"/>
                                  </a:rPr>
                                  <m:t>0</m:t>
                                </m:r>
                              </m:e>
                            </m:d>
                          </m:sup>
                        </m:sSup>
                      </m:e>
                    </m:d>
                  </m:oMath>
                </a14:m>
                <a:endParaRPr lang="en-US" sz="1350" dirty="0">
                  <a:solidFill>
                    <a:schemeClr val="tx1"/>
                  </a:solidFill>
                </a:endParaRPr>
              </a:p>
              <a:p>
                <a:pPr marL="228600" indent="-228600">
                  <a:spcBef>
                    <a:spcPts val="600"/>
                  </a:spcBef>
                  <a:buFont typeface="Arial" panose="020B0604020202020204" pitchFamily="34" charset="0"/>
                  <a:buChar char="•"/>
                </a:pPr>
                <a:r>
                  <a:rPr lang="en-US" sz="1350" b="1" u="sng" dirty="0">
                    <a:solidFill>
                      <a:schemeClr val="tx1"/>
                    </a:solidFill>
                  </a:rPr>
                  <a:t>Estimation methods for comparison</a:t>
                </a:r>
                <a:r>
                  <a:rPr lang="en-US" sz="1350" dirty="0">
                    <a:solidFill>
                      <a:schemeClr val="tx1"/>
                    </a:solidFill>
                  </a:rPr>
                  <a:t>: </a:t>
                </a:r>
                <a:r>
                  <a:rPr lang="en-US" sz="1350" b="1" i="1" dirty="0">
                    <a:solidFill>
                      <a:schemeClr val="tx1"/>
                    </a:solidFill>
                  </a:rPr>
                  <a:t>G-computation</a:t>
                </a:r>
                <a:r>
                  <a:rPr lang="en-US" sz="1350" dirty="0">
                    <a:solidFill>
                      <a:schemeClr val="tx1"/>
                    </a:solidFill>
                  </a:rPr>
                  <a:t> using (1) Poisson Regression and (2) Negative Binomial Regression with unknow </a:t>
                </a:r>
                <a14:m>
                  <m:oMath xmlns:m="http://schemas.openxmlformats.org/officeDocument/2006/math">
                    <m:r>
                      <a:rPr lang="en-US" sz="1350" i="1">
                        <a:solidFill>
                          <a:schemeClr val="tx1"/>
                        </a:solidFill>
                        <a:latin typeface="Cambria Math" panose="02040503050406030204" pitchFamily="18" charset="0"/>
                      </a:rPr>
                      <m:t>𝜃</m:t>
                    </m:r>
                  </m:oMath>
                </a14:m>
                <a:r>
                  <a:rPr lang="en-US" sz="1350" dirty="0">
                    <a:solidFill>
                      <a:schemeClr val="tx1"/>
                    </a:solidFill>
                  </a:rPr>
                  <a:t>;</a:t>
                </a:r>
              </a:p>
              <a:p>
                <a:pPr marL="3267075">
                  <a:spcBef>
                    <a:spcPts val="600"/>
                  </a:spcBef>
                </a:pPr>
                <a:r>
                  <a:rPr lang="en-US" sz="1350" b="1" i="1" dirty="0">
                    <a:solidFill>
                      <a:schemeClr val="tx1"/>
                    </a:solidFill>
                  </a:rPr>
                  <a:t>AIPW</a:t>
                </a:r>
                <a:r>
                  <a:rPr lang="en-US" sz="1350" dirty="0">
                    <a:solidFill>
                      <a:schemeClr val="tx1"/>
                    </a:solidFill>
                  </a:rPr>
                  <a:t> using </a:t>
                </a:r>
                <a:r>
                  <a:rPr lang="en-US" sz="1350" dirty="0">
                    <a:solidFill>
                      <a:srgbClr val="0070C0"/>
                    </a:solidFill>
                  </a:rPr>
                  <a:t>(3) Poisson Regression </a:t>
                </a:r>
                <a:r>
                  <a:rPr lang="en-US" sz="1350" dirty="0">
                    <a:solidFill>
                      <a:schemeClr val="tx1"/>
                    </a:solidFill>
                  </a:rPr>
                  <a:t>and </a:t>
                </a:r>
                <a:r>
                  <a:rPr lang="en-US" sz="1350" dirty="0">
                    <a:solidFill>
                      <a:srgbClr val="C00000"/>
                    </a:solidFill>
                  </a:rPr>
                  <a:t>(4) Negative Binomial Regression with unknown </a:t>
                </a:r>
                <a14:m>
                  <m:oMath xmlns:m="http://schemas.openxmlformats.org/officeDocument/2006/math">
                    <m:r>
                      <a:rPr lang="en-US" sz="1350" i="1">
                        <a:solidFill>
                          <a:srgbClr val="C00000"/>
                        </a:solidFill>
                        <a:latin typeface="Cambria Math" panose="02040503050406030204" pitchFamily="18" charset="0"/>
                      </a:rPr>
                      <m:t>𝜃</m:t>
                    </m:r>
                  </m:oMath>
                </a14:m>
                <a:endParaRPr lang="en-US" sz="1350" dirty="0">
                  <a:solidFill>
                    <a:schemeClr val="tx1"/>
                  </a:solidFill>
                </a:endParaRPr>
              </a:p>
            </p:txBody>
          </p:sp>
        </mc:Choice>
        <mc:Fallback xmlns="">
          <p:sp>
            <p:nvSpPr>
              <p:cNvPr id="6" name="Text simulation setting">
                <a:extLst>
                  <a:ext uri="{FF2B5EF4-FFF2-40B4-BE49-F238E27FC236}">
                    <a16:creationId xmlns:a16="http://schemas.microsoft.com/office/drawing/2014/main" id="{6AE3F696-F41A-5513-FFB7-86FCBF020C4B}"/>
                  </a:ext>
                </a:extLst>
              </p:cNvPr>
              <p:cNvSpPr>
                <a:spLocks noRot="1" noChangeAspect="1" noMove="1" noResize="1" noEditPoints="1" noAdjustHandles="1" noChangeArrowheads="1" noChangeShapeType="1" noTextEdit="1"/>
              </p:cNvSpPr>
              <p:nvPr/>
            </p:nvSpPr>
            <p:spPr>
              <a:xfrm>
                <a:off x="570754" y="1077056"/>
                <a:ext cx="11272973" cy="1965676"/>
              </a:xfrm>
              <a:prstGeom prst="rect">
                <a:avLst/>
              </a:prstGeom>
              <a:blipFill>
                <a:blip r:embed="rId3"/>
                <a:stretch>
                  <a:fillRect l="-90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310CBAFE-D975-1808-2E70-CEE13FF576C8}"/>
                  </a:ext>
                </a:extLst>
              </p:cNvPr>
              <p:cNvGraphicFramePr>
                <a:graphicFrameLocks noGrp="1"/>
              </p:cNvGraphicFramePr>
              <p:nvPr/>
            </p:nvGraphicFramePr>
            <p:xfrm>
              <a:off x="838200" y="3042732"/>
              <a:ext cx="6402705" cy="3058160"/>
            </p:xfrm>
            <a:graphic>
              <a:graphicData uri="http://schemas.openxmlformats.org/drawingml/2006/table">
                <a:tbl>
                  <a:tblPr firstRow="1" bandRow="1"/>
                  <a:tblGrid>
                    <a:gridCol w="3659505">
                      <a:extLst>
                        <a:ext uri="{9D8B030D-6E8A-4147-A177-3AD203B41FA5}">
                          <a16:colId xmlns:a16="http://schemas.microsoft.com/office/drawing/2014/main" val="3204374196"/>
                        </a:ext>
                      </a:extLst>
                    </a:gridCol>
                    <a:gridCol w="1371600">
                      <a:extLst>
                        <a:ext uri="{9D8B030D-6E8A-4147-A177-3AD203B41FA5}">
                          <a16:colId xmlns:a16="http://schemas.microsoft.com/office/drawing/2014/main" val="1478128351"/>
                        </a:ext>
                      </a:extLst>
                    </a:gridCol>
                    <a:gridCol w="1371600">
                      <a:extLst>
                        <a:ext uri="{9D8B030D-6E8A-4147-A177-3AD203B41FA5}">
                          <a16:colId xmlns:a16="http://schemas.microsoft.com/office/drawing/2014/main" val="1069253257"/>
                        </a:ext>
                      </a:extLst>
                    </a:gridCol>
                  </a:tblGrid>
                  <a:tr h="370840">
                    <a:tc>
                      <a:txBody>
                        <a:bodyPr/>
                        <a:lstStyle/>
                        <a:p>
                          <a:endParaRPr lang="en-US" sz="1600"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gridSpan="2">
                      <a:txBody>
                        <a:bodyPr/>
                        <a:lstStyle/>
                        <a:p>
                          <a:pPr algn="ct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𝛿</m:t>
                                    </m:r>
                                  </m:e>
                                </m:acc>
                              </m:oMath>
                            </m:oMathPara>
                          </a14:m>
                          <a:endParaRPr lang="en-US" sz="1600" dirty="0"/>
                        </a:p>
                      </a:txBody>
                      <a:tcPr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600" dirty="0"/>
                        </a:p>
                      </a:txBody>
                      <a:tcPr/>
                    </a:tc>
                    <a:extLst>
                      <a:ext uri="{0D108BD9-81ED-4DB2-BD59-A6C34878D82A}">
                        <a16:rowId xmlns:a16="http://schemas.microsoft.com/office/drawing/2014/main" val="1454891155"/>
                      </a:ext>
                    </a:extLst>
                  </a:tr>
                  <a:tr h="370840">
                    <a:tc>
                      <a:txBody>
                        <a:bodyPr/>
                        <a:lstStyle/>
                        <a:p>
                          <a:r>
                            <a:rPr lang="en-US" sz="1600" b="1" dirty="0"/>
                            <a:t>Method</a:t>
                          </a:r>
                        </a:p>
                      </a:txBody>
                      <a:tcPr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t>Bias</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t>SD</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8824186"/>
                      </a:ext>
                    </a:extLst>
                  </a:tr>
                  <a:tr h="370840">
                    <a:tc>
                      <a:txBody>
                        <a:bodyPr/>
                        <a:lstStyle/>
                        <a:p>
                          <a:r>
                            <a:rPr lang="en-US" sz="1600" i="1" dirty="0">
                              <a:solidFill>
                                <a:schemeClr val="tx1"/>
                              </a:solidFill>
                            </a:rPr>
                            <a:t>G-computation</a:t>
                          </a:r>
                          <a:r>
                            <a:rPr lang="en-US" sz="1600" dirty="0"/>
                            <a:t> using</a:t>
                          </a:r>
                        </a:p>
                        <a:p>
                          <a:r>
                            <a:rPr lang="en-US" sz="1600" dirty="0">
                              <a:solidFill>
                                <a:srgbClr val="0070C0"/>
                              </a:solidFill>
                            </a:rPr>
                            <a:t>Poisson</a:t>
                          </a:r>
                          <a:r>
                            <a:rPr lang="en-US" sz="1600" dirty="0"/>
                            <a:t> regression</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-0.005</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0.249</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03256530"/>
                      </a:ext>
                    </a:extLst>
                  </a:tr>
                  <a:tr h="370840">
                    <a:tc>
                      <a:txBody>
                        <a:bodyPr/>
                        <a:lstStyle/>
                        <a:p>
                          <a:r>
                            <a:rPr lang="en-US" sz="1600" i="1" dirty="0">
                              <a:solidFill>
                                <a:schemeClr val="tx1"/>
                              </a:solidFill>
                            </a:rPr>
                            <a:t>G-computation</a:t>
                          </a:r>
                          <a:r>
                            <a:rPr lang="en-US" sz="1600" dirty="0"/>
                            <a:t> using </a:t>
                          </a:r>
                        </a:p>
                        <a:p>
                          <a:r>
                            <a:rPr lang="en-US" sz="1600" dirty="0">
                              <a:solidFill>
                                <a:srgbClr val="C00000"/>
                              </a:solidFill>
                            </a:rPr>
                            <a:t>NB</a:t>
                          </a:r>
                          <a:r>
                            <a:rPr lang="en-US" sz="1600" dirty="0"/>
                            <a:t> with </a:t>
                          </a:r>
                          <a:r>
                            <a:rPr lang="en-US" sz="1600" dirty="0">
                              <a:solidFill>
                                <a:srgbClr val="C00000"/>
                              </a:solidFill>
                            </a:rPr>
                            <a:t>unknow dispersion</a:t>
                          </a:r>
                          <a:r>
                            <a:rPr lang="en-US" sz="1600" dirty="0"/>
                            <a:t> </a:t>
                          </a:r>
                          <a:r>
                            <a:rPr lang="en-US" sz="1600" dirty="0">
                              <a:solidFill>
                                <a:schemeClr val="tx1"/>
                              </a:solidFill>
                            </a:rPr>
                            <a:t>parameter</a:t>
                          </a:r>
                          <a:endParaRPr lang="en-US" sz="1600" dirty="0"/>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rgbClr val="FF0000"/>
                              </a:solidFill>
                            </a:rPr>
                            <a:t>0.159</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0.263</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531279"/>
                      </a:ext>
                    </a:extLst>
                  </a:tr>
                  <a:tr h="370840">
                    <a:tc>
                      <a:txBody>
                        <a:bodyPr/>
                        <a:lstStyle/>
                        <a:p>
                          <a:r>
                            <a:rPr lang="en-US" sz="1600" i="1" dirty="0"/>
                            <a:t>AIPW</a:t>
                          </a:r>
                          <a:r>
                            <a:rPr lang="en-US" sz="1600" dirty="0"/>
                            <a:t> using</a:t>
                          </a:r>
                        </a:p>
                        <a:p>
                          <a:r>
                            <a:rPr lang="en-US" sz="1600" dirty="0">
                              <a:solidFill>
                                <a:srgbClr val="0070C0"/>
                              </a:solidFill>
                            </a:rPr>
                            <a:t>Poisson</a:t>
                          </a:r>
                          <a:r>
                            <a:rPr lang="en-US" sz="1600" dirty="0"/>
                            <a:t> regression</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 -0.005</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0.249</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9204856"/>
                      </a:ext>
                    </a:extLst>
                  </a:tr>
                  <a:tr h="370840">
                    <a:tc>
                      <a:txBody>
                        <a:bodyPr/>
                        <a:lstStyle/>
                        <a:p>
                          <a:r>
                            <a:rPr lang="en-US" sz="1600" i="1" dirty="0"/>
                            <a:t>AIPW</a:t>
                          </a:r>
                          <a:r>
                            <a:rPr lang="en-US" sz="1600" dirty="0"/>
                            <a:t> using</a:t>
                          </a:r>
                        </a:p>
                        <a:p>
                          <a:r>
                            <a:rPr lang="en-US" sz="1600" dirty="0">
                              <a:solidFill>
                                <a:srgbClr val="C00000"/>
                              </a:solidFill>
                            </a:rPr>
                            <a:t>NB</a:t>
                          </a:r>
                          <a:r>
                            <a:rPr lang="en-US" sz="1600" dirty="0"/>
                            <a:t> with </a:t>
                          </a:r>
                          <a:r>
                            <a:rPr lang="en-US" sz="1600" dirty="0">
                              <a:solidFill>
                                <a:srgbClr val="C00000"/>
                              </a:solidFill>
                            </a:rPr>
                            <a:t>unknow dispersion</a:t>
                          </a:r>
                          <a:r>
                            <a:rPr lang="en-US" sz="1600" dirty="0"/>
                            <a:t> parameter</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 -0.005</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0.253</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224489"/>
                      </a:ext>
                    </a:extLst>
                  </a:tr>
                </a:tbl>
              </a:graphicData>
            </a:graphic>
          </p:graphicFrame>
        </mc:Choice>
        <mc:Fallback xmlns="">
          <p:graphicFrame>
            <p:nvGraphicFramePr>
              <p:cNvPr id="3" name="Table 2">
                <a:extLst>
                  <a:ext uri="{FF2B5EF4-FFF2-40B4-BE49-F238E27FC236}">
                    <a16:creationId xmlns:a16="http://schemas.microsoft.com/office/drawing/2014/main" id="{310CBAFE-D975-1808-2E70-CEE13FF576C8}"/>
                  </a:ext>
                </a:extLst>
              </p:cNvPr>
              <p:cNvGraphicFramePr>
                <a:graphicFrameLocks noGrp="1"/>
              </p:cNvGraphicFramePr>
              <p:nvPr>
                <p:extLst>
                  <p:ext uri="{D42A27DB-BD31-4B8C-83A1-F6EECF244321}">
                    <p14:modId xmlns:p14="http://schemas.microsoft.com/office/powerpoint/2010/main" val="1475716014"/>
                  </p:ext>
                </p:extLst>
              </p:nvPr>
            </p:nvGraphicFramePr>
            <p:xfrm>
              <a:off x="838200" y="3042732"/>
              <a:ext cx="6402705" cy="3058160"/>
            </p:xfrm>
            <a:graphic>
              <a:graphicData uri="http://schemas.openxmlformats.org/drawingml/2006/table">
                <a:tbl>
                  <a:tblPr firstRow="1" bandRow="1"/>
                  <a:tblGrid>
                    <a:gridCol w="3659505">
                      <a:extLst>
                        <a:ext uri="{9D8B030D-6E8A-4147-A177-3AD203B41FA5}">
                          <a16:colId xmlns:a16="http://schemas.microsoft.com/office/drawing/2014/main" val="3204374196"/>
                        </a:ext>
                      </a:extLst>
                    </a:gridCol>
                    <a:gridCol w="1371600">
                      <a:extLst>
                        <a:ext uri="{9D8B030D-6E8A-4147-A177-3AD203B41FA5}">
                          <a16:colId xmlns:a16="http://schemas.microsoft.com/office/drawing/2014/main" val="1478128351"/>
                        </a:ext>
                      </a:extLst>
                    </a:gridCol>
                    <a:gridCol w="1371600">
                      <a:extLst>
                        <a:ext uri="{9D8B030D-6E8A-4147-A177-3AD203B41FA5}">
                          <a16:colId xmlns:a16="http://schemas.microsoft.com/office/drawing/2014/main" val="1069253257"/>
                        </a:ext>
                      </a:extLst>
                    </a:gridCol>
                  </a:tblGrid>
                  <a:tr h="370840">
                    <a:tc>
                      <a:txBody>
                        <a:bodyPr/>
                        <a:lstStyle/>
                        <a:p>
                          <a:endParaRPr lang="en-US" sz="1600"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gridSpan="2">
                      <a:txBody>
                        <a:bodyPr/>
                        <a:lstStyle/>
                        <a:p>
                          <a:endParaRPr lang="en-US"/>
                        </a:p>
                      </a:txBody>
                      <a:tcPr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34259" b="-758621"/>
                          </a:stretch>
                        </a:blipFill>
                      </a:tcPr>
                    </a:tc>
                    <a:tc hMerge="1">
                      <a:txBody>
                        <a:bodyPr/>
                        <a:lstStyle/>
                        <a:p>
                          <a:endParaRPr lang="en-US" sz="1600" dirty="0"/>
                        </a:p>
                      </a:txBody>
                      <a:tcPr/>
                    </a:tc>
                    <a:extLst>
                      <a:ext uri="{0D108BD9-81ED-4DB2-BD59-A6C34878D82A}">
                        <a16:rowId xmlns:a16="http://schemas.microsoft.com/office/drawing/2014/main" val="1454891155"/>
                      </a:ext>
                    </a:extLst>
                  </a:tr>
                  <a:tr h="370840">
                    <a:tc>
                      <a:txBody>
                        <a:bodyPr/>
                        <a:lstStyle/>
                        <a:p>
                          <a:r>
                            <a:rPr lang="en-US" sz="1600" b="1" dirty="0"/>
                            <a:t>Method</a:t>
                          </a:r>
                        </a:p>
                      </a:txBody>
                      <a:tcPr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t>Bias</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t>SD</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8824186"/>
                      </a:ext>
                    </a:extLst>
                  </a:tr>
                  <a:tr h="579120">
                    <a:tc>
                      <a:txBody>
                        <a:bodyPr/>
                        <a:lstStyle/>
                        <a:p>
                          <a:r>
                            <a:rPr lang="en-US" sz="1600" i="1" dirty="0">
                              <a:solidFill>
                                <a:schemeClr val="tx1"/>
                              </a:solidFill>
                            </a:rPr>
                            <a:t>G-computation</a:t>
                          </a:r>
                          <a:r>
                            <a:rPr lang="en-US" sz="1600" dirty="0"/>
                            <a:t> using</a:t>
                          </a:r>
                        </a:p>
                        <a:p>
                          <a:r>
                            <a:rPr lang="en-US" sz="1600" dirty="0">
                              <a:solidFill>
                                <a:srgbClr val="0070C0"/>
                              </a:solidFill>
                            </a:rPr>
                            <a:t>Poisson</a:t>
                          </a:r>
                          <a:r>
                            <a:rPr lang="en-US" sz="1600" dirty="0"/>
                            <a:t> regression</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-0.005</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0.249</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03256530"/>
                      </a:ext>
                    </a:extLst>
                  </a:tr>
                  <a:tr h="579120">
                    <a:tc>
                      <a:txBody>
                        <a:bodyPr/>
                        <a:lstStyle/>
                        <a:p>
                          <a:r>
                            <a:rPr lang="en-US" sz="1600" i="1" dirty="0">
                              <a:solidFill>
                                <a:schemeClr val="tx1"/>
                              </a:solidFill>
                            </a:rPr>
                            <a:t>G-computation</a:t>
                          </a:r>
                          <a:r>
                            <a:rPr lang="en-US" sz="1600" dirty="0"/>
                            <a:t> using </a:t>
                          </a:r>
                        </a:p>
                        <a:p>
                          <a:r>
                            <a:rPr lang="en-US" sz="1600" dirty="0">
                              <a:solidFill>
                                <a:srgbClr val="C00000"/>
                              </a:solidFill>
                            </a:rPr>
                            <a:t>NB</a:t>
                          </a:r>
                          <a:r>
                            <a:rPr lang="en-US" sz="1600" dirty="0"/>
                            <a:t> with </a:t>
                          </a:r>
                          <a:r>
                            <a:rPr lang="en-US" sz="1600" dirty="0">
                              <a:solidFill>
                                <a:srgbClr val="C00000"/>
                              </a:solidFill>
                            </a:rPr>
                            <a:t>unknow dispersion</a:t>
                          </a:r>
                          <a:r>
                            <a:rPr lang="en-US" sz="1600" dirty="0"/>
                            <a:t> </a:t>
                          </a:r>
                          <a:r>
                            <a:rPr lang="en-US" sz="1600" dirty="0">
                              <a:solidFill>
                                <a:schemeClr val="tx1"/>
                              </a:solidFill>
                            </a:rPr>
                            <a:t>parameter</a:t>
                          </a:r>
                          <a:endParaRPr lang="en-US" sz="1600" dirty="0"/>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rgbClr val="FF0000"/>
                              </a:solidFill>
                            </a:rPr>
                            <a:t>0.159</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0.263</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531279"/>
                      </a:ext>
                    </a:extLst>
                  </a:tr>
                  <a:tr h="579120">
                    <a:tc>
                      <a:txBody>
                        <a:bodyPr/>
                        <a:lstStyle/>
                        <a:p>
                          <a:r>
                            <a:rPr lang="en-US" sz="1600" i="1" dirty="0"/>
                            <a:t>AIPW</a:t>
                          </a:r>
                          <a:r>
                            <a:rPr lang="en-US" sz="1600" dirty="0"/>
                            <a:t> using</a:t>
                          </a:r>
                        </a:p>
                        <a:p>
                          <a:r>
                            <a:rPr lang="en-US" sz="1600" dirty="0">
                              <a:solidFill>
                                <a:srgbClr val="0070C0"/>
                              </a:solidFill>
                            </a:rPr>
                            <a:t>Poisson</a:t>
                          </a:r>
                          <a:r>
                            <a:rPr lang="en-US" sz="1600" dirty="0"/>
                            <a:t> regression</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 -0.005</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0.249</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9204856"/>
                      </a:ext>
                    </a:extLst>
                  </a:tr>
                  <a:tr h="579120">
                    <a:tc>
                      <a:txBody>
                        <a:bodyPr/>
                        <a:lstStyle/>
                        <a:p>
                          <a:r>
                            <a:rPr lang="en-US" sz="1600" i="1" dirty="0"/>
                            <a:t>AIPW</a:t>
                          </a:r>
                          <a:r>
                            <a:rPr lang="en-US" sz="1600" dirty="0"/>
                            <a:t> using</a:t>
                          </a:r>
                        </a:p>
                        <a:p>
                          <a:r>
                            <a:rPr lang="en-US" sz="1600" dirty="0">
                              <a:solidFill>
                                <a:srgbClr val="C00000"/>
                              </a:solidFill>
                            </a:rPr>
                            <a:t>NB</a:t>
                          </a:r>
                          <a:r>
                            <a:rPr lang="en-US" sz="1600" dirty="0"/>
                            <a:t> with </a:t>
                          </a:r>
                          <a:r>
                            <a:rPr lang="en-US" sz="1600" dirty="0">
                              <a:solidFill>
                                <a:srgbClr val="C00000"/>
                              </a:solidFill>
                            </a:rPr>
                            <a:t>unknow dispersion</a:t>
                          </a:r>
                          <a:r>
                            <a:rPr lang="en-US" sz="1600" dirty="0"/>
                            <a:t> parameter</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 -0.005</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0.253</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224489"/>
                      </a:ext>
                    </a:extLst>
                  </a:tr>
                </a:tbl>
              </a:graphicData>
            </a:graphic>
          </p:graphicFrame>
        </mc:Fallback>
      </mc:AlternateContent>
      <p:sp>
        <p:nvSpPr>
          <p:cNvPr id="4" name="Comments">
            <a:extLst>
              <a:ext uri="{FF2B5EF4-FFF2-40B4-BE49-F238E27FC236}">
                <a16:creationId xmlns:a16="http://schemas.microsoft.com/office/drawing/2014/main" id="{C5A685FD-F239-1B98-7EAB-8346DAA03244}"/>
              </a:ext>
            </a:extLst>
          </p:cNvPr>
          <p:cNvSpPr txBox="1"/>
          <p:nvPr/>
        </p:nvSpPr>
        <p:spPr>
          <a:xfrm>
            <a:off x="7746715" y="3912377"/>
            <a:ext cx="3607085" cy="1868567"/>
          </a:xfrm>
          <a:prstGeom prst="roundRect">
            <a:avLst>
              <a:gd name="adj" fmla="val 6125"/>
            </a:avLst>
          </a:prstGeom>
          <a:solidFill>
            <a:schemeClr val="tx2">
              <a:lumMod val="20000"/>
              <a:lumOff val="80000"/>
              <a:alpha val="50000"/>
            </a:schemeClr>
          </a:solidFill>
          <a:ln w="19050">
            <a:solidFill>
              <a:schemeClr val="tx2"/>
            </a:solidFill>
          </a:ln>
        </p:spPr>
        <p:txBody>
          <a:bodyPr wrap="square" rtlCol="0">
            <a:spAutoFit/>
          </a:bodyPr>
          <a:lstStyle/>
          <a:p>
            <a:pPr marL="285750" indent="-285750">
              <a:buFont typeface="Arial" panose="020B0604020202020204" pitchFamily="34" charset="0"/>
              <a:buChar char="•"/>
            </a:pPr>
            <a:r>
              <a:rPr lang="en-US" sz="1600" dirty="0">
                <a:solidFill>
                  <a:schemeClr val="tx2">
                    <a:lumMod val="50000"/>
                  </a:schemeClr>
                </a:solidFill>
              </a:rPr>
              <a:t>AIPW is </a:t>
            </a:r>
            <a:r>
              <a:rPr lang="en-US" sz="1600" b="1" u="sng" dirty="0">
                <a:solidFill>
                  <a:schemeClr val="tx2">
                    <a:lumMod val="50000"/>
                  </a:schemeClr>
                </a:solidFill>
              </a:rPr>
              <a:t>always unbiased</a:t>
            </a:r>
            <a:r>
              <a:rPr lang="en-US" sz="1600" dirty="0">
                <a:solidFill>
                  <a:schemeClr val="tx2">
                    <a:lumMod val="50000"/>
                  </a:schemeClr>
                </a:solidFill>
              </a:rPr>
              <a:t>, regardless of using GLM with canonical link or not</a:t>
            </a:r>
            <a:endParaRPr lang="en-US" sz="1600" b="1" u="sng" dirty="0">
              <a:solidFill>
                <a:schemeClr val="tx2">
                  <a:lumMod val="50000"/>
                </a:schemeClr>
              </a:solidFill>
            </a:endParaRPr>
          </a:p>
          <a:p>
            <a:pPr marL="285750" indent="-285750">
              <a:buFont typeface="Arial" panose="020B0604020202020204" pitchFamily="34" charset="0"/>
              <a:buChar char="•"/>
            </a:pPr>
            <a:endParaRPr lang="en-US" sz="1600" dirty="0">
              <a:solidFill>
                <a:schemeClr val="tx2">
                  <a:lumMod val="50000"/>
                </a:schemeClr>
              </a:solidFill>
            </a:endParaRPr>
          </a:p>
          <a:p>
            <a:pPr marL="285750" indent="-285750">
              <a:buFont typeface="Arial" panose="020B0604020202020204" pitchFamily="34" charset="0"/>
              <a:buChar char="•"/>
            </a:pPr>
            <a:r>
              <a:rPr lang="en-US" sz="1600" dirty="0">
                <a:solidFill>
                  <a:schemeClr val="tx2">
                    <a:lumMod val="50000"/>
                  </a:schemeClr>
                </a:solidFill>
              </a:rPr>
              <a:t>Poisson regression uses “log” link, a </a:t>
            </a:r>
            <a:r>
              <a:rPr lang="en-US" sz="1600" b="1" u="sng" dirty="0">
                <a:solidFill>
                  <a:schemeClr val="tx2">
                    <a:lumMod val="50000"/>
                  </a:schemeClr>
                </a:solidFill>
              </a:rPr>
              <a:t>canonical</a:t>
            </a:r>
            <a:r>
              <a:rPr lang="en-US" sz="1600" dirty="0">
                <a:solidFill>
                  <a:schemeClr val="tx2">
                    <a:lumMod val="50000"/>
                  </a:schemeClr>
                </a:solidFill>
              </a:rPr>
              <a:t> link, hence, G-computation is </a:t>
            </a:r>
            <a:r>
              <a:rPr lang="en-US" sz="1600" b="1" u="sng" dirty="0">
                <a:solidFill>
                  <a:schemeClr val="tx2">
                    <a:lumMod val="50000"/>
                  </a:schemeClr>
                </a:solidFill>
              </a:rPr>
              <a:t>equal</a:t>
            </a:r>
            <a:r>
              <a:rPr lang="en-US" sz="1600" dirty="0">
                <a:solidFill>
                  <a:schemeClr val="tx2">
                    <a:lumMod val="50000"/>
                  </a:schemeClr>
                </a:solidFill>
              </a:rPr>
              <a:t> to AIPW.</a:t>
            </a:r>
          </a:p>
        </p:txBody>
      </p:sp>
      <p:grpSp>
        <p:nvGrpSpPr>
          <p:cNvPr id="22" name="circle to unbiased">
            <a:extLst>
              <a:ext uri="{FF2B5EF4-FFF2-40B4-BE49-F238E27FC236}">
                <a16:creationId xmlns:a16="http://schemas.microsoft.com/office/drawing/2014/main" id="{42521584-793F-9640-D898-C76B791C36F5}"/>
              </a:ext>
            </a:extLst>
          </p:cNvPr>
          <p:cNvGrpSpPr/>
          <p:nvPr/>
        </p:nvGrpSpPr>
        <p:grpSpPr>
          <a:xfrm>
            <a:off x="4736387" y="4366517"/>
            <a:ext cx="3287730" cy="1813145"/>
            <a:chOff x="4736387" y="4366517"/>
            <a:chExt cx="3287730" cy="1813145"/>
          </a:xfrm>
        </p:grpSpPr>
        <p:sp>
          <p:nvSpPr>
            <p:cNvPr id="5" name="Oval 4">
              <a:extLst>
                <a:ext uri="{FF2B5EF4-FFF2-40B4-BE49-F238E27FC236}">
                  <a16:creationId xmlns:a16="http://schemas.microsoft.com/office/drawing/2014/main" id="{559D62DB-52DA-3649-F6F7-B9EAB26B3F21}"/>
                </a:ext>
              </a:extLst>
            </p:cNvPr>
            <p:cNvSpPr/>
            <p:nvPr/>
          </p:nvSpPr>
          <p:spPr>
            <a:xfrm>
              <a:off x="4736387" y="4987860"/>
              <a:ext cx="924674" cy="1191802"/>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82CE2C20-92FF-AE6A-19D4-2BDBBA3E5846}"/>
                </a:ext>
              </a:extLst>
            </p:cNvPr>
            <p:cNvCxnSpPr>
              <a:stCxn id="5" idx="6"/>
            </p:cNvCxnSpPr>
            <p:nvPr/>
          </p:nvCxnSpPr>
          <p:spPr>
            <a:xfrm flipV="1">
              <a:off x="5661061" y="4366517"/>
              <a:ext cx="2363056" cy="1217244"/>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21" name="circle to &quot;equal&quot;">
            <a:extLst>
              <a:ext uri="{FF2B5EF4-FFF2-40B4-BE49-F238E27FC236}">
                <a16:creationId xmlns:a16="http://schemas.microsoft.com/office/drawing/2014/main" id="{E0234325-0BAF-1E61-CF77-7A8D7D5DB3CC}"/>
              </a:ext>
            </a:extLst>
          </p:cNvPr>
          <p:cNvGrpSpPr/>
          <p:nvPr/>
        </p:nvGrpSpPr>
        <p:grpSpPr>
          <a:xfrm>
            <a:off x="4551451" y="3849386"/>
            <a:ext cx="3472665" cy="1597383"/>
            <a:chOff x="4551451" y="3849386"/>
            <a:chExt cx="3472665" cy="1597383"/>
          </a:xfrm>
        </p:grpSpPr>
        <p:sp>
          <p:nvSpPr>
            <p:cNvPr id="9" name="Oval 8">
              <a:extLst>
                <a:ext uri="{FF2B5EF4-FFF2-40B4-BE49-F238E27FC236}">
                  <a16:creationId xmlns:a16="http://schemas.microsoft.com/office/drawing/2014/main" id="{82D60CD3-B6E7-26DF-88E9-05B5C97D6F90}"/>
                </a:ext>
              </a:extLst>
            </p:cNvPr>
            <p:cNvSpPr/>
            <p:nvPr/>
          </p:nvSpPr>
          <p:spPr>
            <a:xfrm>
              <a:off x="4551452" y="3849386"/>
              <a:ext cx="2547991" cy="438361"/>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0612502-3BB8-2880-B86D-3C81403B0393}"/>
                </a:ext>
              </a:extLst>
            </p:cNvPr>
            <p:cNvSpPr/>
            <p:nvPr/>
          </p:nvSpPr>
          <p:spPr>
            <a:xfrm>
              <a:off x="4551451" y="5008408"/>
              <a:ext cx="2547991" cy="438361"/>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272D9A8-F197-2713-FAC2-20ACC53D9DEF}"/>
                </a:ext>
              </a:extLst>
            </p:cNvPr>
            <p:cNvCxnSpPr>
              <a:cxnSpLocks/>
              <a:stCxn id="9" idx="6"/>
            </p:cNvCxnSpPr>
            <p:nvPr/>
          </p:nvCxnSpPr>
          <p:spPr>
            <a:xfrm>
              <a:off x="7099443" y="4068567"/>
              <a:ext cx="924673" cy="1303063"/>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AF9EFB0-598D-4138-C6FB-BB1A1E00CE77}"/>
                </a:ext>
              </a:extLst>
            </p:cNvPr>
            <p:cNvCxnSpPr>
              <a:cxnSpLocks/>
              <a:stCxn id="12" idx="6"/>
            </p:cNvCxnSpPr>
            <p:nvPr/>
          </p:nvCxnSpPr>
          <p:spPr>
            <a:xfrm>
              <a:off x="7099442" y="5227589"/>
              <a:ext cx="924674" cy="200292"/>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24" name="ICON-neg binomial" descr="Right pointing backhand index with solid fill">
            <a:hlinkClick r:id="rId5" action="ppaction://hlinksldjump"/>
            <a:extLst>
              <a:ext uri="{FF2B5EF4-FFF2-40B4-BE49-F238E27FC236}">
                <a16:creationId xmlns:a16="http://schemas.microsoft.com/office/drawing/2014/main" id="{A3C4C6F7-A13A-4216-5076-6FF2802C8B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06567" y="6469204"/>
            <a:ext cx="274320" cy="274320"/>
          </a:xfrm>
          <a:prstGeom prst="rect">
            <a:avLst/>
          </a:prstGeom>
        </p:spPr>
      </p:pic>
    </p:spTree>
    <p:extLst>
      <p:ext uri="{BB962C8B-B14F-4D97-AF65-F5344CB8AC3E}">
        <p14:creationId xmlns:p14="http://schemas.microsoft.com/office/powerpoint/2010/main" val="108725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b="1" dirty="0">
                <a:solidFill>
                  <a:srgbClr val="C00000"/>
                </a:solidFill>
              </a:rPr>
              <a:t>AIPW </a:t>
            </a:r>
            <a:r>
              <a:rPr lang="en-US" sz="2800" dirty="0"/>
              <a:t>for Unconditional Treatment Effect</a:t>
            </a:r>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1718585"/>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endParaRPr lang="en-US" sz="1600" dirty="0"/>
              </a:p>
              <a:p>
                <a:pPr>
                  <a:spcAft>
                    <a:spcPts val="600"/>
                  </a:spcAft>
                </a:pPr>
                <a:r>
                  <a:rPr lang="en-US" b="1" u="sng" dirty="0">
                    <a:solidFill>
                      <a:srgbClr val="C5050C"/>
                    </a:solidFill>
                  </a:rPr>
                  <a:t>Method of Estimation</a:t>
                </a:r>
                <a:r>
                  <a:rPr lang="en-US" b="1" dirty="0">
                    <a:solidFill>
                      <a:srgbClr val="C5050C"/>
                    </a:solidFill>
                  </a:rPr>
                  <a:t>:</a:t>
                </a:r>
                <a:endParaRPr lang="en-US" sz="1600" b="1" dirty="0"/>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1718585"/>
              </a:xfrm>
              <a:prstGeom prst="rect">
                <a:avLst/>
              </a:prstGeom>
              <a:blipFill>
                <a:blip r:embed="rId2"/>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1">
                <a:extLst>
                  <a:ext uri="{FF2B5EF4-FFF2-40B4-BE49-F238E27FC236}">
                    <a16:creationId xmlns:a16="http://schemas.microsoft.com/office/drawing/2014/main" id="{BB9398F4-32D3-393C-10E3-CD5C3F59C4F9}"/>
                  </a:ext>
                </a:extLst>
              </p:cNvPr>
              <p:cNvGraphicFramePr>
                <a:graphicFrameLocks noGrp="1"/>
              </p:cNvGraphicFramePr>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AIPW (doubly robust)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𝑌</m:t>
                                  </m:r>
                                </m:e>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𝑋</m:t>
                                  </m:r>
                                </m:e>
                              </m:d>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𝜇</m:t>
                                  </m:r>
                                </m:e>
                                <m:sub>
                                  <m:r>
                                    <a:rPr lang="en-US" sz="1350" b="0" i="1"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r>
                                    <a:rPr lang="en-US" sz="1350" b="0" i="1" smtClean="0">
                                      <a:solidFill>
                                        <a:srgbClr val="C00000"/>
                                      </a:solidFill>
                                      <a:latin typeface="Cambria Math" panose="02040503050406030204" pitchFamily="18" charset="0"/>
                                    </a:rPr>
                                    <m:t>𝑋</m:t>
                                  </m:r>
                                </m:e>
                              </m:d>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𝐼</m:t>
                                  </m:r>
                                </m:e>
                                <m:sub>
                                  <m:d>
                                    <m:dPr>
                                      <m:begChr m:val="{"/>
                                      <m:endChr m:val="}"/>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e>
                                  </m:d>
                                </m:sub>
                              </m:sSub>
                            </m:oMath>
                          </a14:m>
                          <a:r>
                            <a:rPr lang="en-US" sz="1350" dirty="0">
                              <a:solidFill>
                                <a:srgbClr val="C00000"/>
                              </a:solidFill>
                            </a:rPr>
                            <a:t> </a:t>
                          </a:r>
                        </a:p>
                      </a:txBody>
                      <a:tcPr anchor="ctr"/>
                    </a:tc>
                    <a:tc>
                      <a:txBody>
                        <a:bodyPr/>
                        <a:lstStyle/>
                        <a:p>
                          <a:pPr algn="l"/>
                          <a14:m>
                            <m:oMath xmlns:m="http://schemas.openxmlformats.org/officeDocument/2006/math">
                              <m:f>
                                <m:fPr>
                                  <m:ctrlPr>
                                    <a:rPr lang="en-US" sz="135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supHide m:val="on"/>
                                  <m:ctrlPr>
                                    <a:rPr lang="en-US" sz="1350" i="1" smtClean="0">
                                      <a:solidFill>
                                        <a:srgbClr val="C00000"/>
                                      </a:solidFill>
                                      <a:latin typeface="Cambria Math" panose="02040503050406030204" pitchFamily="18" charset="0"/>
                                    </a:rPr>
                                  </m:ctrlPr>
                                </m:naryPr>
                                <m:sub>
                                  <m:sSub>
                                    <m:sSubPr>
                                      <m:ctrlPr>
                                        <a:rPr lang="en-US" sz="1350" b="0" i="1" smtClean="0">
                                          <a:solidFill>
                                            <a:srgbClr val="C00000"/>
                                          </a:solidFill>
                                          <a:latin typeface="Cambria Math" panose="02040503050406030204" pitchFamily="18" charset="0"/>
                                        </a:rPr>
                                      </m:ctrlPr>
                                    </m:sSubPr>
                                    <m:e>
                                      <m:r>
                                        <m:rPr>
                                          <m:brk m:alnAt="9"/>
                                        </m:rPr>
                                        <a:rPr lang="en-US" sz="1350" b="0" smtClean="0">
                                          <a:solidFill>
                                            <a:srgbClr val="C00000"/>
                                          </a:solidFill>
                                          <a:latin typeface="Cambria Math" panose="02040503050406030204" pitchFamily="18" charset="0"/>
                                        </a:rPr>
                                        <m:t>𝐴</m:t>
                                      </m:r>
                                    </m:e>
                                    <m:sub>
                                      <m:r>
                                        <m:rPr>
                                          <m:brk m:alnAt="9"/>
                                        </m:rPr>
                                        <a:rPr lang="en-US" sz="1350" b="0" smtClean="0">
                                          <a:solidFill>
                                            <a:srgbClr val="C00000"/>
                                          </a:solidFill>
                                          <a:latin typeface="Cambria Math" panose="02040503050406030204" pitchFamily="18" charset="0"/>
                                        </a:rPr>
                                        <m:t>𝑖</m:t>
                                      </m:r>
                                    </m:sub>
                                  </m:sSub>
                                  <m:r>
                                    <m:rPr>
                                      <m:brk m:alnAt="9"/>
                                    </m:rP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sub>
                                <m:sup/>
                                <m:e>
                                  <m:f>
                                    <m:fPr>
                                      <m:ctrlPr>
                                        <a:rPr lang="en-US" sz="1350" i="1" smtClean="0">
                                          <a:solidFill>
                                            <a:srgbClr val="C00000"/>
                                          </a:solidFill>
                                          <a:latin typeface="Cambria Math" panose="02040503050406030204" pitchFamily="18" charset="0"/>
                                        </a:rPr>
                                      </m:ctrlPr>
                                    </m:fPr>
                                    <m:num>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𝑌</m:t>
                                          </m:r>
                                        </m:e>
                                        <m:sub>
                                          <m:r>
                                            <a:rPr lang="en-US" sz="1350" b="0" smtClean="0">
                                              <a:solidFill>
                                                <a:srgbClr val="C00000"/>
                                              </a:solidFill>
                                              <a:latin typeface="Cambria Math" panose="02040503050406030204" pitchFamily="18" charset="0"/>
                                            </a:rPr>
                                            <m:t>𝑖</m:t>
                                          </m:r>
                                        </m:sub>
                                      </m:sSub>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𝜇</m:t>
                                              </m:r>
                                            </m:e>
                                          </m:acc>
                                        </m:e>
                                        <m:sub>
                                          <m:r>
                                            <a:rPr lang="en-US" sz="1350" b="0"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𝑋</m:t>
                                              </m:r>
                                            </m:e>
                                            <m:sub>
                                              <m:r>
                                                <a:rPr lang="en-US" sz="1350" b="0" smtClean="0">
                                                  <a:solidFill>
                                                    <a:srgbClr val="C00000"/>
                                                  </a:solidFill>
                                                  <a:latin typeface="Cambria Math" panose="02040503050406030204" pitchFamily="18" charset="0"/>
                                                </a:rPr>
                                                <m:t>𝑖</m:t>
                                              </m:r>
                                            </m:sub>
                                          </m:sSub>
                                        </m:e>
                                      </m:d>
                                    </m:num>
                                    <m:den>
                                      <m:f>
                                        <m:fPr>
                                          <m:type m:val="lin"/>
                                          <m:ctrlPr>
                                            <a:rPr lang="en-US" sz="1350" i="1" smtClean="0">
                                              <a:solidFill>
                                                <a:srgbClr val="C00000"/>
                                              </a:solidFill>
                                              <a:latin typeface="Cambria Math" panose="02040503050406030204" pitchFamily="18" charset="0"/>
                                            </a:rPr>
                                          </m:ctrlPr>
                                        </m:fPr>
                                        <m:num>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𝑛</m:t>
                                              </m:r>
                                            </m:e>
                                            <m:sub>
                                              <m:r>
                                                <a:rPr lang="en-US" sz="1350" b="0" smtClean="0">
                                                  <a:solidFill>
                                                    <a:srgbClr val="C00000"/>
                                                  </a:solidFill>
                                                  <a:latin typeface="Cambria Math" panose="02040503050406030204" pitchFamily="18" charset="0"/>
                                                </a:rPr>
                                                <m:t>𝑎</m:t>
                                              </m:r>
                                            </m:sub>
                                          </m:sSub>
                                        </m:num>
                                        <m:den>
                                          <m:r>
                                            <a:rPr lang="en-US" sz="1350" b="0" smtClean="0">
                                              <a:solidFill>
                                                <a:srgbClr val="C00000"/>
                                              </a:solidFill>
                                              <a:latin typeface="Cambria Math" panose="02040503050406030204" pitchFamily="18" charset="0"/>
                                            </a:rPr>
                                            <m:t>𝑛</m:t>
                                          </m:r>
                                        </m:den>
                                      </m:f>
                                    </m:den>
                                  </m:f>
                                </m:e>
                              </m:nary>
                              <m:r>
                                <a:rPr lang="en-US" sz="1350" b="0" smtClean="0">
                                  <a:solidFill>
                                    <a:srgbClr val="C00000"/>
                                  </a:solidFill>
                                  <a:latin typeface="Cambria Math" panose="02040503050406030204" pitchFamily="18" charset="0"/>
                                </a:rPr>
                                <m:t>+</m:t>
                              </m:r>
                              <m:f>
                                <m:fPr>
                                  <m:ctrlPr>
                                    <a:rPr lang="en-US" sz="1350" b="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ctrlPr>
                                    <a:rPr lang="en-US" sz="1350" b="0" i="1" smtClean="0">
                                      <a:solidFill>
                                        <a:srgbClr val="C00000"/>
                                      </a:solidFill>
                                      <a:latin typeface="Cambria Math" panose="02040503050406030204" pitchFamily="18" charset="0"/>
                                    </a:rPr>
                                  </m:ctrlPr>
                                </m:naryPr>
                                <m:sub>
                                  <m:r>
                                    <m:rPr>
                                      <m:brk m:alnAt="25"/>
                                    </m:rPr>
                                    <a:rPr lang="en-US" sz="1350" b="0" smtClean="0">
                                      <a:solidFill>
                                        <a:srgbClr val="C00000"/>
                                      </a:solidFill>
                                      <a:latin typeface="Cambria Math" panose="02040503050406030204" pitchFamily="18" charset="0"/>
                                    </a:rPr>
                                    <m:t>𝑖</m:t>
                                  </m:r>
                                  <m:r>
                                    <a:rPr lang="en-US" sz="1350" b="0" smtClean="0">
                                      <a:solidFill>
                                        <a:srgbClr val="C00000"/>
                                      </a:solidFill>
                                      <a:latin typeface="Cambria Math" panose="02040503050406030204" pitchFamily="18" charset="0"/>
                                    </a:rPr>
                                    <m:t>=1</m:t>
                                  </m:r>
                                </m:sub>
                                <m:sup>
                                  <m:r>
                                    <a:rPr lang="en-US" sz="1350" b="0" smtClean="0">
                                      <a:solidFill>
                                        <a:srgbClr val="C00000"/>
                                      </a:solidFill>
                                      <a:latin typeface="Cambria Math" panose="02040503050406030204" pitchFamily="18" charset="0"/>
                                    </a:rPr>
                                    <m:t>𝑛</m:t>
                                  </m:r>
                                </m:sup>
                                <m:e>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𝜇</m:t>
                                          </m:r>
                                        </m:e>
                                      </m:acc>
                                    </m:e>
                                    <m:sub>
                                      <m:r>
                                        <a:rPr lang="en-US" sz="1350" b="0"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𝑋</m:t>
                                          </m:r>
                                        </m:e>
                                        <m:sub>
                                          <m:r>
                                            <a:rPr lang="en-US" sz="1350" b="0" smtClean="0">
                                              <a:solidFill>
                                                <a:srgbClr val="C00000"/>
                                              </a:solidFill>
                                              <a:latin typeface="Cambria Math" panose="02040503050406030204" pitchFamily="18" charset="0"/>
                                            </a:rPr>
                                            <m:t>𝑖</m:t>
                                          </m:r>
                                        </m:sub>
                                      </m:sSub>
                                    </m:e>
                                  </m:d>
                                </m:e>
                              </m:nary>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𝑎</m:t>
                              </m:r>
                              <m:r>
                                <a:rPr lang="en-US" sz="1350" b="0" smtClean="0">
                                  <a:solidFill>
                                    <a:srgbClr val="C00000"/>
                                  </a:solidFill>
                                  <a:latin typeface="Cambria Math" panose="02040503050406030204" pitchFamily="18" charset="0"/>
                                </a:rPr>
                                <m:t>=1,…,</m:t>
                              </m:r>
                              <m:r>
                                <a:rPr lang="en-US" sz="1350" b="0" smtClean="0">
                                  <a:solidFill>
                                    <a:srgbClr val="C00000"/>
                                  </a:solidFill>
                                  <a:latin typeface="Cambria Math" panose="02040503050406030204" pitchFamily="18" charset="0"/>
                                </a:rPr>
                                <m:t>𝑘</m:t>
                              </m:r>
                            </m:oMath>
                          </a14:m>
                          <a:r>
                            <a:rPr lang="en-US" sz="1350" dirty="0">
                              <a:solidFill>
                                <a:srgbClr val="C00000"/>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r>
                            <a:rPr lang="en-US" sz="1350" dirty="0">
                              <a:solidFill>
                                <a:srgbClr val="C00000"/>
                              </a:solidFill>
                            </a:rPr>
                            <a:t>, </a:t>
                          </a:r>
                          <a:r>
                            <a:rPr lang="en-US" sz="1350" dirty="0" err="1">
                              <a:solidFill>
                                <a:srgbClr val="C00000"/>
                              </a:solidFill>
                            </a:rPr>
                            <a:t>robincar_SL</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Choice>
        <mc:Fallback xmlns="">
          <p:graphicFrame>
            <p:nvGraphicFramePr>
              <p:cNvPr id="4" name="Table 1">
                <a:extLst>
                  <a:ext uri="{FF2B5EF4-FFF2-40B4-BE49-F238E27FC236}">
                    <a16:creationId xmlns:a16="http://schemas.microsoft.com/office/drawing/2014/main" id="{BB9398F4-32D3-393C-10E3-CD5C3F59C4F9}"/>
                  </a:ext>
                </a:extLst>
              </p:cNvPr>
              <p:cNvGraphicFramePr>
                <a:graphicFrameLocks noGrp="1"/>
              </p:cNvGraphicFramePr>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3"/>
                          <a:stretch>
                            <a:fillRect l="-136918" t="-2703" r="-82079" b="-189189"/>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AIPW (doubly robust)</a:t>
                          </a:r>
                        </a:p>
                      </a:txBody>
                      <a:tcPr anchor="ctr"/>
                    </a:tc>
                    <a:tc>
                      <a:txBody>
                        <a:bodyPr/>
                        <a:lstStyle/>
                        <a:p>
                          <a:endParaRPr lang="en-US"/>
                        </a:p>
                      </a:txBody>
                      <a:tcPr anchor="ctr">
                        <a:blipFill>
                          <a:blip r:embed="rId3"/>
                          <a:stretch>
                            <a:fillRect l="-70536" t="-105556" r="-226786" b="-94444"/>
                          </a:stretch>
                        </a:blipFill>
                      </a:tcPr>
                    </a:tc>
                    <a:tc>
                      <a:txBody>
                        <a:bodyPr/>
                        <a:lstStyle/>
                        <a:p>
                          <a:endParaRPr lang="en-US"/>
                        </a:p>
                      </a:txBody>
                      <a:tcPr anchor="ctr">
                        <a:blipFill>
                          <a:blip r:embed="rId3"/>
                          <a:stretch>
                            <a:fillRect l="-136918" t="-105556" r="-82079" b="-9444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r>
                            <a:rPr lang="en-US" sz="1350" dirty="0">
                              <a:solidFill>
                                <a:srgbClr val="C00000"/>
                              </a:solidFill>
                            </a:rPr>
                            <a:t>, </a:t>
                          </a:r>
                          <a:r>
                            <a:rPr lang="en-US" sz="1350" dirty="0" err="1">
                              <a:solidFill>
                                <a:srgbClr val="C00000"/>
                              </a:solidFill>
                            </a:rPr>
                            <a:t>robincar_SL</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2B3CFB01-7FDC-08AD-BCF7-A67EA82E6284}"/>
                  </a:ext>
                </a:extLst>
              </p:cNvPr>
              <p:cNvSpPr/>
              <p:nvPr/>
            </p:nvSpPr>
            <p:spPr>
              <a:xfrm>
                <a:off x="570753" y="3035807"/>
                <a:ext cx="11272973" cy="3657601"/>
              </a:xfrm>
              <a:prstGeom prst="roundRect">
                <a:avLst>
                  <a:gd name="adj" fmla="val 3241"/>
                </a:avLst>
              </a:prstGeom>
              <a:solidFill>
                <a:schemeClr val="tx2">
                  <a:lumMod val="20000"/>
                  <a:lumOff val="80000"/>
                  <a:alpha val="5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300"/>
                  </a:spcAft>
                </a:pPr>
                <a:r>
                  <a:rPr lang="en-US" sz="1600" b="1" dirty="0">
                    <a:solidFill>
                      <a:schemeClr val="tx2">
                        <a:lumMod val="75000"/>
                      </a:schemeClr>
                    </a:solidFill>
                  </a:rPr>
                  <a:t>AIPW using Machine learning with cross-fitting</a:t>
                </a:r>
              </a:p>
              <a:p>
                <a:pPr marL="236538" indent="-236538">
                  <a:spcAft>
                    <a:spcPts val="300"/>
                  </a:spcAft>
                  <a:buFont typeface="Arial" panose="020B0604020202020204" pitchFamily="34" charset="0"/>
                  <a:buChar char="•"/>
                </a:pPr>
                <a:r>
                  <a:rPr lang="en-US" sz="1350" dirty="0">
                    <a:solidFill>
                      <a:schemeClr val="tx2">
                        <a:lumMod val="75000"/>
                      </a:schemeClr>
                    </a:solidFill>
                  </a:rPr>
                  <a:t>train </a:t>
                </a: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r>
                          <a:rPr lang="en-US" sz="1350" i="1">
                            <a:solidFill>
                              <a:schemeClr val="tx2">
                                <a:lumMod val="75000"/>
                              </a:schemeClr>
                            </a:solidFill>
                            <a:latin typeface="Cambria Math" panose="02040503050406030204" pitchFamily="18" charset="0"/>
                          </a:rPr>
                          <m:t>𝜇</m:t>
                        </m:r>
                      </m:e>
                      <m:sub>
                        <m:r>
                          <a:rPr lang="en-US" sz="1350" i="1">
                            <a:solidFill>
                              <a:schemeClr val="tx2">
                                <a:lumMod val="75000"/>
                              </a:schemeClr>
                            </a:solidFill>
                            <a:latin typeface="Cambria Math" panose="02040503050406030204" pitchFamily="18" charset="0"/>
                          </a:rPr>
                          <m:t>𝑎</m:t>
                        </m:r>
                      </m:sub>
                    </m:sSub>
                    <m:d>
                      <m:dPr>
                        <m:ctrlPr>
                          <a:rPr lang="en-US" sz="1350" i="1">
                            <a:solidFill>
                              <a:schemeClr val="tx2">
                                <a:lumMod val="75000"/>
                              </a:schemeClr>
                            </a:solidFill>
                            <a:latin typeface="Cambria Math" panose="02040503050406030204" pitchFamily="18" charset="0"/>
                          </a:rPr>
                        </m:ctrlPr>
                      </m:dPr>
                      <m:e>
                        <m:r>
                          <a:rPr lang="en-US" sz="1350" b="1" i="1">
                            <a:solidFill>
                              <a:schemeClr val="tx2">
                                <a:lumMod val="75000"/>
                              </a:schemeClr>
                            </a:solidFill>
                            <a:latin typeface="Cambria Math" panose="02040503050406030204" pitchFamily="18" charset="0"/>
                          </a:rPr>
                          <m:t>𝑿</m:t>
                        </m:r>
                      </m:e>
                    </m:d>
                  </m:oMath>
                </a14:m>
                <a:r>
                  <a:rPr lang="en-US" sz="1350" i="1" dirty="0">
                    <a:solidFill>
                      <a:schemeClr val="tx2">
                        <a:lumMod val="75000"/>
                      </a:schemeClr>
                    </a:solidFill>
                    <a:latin typeface="Cambria Math" panose="02040503050406030204" pitchFamily="18" charset="0"/>
                  </a:rPr>
                  <a:t> </a:t>
                </a:r>
                <a:r>
                  <a:rPr lang="en-US" sz="1350" dirty="0">
                    <a:solidFill>
                      <a:schemeClr val="tx2">
                        <a:lumMod val="75000"/>
                      </a:schemeClr>
                    </a:solidFill>
                  </a:rPr>
                  <a:t>on </a:t>
                </a:r>
                <a14:m>
                  <m:oMath xmlns:m="http://schemas.openxmlformats.org/officeDocument/2006/math">
                    <m:sSub>
                      <m:sSubPr>
                        <m:ctrlPr>
                          <a:rPr lang="en-US" sz="1350" i="1" dirty="0" smtClean="0">
                            <a:solidFill>
                              <a:schemeClr val="tx2">
                                <a:lumMod val="75000"/>
                              </a:schemeClr>
                            </a:solidFill>
                            <a:latin typeface="Cambria Math" panose="02040503050406030204" pitchFamily="18" charset="0"/>
                          </a:rPr>
                        </m:ctrlPr>
                      </m:sSubPr>
                      <m:e>
                        <m:r>
                          <a:rPr lang="en-US" sz="1350" i="1" dirty="0" smtClean="0">
                            <a:solidFill>
                              <a:schemeClr val="tx2">
                                <a:lumMod val="75000"/>
                              </a:schemeClr>
                            </a:solidFill>
                            <a:latin typeface="Cambria Math" panose="02040503050406030204" pitchFamily="18" charset="0"/>
                          </a:rPr>
                          <m:t>𝐼</m:t>
                        </m:r>
                      </m:e>
                      <m:sub>
                        <m:d>
                          <m:dPr>
                            <m:begChr m:val="{"/>
                            <m:endChr m:val="}"/>
                            <m:ctrlPr>
                              <a:rPr lang="en-US" sz="1350" b="0" i="1" dirty="0" smtClean="0">
                                <a:solidFill>
                                  <a:schemeClr val="tx2">
                                    <a:lumMod val="75000"/>
                                  </a:schemeClr>
                                </a:solidFill>
                                <a:latin typeface="Cambria Math" panose="02040503050406030204" pitchFamily="18" charset="0"/>
                              </a:rPr>
                            </m:ctrlPr>
                          </m:dPr>
                          <m:e>
                            <m:r>
                              <a:rPr lang="en-US" sz="1350" b="0" i="1" dirty="0" smtClean="0">
                                <a:solidFill>
                                  <a:schemeClr val="tx2">
                                    <a:lumMod val="75000"/>
                                  </a:schemeClr>
                                </a:solidFill>
                                <a:latin typeface="Cambria Math" panose="02040503050406030204" pitchFamily="18" charset="0"/>
                              </a:rPr>
                              <m:t>−</m:t>
                            </m:r>
                            <m:r>
                              <a:rPr lang="en-US" sz="1350" b="0" i="1" dirty="0" smtClean="0">
                                <a:solidFill>
                                  <a:schemeClr val="tx2">
                                    <a:lumMod val="75000"/>
                                  </a:schemeClr>
                                </a:solidFill>
                                <a:latin typeface="Cambria Math" panose="02040503050406030204" pitchFamily="18" charset="0"/>
                              </a:rPr>
                              <m:t>𝑗</m:t>
                            </m:r>
                          </m:e>
                        </m:d>
                      </m:sub>
                    </m:sSub>
                    <m:r>
                      <a:rPr lang="en-US" sz="1350" i="1" dirty="0" smtClean="0">
                        <a:solidFill>
                          <a:schemeClr val="tx2">
                            <a:lumMod val="75000"/>
                          </a:schemeClr>
                        </a:solidFill>
                        <a:latin typeface="Cambria Math" panose="02040503050406030204" pitchFamily="18" charset="0"/>
                      </a:rPr>
                      <m:t> </m:t>
                    </m:r>
                  </m:oMath>
                </a14:m>
                <a:r>
                  <a:rPr lang="en-US" sz="1350" dirty="0">
                    <a:solidFill>
                      <a:schemeClr val="tx2">
                        <a:lumMod val="75000"/>
                      </a:schemeClr>
                    </a:solidFill>
                  </a:rPr>
                  <a:t>(denote as </a:t>
                </a: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𝜇</m:t>
                            </m:r>
                          </m:e>
                        </m:acc>
                      </m:e>
                      <m:sub>
                        <m:r>
                          <a:rPr lang="en-US" sz="1350" i="1">
                            <a:solidFill>
                              <a:schemeClr val="tx2">
                                <a:lumMod val="75000"/>
                              </a:schemeClr>
                            </a:solidFill>
                            <a:latin typeface="Cambria Math" panose="02040503050406030204" pitchFamily="18" charset="0"/>
                          </a:rPr>
                          <m:t>𝑎</m:t>
                        </m:r>
                        <m:r>
                          <a:rPr lang="en-US" sz="1350" i="1">
                            <a:solidFill>
                              <a:schemeClr val="tx2">
                                <a:lumMod val="75000"/>
                              </a:schemeClr>
                            </a:solidFill>
                            <a:latin typeface="Cambria Math" panose="02040503050406030204" pitchFamily="18" charset="0"/>
                          </a:rPr>
                          <m:t>,−</m:t>
                        </m:r>
                        <m:r>
                          <a:rPr lang="en-US" sz="1350" i="1">
                            <a:solidFill>
                              <a:schemeClr val="tx2">
                                <a:lumMod val="75000"/>
                              </a:schemeClr>
                            </a:solidFill>
                            <a:latin typeface="Cambria Math" panose="02040503050406030204" pitchFamily="18" charset="0"/>
                          </a:rPr>
                          <m:t>𝑗</m:t>
                        </m:r>
                      </m:sub>
                    </m:sSub>
                    <m:d>
                      <m:dPr>
                        <m:ctrlPr>
                          <a:rPr lang="en-US" sz="1350" i="1">
                            <a:solidFill>
                              <a:schemeClr val="tx2">
                                <a:lumMod val="75000"/>
                              </a:schemeClr>
                            </a:solidFill>
                            <a:latin typeface="Cambria Math" panose="02040503050406030204" pitchFamily="18" charset="0"/>
                          </a:rPr>
                        </m:ctrlPr>
                      </m:dPr>
                      <m:e>
                        <m:r>
                          <a:rPr lang="en-US" sz="1350" b="1" i="1">
                            <a:solidFill>
                              <a:schemeClr val="tx2">
                                <a:lumMod val="75000"/>
                              </a:schemeClr>
                            </a:solidFill>
                            <a:latin typeface="Cambria Math" panose="02040503050406030204" pitchFamily="18" charset="0"/>
                          </a:rPr>
                          <m:t>𝑿</m:t>
                        </m:r>
                      </m:e>
                    </m:d>
                  </m:oMath>
                </a14:m>
                <a:r>
                  <a:rPr lang="en-US" sz="1350" dirty="0">
                    <a:solidFill>
                      <a:schemeClr val="tx2">
                        <a:lumMod val="75000"/>
                      </a:schemeClr>
                    </a:solidFill>
                  </a:rPr>
                  <a:t>) and obtain AIPW estimator using </a:t>
                </a: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𝜇</m:t>
                            </m:r>
                          </m:e>
                        </m:acc>
                      </m:e>
                      <m:sub>
                        <m:r>
                          <a:rPr lang="en-US" sz="1350" i="1">
                            <a:solidFill>
                              <a:schemeClr val="tx2">
                                <a:lumMod val="75000"/>
                              </a:schemeClr>
                            </a:solidFill>
                            <a:latin typeface="Cambria Math" panose="02040503050406030204" pitchFamily="18" charset="0"/>
                          </a:rPr>
                          <m:t>𝑎</m:t>
                        </m:r>
                        <m:r>
                          <a:rPr lang="en-US" sz="1350" i="1">
                            <a:solidFill>
                              <a:schemeClr val="tx2">
                                <a:lumMod val="75000"/>
                              </a:schemeClr>
                            </a:solidFill>
                            <a:latin typeface="Cambria Math" panose="02040503050406030204" pitchFamily="18" charset="0"/>
                          </a:rPr>
                          <m:t>,−</m:t>
                        </m:r>
                        <m:r>
                          <a:rPr lang="en-US" sz="1350" i="1">
                            <a:solidFill>
                              <a:schemeClr val="tx2">
                                <a:lumMod val="75000"/>
                              </a:schemeClr>
                            </a:solidFill>
                            <a:latin typeface="Cambria Math" panose="02040503050406030204" pitchFamily="18" charset="0"/>
                          </a:rPr>
                          <m:t>𝑗</m:t>
                        </m:r>
                      </m:sub>
                    </m:sSub>
                    <m:d>
                      <m:dPr>
                        <m:ctrlPr>
                          <a:rPr lang="en-US" sz="1350" i="1">
                            <a:solidFill>
                              <a:schemeClr val="tx2">
                                <a:lumMod val="75000"/>
                              </a:schemeClr>
                            </a:solidFill>
                            <a:latin typeface="Cambria Math" panose="02040503050406030204" pitchFamily="18" charset="0"/>
                          </a:rPr>
                        </m:ctrlPr>
                      </m:dPr>
                      <m:e>
                        <m:r>
                          <a:rPr lang="en-US" sz="1350" b="1" i="1">
                            <a:solidFill>
                              <a:schemeClr val="tx2">
                                <a:lumMod val="75000"/>
                              </a:schemeClr>
                            </a:solidFill>
                            <a:latin typeface="Cambria Math" panose="02040503050406030204" pitchFamily="18" charset="0"/>
                          </a:rPr>
                          <m:t>𝑿</m:t>
                        </m:r>
                      </m:e>
                    </m:d>
                    <m:r>
                      <a:rPr lang="en-US" sz="1350" i="1">
                        <a:solidFill>
                          <a:schemeClr val="tx2">
                            <a:lumMod val="75000"/>
                          </a:schemeClr>
                        </a:solidFill>
                        <a:latin typeface="Cambria Math" panose="02040503050406030204" pitchFamily="18" charset="0"/>
                      </a:rPr>
                      <m:t> </m:t>
                    </m:r>
                  </m:oMath>
                </a14:m>
                <a:r>
                  <a:rPr lang="en-US" sz="1350" dirty="0">
                    <a:solidFill>
                      <a:schemeClr val="tx2">
                        <a:lumMod val="75000"/>
                      </a:schemeClr>
                    </a:solidFill>
                  </a:rPr>
                  <a:t>on </a:t>
                </a:r>
                <a14:m>
                  <m:oMath xmlns:m="http://schemas.openxmlformats.org/officeDocument/2006/math">
                    <m:sSub>
                      <m:sSubPr>
                        <m:ctrlPr>
                          <a:rPr lang="en-US" sz="1350" i="1" dirty="0" smtClean="0">
                            <a:solidFill>
                              <a:schemeClr val="tx2">
                                <a:lumMod val="75000"/>
                              </a:schemeClr>
                            </a:solidFill>
                            <a:latin typeface="Cambria Math" panose="02040503050406030204" pitchFamily="18" charset="0"/>
                          </a:rPr>
                        </m:ctrlPr>
                      </m:sSubPr>
                      <m:e>
                        <m:r>
                          <a:rPr lang="en-US" sz="1350" i="1" dirty="0" smtClean="0">
                            <a:solidFill>
                              <a:schemeClr val="tx2">
                                <a:lumMod val="75000"/>
                              </a:schemeClr>
                            </a:solidFill>
                            <a:latin typeface="Cambria Math" panose="02040503050406030204" pitchFamily="18" charset="0"/>
                          </a:rPr>
                          <m:t>𝐼</m:t>
                        </m:r>
                      </m:e>
                      <m:sub>
                        <m:r>
                          <a:rPr lang="en-US" sz="1350" b="0" i="1" dirty="0" smtClean="0">
                            <a:solidFill>
                              <a:schemeClr val="tx2">
                                <a:lumMod val="75000"/>
                              </a:schemeClr>
                            </a:solidFill>
                            <a:latin typeface="Cambria Math" panose="02040503050406030204" pitchFamily="18" charset="0"/>
                          </a:rPr>
                          <m:t>𝑗</m:t>
                        </m:r>
                      </m:sub>
                    </m:sSub>
                  </m:oMath>
                </a14:m>
                <a:r>
                  <a:rPr lang="en-US" sz="1350" dirty="0">
                    <a:solidFill>
                      <a:schemeClr val="tx2">
                        <a:lumMod val="75000"/>
                      </a:schemeClr>
                    </a:solidFill>
                  </a:rPr>
                  <a:t> (denoted as </a:t>
                </a:r>
                <a14:m>
                  <m:oMath xmlns:m="http://schemas.openxmlformats.org/officeDocument/2006/math">
                    <m:sSub>
                      <m:sSubPr>
                        <m:ctrlPr>
                          <a:rPr lang="en-US" sz="1350" i="1" dirty="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𝜃</m:t>
                            </m:r>
                          </m:e>
                        </m:acc>
                      </m:e>
                      <m:sub>
                        <m:r>
                          <a:rPr lang="en-US" sz="1350" i="1">
                            <a:solidFill>
                              <a:schemeClr val="tx2">
                                <a:lumMod val="75000"/>
                              </a:schemeClr>
                            </a:solidFill>
                            <a:latin typeface="Cambria Math" panose="02040503050406030204" pitchFamily="18" charset="0"/>
                          </a:rPr>
                          <m:t>𝑎</m:t>
                        </m:r>
                        <m:r>
                          <a:rPr lang="en-US" sz="1350" b="0" i="1" smtClean="0">
                            <a:solidFill>
                              <a:schemeClr val="tx2">
                                <a:lumMod val="75000"/>
                              </a:schemeClr>
                            </a:solidFill>
                            <a:latin typeface="Cambria Math" panose="02040503050406030204" pitchFamily="18" charset="0"/>
                          </a:rPr>
                          <m:t>,</m:t>
                        </m:r>
                        <m:r>
                          <a:rPr lang="en-US" sz="1350" b="0" i="1" smtClean="0">
                            <a:solidFill>
                              <a:schemeClr val="tx2">
                                <a:lumMod val="75000"/>
                              </a:schemeClr>
                            </a:solidFill>
                            <a:latin typeface="Cambria Math" panose="02040503050406030204" pitchFamily="18" charset="0"/>
                          </a:rPr>
                          <m:t>𝑗</m:t>
                        </m:r>
                      </m:sub>
                    </m:sSub>
                  </m:oMath>
                </a14:m>
                <a:r>
                  <a:rPr lang="en-US" sz="1350" dirty="0">
                    <a:solidFill>
                      <a:schemeClr val="tx2">
                        <a:lumMod val="75000"/>
                      </a:schemeClr>
                    </a:solidFill>
                  </a:rPr>
                  <a:t>), then </a:t>
                </a:r>
                <a14:m>
                  <m:oMath xmlns:m="http://schemas.openxmlformats.org/officeDocument/2006/math">
                    <m:sSub>
                      <m:sSubPr>
                        <m:ctrlPr>
                          <a:rPr lang="en-US" sz="1350" i="1" dirty="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𝜃</m:t>
                            </m:r>
                          </m:e>
                        </m:acc>
                      </m:e>
                      <m:sub>
                        <m:r>
                          <a:rPr lang="en-US" sz="1350" i="1">
                            <a:solidFill>
                              <a:schemeClr val="tx2">
                                <a:lumMod val="75000"/>
                              </a:schemeClr>
                            </a:solidFill>
                            <a:latin typeface="Cambria Math" panose="02040503050406030204" pitchFamily="18" charset="0"/>
                          </a:rPr>
                          <m:t>𝑎</m:t>
                        </m:r>
                      </m:sub>
                    </m:sSub>
                    <m:r>
                      <a:rPr lang="en-US" sz="1350" i="1" dirty="0">
                        <a:solidFill>
                          <a:schemeClr val="tx2">
                            <a:lumMod val="75000"/>
                          </a:schemeClr>
                        </a:solidFill>
                        <a:latin typeface="Cambria Math" panose="02040503050406030204" pitchFamily="18" charset="0"/>
                      </a:rPr>
                      <m:t>=</m:t>
                    </m:r>
                    <m:f>
                      <m:fPr>
                        <m:ctrlPr>
                          <a:rPr lang="en-US" sz="1350" i="1" dirty="0">
                            <a:solidFill>
                              <a:schemeClr val="tx2">
                                <a:lumMod val="75000"/>
                              </a:schemeClr>
                            </a:solidFill>
                            <a:latin typeface="Cambria Math" panose="02040503050406030204" pitchFamily="18" charset="0"/>
                          </a:rPr>
                        </m:ctrlPr>
                      </m:fPr>
                      <m:num>
                        <m:r>
                          <a:rPr lang="en-US" sz="1350" i="1" dirty="0">
                            <a:solidFill>
                              <a:schemeClr val="tx2">
                                <a:lumMod val="75000"/>
                              </a:schemeClr>
                            </a:solidFill>
                            <a:latin typeface="Cambria Math" panose="02040503050406030204" pitchFamily="18" charset="0"/>
                          </a:rPr>
                          <m:t>1</m:t>
                        </m:r>
                      </m:num>
                      <m:den>
                        <m:r>
                          <a:rPr lang="en-US" sz="1350" i="1" dirty="0">
                            <a:solidFill>
                              <a:schemeClr val="tx2">
                                <a:lumMod val="75000"/>
                              </a:schemeClr>
                            </a:solidFill>
                            <a:latin typeface="Cambria Math" panose="02040503050406030204" pitchFamily="18" charset="0"/>
                          </a:rPr>
                          <m:t>𝐽</m:t>
                        </m:r>
                      </m:den>
                    </m:f>
                    <m:nary>
                      <m:naryPr>
                        <m:chr m:val="∑"/>
                        <m:subHide m:val="on"/>
                        <m:supHide m:val="on"/>
                        <m:ctrlPr>
                          <a:rPr lang="en-US" sz="1350" i="1" dirty="0">
                            <a:solidFill>
                              <a:schemeClr val="tx2">
                                <a:lumMod val="75000"/>
                              </a:schemeClr>
                            </a:solidFill>
                            <a:latin typeface="Cambria Math" panose="02040503050406030204" pitchFamily="18" charset="0"/>
                          </a:rPr>
                        </m:ctrlPr>
                      </m:naryPr>
                      <m:sub/>
                      <m:sup/>
                      <m:e>
                        <m:sSub>
                          <m:sSubPr>
                            <m:ctrlPr>
                              <a:rPr lang="en-US" sz="1350" i="1" dirty="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𝜃</m:t>
                                </m:r>
                              </m:e>
                            </m:acc>
                          </m:e>
                          <m:sub>
                            <m:r>
                              <a:rPr lang="en-US" sz="1350" i="1">
                                <a:solidFill>
                                  <a:schemeClr val="tx2">
                                    <a:lumMod val="75000"/>
                                  </a:schemeClr>
                                </a:solidFill>
                                <a:latin typeface="Cambria Math" panose="02040503050406030204" pitchFamily="18" charset="0"/>
                              </a:rPr>
                              <m:t>𝑎</m:t>
                            </m:r>
                            <m:r>
                              <a:rPr lang="en-US" sz="1350" b="0" i="1" smtClean="0">
                                <a:solidFill>
                                  <a:schemeClr val="tx2">
                                    <a:lumMod val="75000"/>
                                  </a:schemeClr>
                                </a:solidFill>
                                <a:latin typeface="Cambria Math" panose="02040503050406030204" pitchFamily="18" charset="0"/>
                              </a:rPr>
                              <m:t>,</m:t>
                            </m:r>
                            <m:r>
                              <a:rPr lang="en-US" sz="1350" b="0" i="1" smtClean="0">
                                <a:solidFill>
                                  <a:schemeClr val="tx2">
                                    <a:lumMod val="75000"/>
                                  </a:schemeClr>
                                </a:solidFill>
                                <a:latin typeface="Cambria Math" panose="02040503050406030204" pitchFamily="18" charset="0"/>
                              </a:rPr>
                              <m:t>𝑗</m:t>
                            </m:r>
                          </m:sub>
                        </m:sSub>
                      </m:e>
                    </m:nary>
                  </m:oMath>
                </a14:m>
                <a:r>
                  <a:rPr lang="en-US" sz="1350" i="1" dirty="0">
                    <a:solidFill>
                      <a:schemeClr val="tx2">
                        <a:lumMod val="75000"/>
                      </a:schemeClr>
                    </a:solidFill>
                    <a:latin typeface="Cambria Math" panose="02040503050406030204" pitchFamily="18" charset="0"/>
                  </a:rPr>
                  <a:t>  </a:t>
                </a:r>
              </a:p>
            </p:txBody>
          </p:sp>
        </mc:Choice>
        <mc:Fallback xmlns="">
          <p:sp>
            <p:nvSpPr>
              <p:cNvPr id="5" name="Rounded Rectangle 4">
                <a:extLst>
                  <a:ext uri="{FF2B5EF4-FFF2-40B4-BE49-F238E27FC236}">
                    <a16:creationId xmlns:a16="http://schemas.microsoft.com/office/drawing/2014/main" id="{2B3CFB01-7FDC-08AD-BCF7-A67EA82E6284}"/>
                  </a:ext>
                </a:extLst>
              </p:cNvPr>
              <p:cNvSpPr>
                <a:spLocks noRot="1" noChangeAspect="1" noMove="1" noResize="1" noEditPoints="1" noAdjustHandles="1" noChangeArrowheads="1" noChangeShapeType="1" noTextEdit="1"/>
              </p:cNvSpPr>
              <p:nvPr/>
            </p:nvSpPr>
            <p:spPr>
              <a:xfrm>
                <a:off x="570753" y="3035807"/>
                <a:ext cx="11272973" cy="3657601"/>
              </a:xfrm>
              <a:prstGeom prst="roundRect">
                <a:avLst>
                  <a:gd name="adj" fmla="val 3241"/>
                </a:avLst>
              </a:prstGeom>
              <a:blipFill>
                <a:blip r:embed="rId4"/>
                <a:stretch>
                  <a:fillRect/>
                </a:stretch>
              </a:blipFill>
              <a:ln w="19050">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fold 1">
                <a:extLst>
                  <a:ext uri="{FF2B5EF4-FFF2-40B4-BE49-F238E27FC236}">
                    <a16:creationId xmlns:a16="http://schemas.microsoft.com/office/drawing/2014/main" id="{267B3A8E-392A-9EC6-19CD-83319D8E29AD}"/>
                  </a:ext>
                </a:extLst>
              </p:cNvPr>
              <p:cNvGraphicFramePr>
                <a:graphicFrameLocks noGrp="1"/>
              </p:cNvGraphicFramePr>
              <p:nvPr>
                <p:extLst>
                  <p:ext uri="{D42A27DB-BD31-4B8C-83A1-F6EECF244321}">
                    <p14:modId xmlns:p14="http://schemas.microsoft.com/office/powerpoint/2010/main" val="4253951091"/>
                  </p:ext>
                </p:extLst>
              </p:nvPr>
            </p:nvGraphicFramePr>
            <p:xfrm>
              <a:off x="971296" y="3922776"/>
              <a:ext cx="1371600" cy="2468880"/>
            </p:xfrm>
            <a:graphic>
              <a:graphicData uri="http://schemas.openxmlformats.org/drawingml/2006/table">
                <a:tbl>
                  <a:tblPr firstRow="1" bandRow="1"/>
                  <a:tblGrid>
                    <a:gridCol w="1371600">
                      <a:extLst>
                        <a:ext uri="{9D8B030D-6E8A-4147-A177-3AD203B41FA5}">
                          <a16:colId xmlns:a16="http://schemas.microsoft.com/office/drawing/2014/main" val="1225872747"/>
                        </a:ext>
                      </a:extLst>
                    </a:gridCol>
                  </a:tblGrid>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1</m:t>
                                    </m:r>
                                  </m:sub>
                                </m:sSub>
                              </m:oMath>
                            </m:oMathPara>
                          </a14:m>
                          <a:endParaRPr lang="en-US" dirty="0"/>
                        </a:p>
                      </a:txBody>
                      <a:tcPr anchor="ctr">
                        <a:solidFill>
                          <a:schemeClr val="accent1"/>
                        </a:solidFill>
                      </a:tcPr>
                    </a:tc>
                    <a:extLst>
                      <a:ext uri="{0D108BD9-81ED-4DB2-BD59-A6C34878D82A}">
                        <a16:rowId xmlns:a16="http://schemas.microsoft.com/office/drawing/2014/main" val="773834212"/>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a:txBody>
                      <a:tcPr anchor="ctr">
                        <a:solidFill>
                          <a:schemeClr val="accent2"/>
                        </a:solidFill>
                      </a:tcPr>
                    </a:tc>
                    <a:extLst>
                      <a:ext uri="{0D108BD9-81ED-4DB2-BD59-A6C34878D82A}">
                        <a16:rowId xmlns:a16="http://schemas.microsoft.com/office/drawing/2014/main" val="2794368435"/>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a:txBody>
                      <a:tcPr anchor="ctr">
                        <a:solidFill>
                          <a:schemeClr val="accent2"/>
                        </a:solidFill>
                      </a:tcPr>
                    </a:tc>
                    <a:extLst>
                      <a:ext uri="{0D108BD9-81ED-4DB2-BD59-A6C34878D82A}">
                        <a16:rowId xmlns:a16="http://schemas.microsoft.com/office/drawing/2014/main" val="3427980894"/>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4</m:t>
                                    </m:r>
                                  </m:sub>
                                </m:sSub>
                              </m:oMath>
                            </m:oMathPara>
                          </a14:m>
                          <a:endParaRPr lang="en-US" dirty="0"/>
                        </a:p>
                      </a:txBody>
                      <a:tcPr anchor="ctr">
                        <a:solidFill>
                          <a:schemeClr val="accent2"/>
                        </a:solidFill>
                      </a:tcPr>
                    </a:tc>
                    <a:extLst>
                      <a:ext uri="{0D108BD9-81ED-4DB2-BD59-A6C34878D82A}">
                        <a16:rowId xmlns:a16="http://schemas.microsoft.com/office/drawing/2014/main" val="1169689439"/>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5</m:t>
                                    </m:r>
                                  </m:sub>
                                </m:sSub>
                              </m:oMath>
                            </m:oMathPara>
                          </a14:m>
                          <a:endParaRPr lang="en-US" dirty="0"/>
                        </a:p>
                      </a:txBody>
                      <a:tcPr anchor="ctr">
                        <a:solidFill>
                          <a:schemeClr val="accent2"/>
                        </a:solidFill>
                      </a:tcPr>
                    </a:tc>
                    <a:extLst>
                      <a:ext uri="{0D108BD9-81ED-4DB2-BD59-A6C34878D82A}">
                        <a16:rowId xmlns:a16="http://schemas.microsoft.com/office/drawing/2014/main" val="3825025167"/>
                      </a:ext>
                    </a:extLst>
                  </a:tr>
                </a:tbl>
              </a:graphicData>
            </a:graphic>
          </p:graphicFrame>
        </mc:Choice>
        <mc:Fallback xmlns="">
          <p:graphicFrame>
            <p:nvGraphicFramePr>
              <p:cNvPr id="6" name="Table fold 1">
                <a:extLst>
                  <a:ext uri="{FF2B5EF4-FFF2-40B4-BE49-F238E27FC236}">
                    <a16:creationId xmlns:a16="http://schemas.microsoft.com/office/drawing/2014/main" id="{267B3A8E-392A-9EC6-19CD-83319D8E29AD}"/>
                  </a:ext>
                </a:extLst>
              </p:cNvPr>
              <p:cNvGraphicFramePr>
                <a:graphicFrameLocks noGrp="1"/>
              </p:cNvGraphicFramePr>
              <p:nvPr>
                <p:extLst>
                  <p:ext uri="{D42A27DB-BD31-4B8C-83A1-F6EECF244321}">
                    <p14:modId xmlns:p14="http://schemas.microsoft.com/office/powerpoint/2010/main" val="4253951091"/>
                  </p:ext>
                </p:extLst>
              </p:nvPr>
            </p:nvGraphicFramePr>
            <p:xfrm>
              <a:off x="971296" y="3922776"/>
              <a:ext cx="1371600" cy="2468880"/>
            </p:xfrm>
            <a:graphic>
              <a:graphicData uri="http://schemas.openxmlformats.org/drawingml/2006/table">
                <a:tbl>
                  <a:tblPr firstRow="1" bandRow="1"/>
                  <a:tblGrid>
                    <a:gridCol w="1371600">
                      <a:extLst>
                        <a:ext uri="{9D8B030D-6E8A-4147-A177-3AD203B41FA5}">
                          <a16:colId xmlns:a16="http://schemas.microsoft.com/office/drawing/2014/main" val="1225872747"/>
                        </a:ext>
                      </a:extLst>
                    </a:gridCol>
                  </a:tblGrid>
                  <a:tr h="493776">
                    <a:tc>
                      <a:txBody>
                        <a:bodyPr/>
                        <a:lstStyle/>
                        <a:p>
                          <a:endParaRPr lang="en-US"/>
                        </a:p>
                      </a:txBody>
                      <a:tcPr anchor="ctr">
                        <a:blipFill>
                          <a:blip r:embed="rId5"/>
                          <a:stretch>
                            <a:fillRect l="-917" r="-917" b="-405128"/>
                          </a:stretch>
                        </a:blipFill>
                      </a:tcPr>
                    </a:tc>
                    <a:extLst>
                      <a:ext uri="{0D108BD9-81ED-4DB2-BD59-A6C34878D82A}">
                        <a16:rowId xmlns:a16="http://schemas.microsoft.com/office/drawing/2014/main" val="773834212"/>
                      </a:ext>
                    </a:extLst>
                  </a:tr>
                  <a:tr h="493776">
                    <a:tc>
                      <a:txBody>
                        <a:bodyPr/>
                        <a:lstStyle/>
                        <a:p>
                          <a:endParaRPr lang="en-US"/>
                        </a:p>
                      </a:txBody>
                      <a:tcPr anchor="ctr">
                        <a:blipFill>
                          <a:blip r:embed="rId5"/>
                          <a:stretch>
                            <a:fillRect l="-917" t="-100000" r="-917" b="-305128"/>
                          </a:stretch>
                        </a:blipFill>
                      </a:tcPr>
                    </a:tc>
                    <a:extLst>
                      <a:ext uri="{0D108BD9-81ED-4DB2-BD59-A6C34878D82A}">
                        <a16:rowId xmlns:a16="http://schemas.microsoft.com/office/drawing/2014/main" val="2794368435"/>
                      </a:ext>
                    </a:extLst>
                  </a:tr>
                  <a:tr h="493776">
                    <a:tc>
                      <a:txBody>
                        <a:bodyPr/>
                        <a:lstStyle/>
                        <a:p>
                          <a:endParaRPr lang="en-US"/>
                        </a:p>
                      </a:txBody>
                      <a:tcPr anchor="ctr">
                        <a:blipFill>
                          <a:blip r:embed="rId5"/>
                          <a:stretch>
                            <a:fillRect l="-917" t="-195000" r="-917" b="-197500"/>
                          </a:stretch>
                        </a:blipFill>
                      </a:tcPr>
                    </a:tc>
                    <a:extLst>
                      <a:ext uri="{0D108BD9-81ED-4DB2-BD59-A6C34878D82A}">
                        <a16:rowId xmlns:a16="http://schemas.microsoft.com/office/drawing/2014/main" val="3427980894"/>
                      </a:ext>
                    </a:extLst>
                  </a:tr>
                  <a:tr h="493776">
                    <a:tc>
                      <a:txBody>
                        <a:bodyPr/>
                        <a:lstStyle/>
                        <a:p>
                          <a:endParaRPr lang="en-US"/>
                        </a:p>
                      </a:txBody>
                      <a:tcPr anchor="ctr">
                        <a:blipFill>
                          <a:blip r:embed="rId5"/>
                          <a:stretch>
                            <a:fillRect l="-917" t="-302564" r="-917" b="-102564"/>
                          </a:stretch>
                        </a:blipFill>
                      </a:tcPr>
                    </a:tc>
                    <a:extLst>
                      <a:ext uri="{0D108BD9-81ED-4DB2-BD59-A6C34878D82A}">
                        <a16:rowId xmlns:a16="http://schemas.microsoft.com/office/drawing/2014/main" val="1169689439"/>
                      </a:ext>
                    </a:extLst>
                  </a:tr>
                  <a:tr h="493776">
                    <a:tc>
                      <a:txBody>
                        <a:bodyPr/>
                        <a:lstStyle/>
                        <a:p>
                          <a:endParaRPr lang="en-US"/>
                        </a:p>
                      </a:txBody>
                      <a:tcPr anchor="ctr">
                        <a:blipFill>
                          <a:blip r:embed="rId5"/>
                          <a:stretch>
                            <a:fillRect l="-917" t="-402564" r="-917" b="-2564"/>
                          </a:stretch>
                        </a:blipFill>
                      </a:tcPr>
                    </a:tc>
                    <a:extLst>
                      <a:ext uri="{0D108BD9-81ED-4DB2-BD59-A6C34878D82A}">
                        <a16:rowId xmlns:a16="http://schemas.microsoft.com/office/drawing/2014/main" val="3825025167"/>
                      </a:ext>
                    </a:extLst>
                  </a:tr>
                </a:tbl>
              </a:graphicData>
            </a:graphic>
          </p:graphicFrame>
        </mc:Fallback>
      </mc:AlternateContent>
      <p:sp>
        <p:nvSpPr>
          <p:cNvPr id="7" name="Right Brace 6">
            <a:extLst>
              <a:ext uri="{FF2B5EF4-FFF2-40B4-BE49-F238E27FC236}">
                <a16:creationId xmlns:a16="http://schemas.microsoft.com/office/drawing/2014/main" id="{F341C9B2-112E-C4AC-880E-AF9E91571C0F}"/>
              </a:ext>
            </a:extLst>
          </p:cNvPr>
          <p:cNvSpPr/>
          <p:nvPr/>
        </p:nvSpPr>
        <p:spPr>
          <a:xfrm>
            <a:off x="2432304" y="4672584"/>
            <a:ext cx="182880" cy="1554480"/>
          </a:xfrm>
          <a:prstGeom prst="rightBrace">
            <a:avLst/>
          </a:prstGeom>
          <a:ln>
            <a:solidFill>
              <a:schemeClr val="accent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9BA2F3B-244C-474B-7FFA-D5E0138BD78B}"/>
                  </a:ext>
                </a:extLst>
              </p:cNvPr>
              <p:cNvSpPr txBox="1"/>
              <p:nvPr/>
            </p:nvSpPr>
            <p:spPr>
              <a:xfrm>
                <a:off x="2704592" y="5300167"/>
                <a:ext cx="911403" cy="28918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2">
                                  <a:lumMod val="75000"/>
                                </a:schemeClr>
                              </a:solidFill>
                              <a:latin typeface="Cambria Math" panose="02040503050406030204" pitchFamily="18" charset="0"/>
                            </a:rPr>
                          </m:ctrlPr>
                        </m:sSubPr>
                        <m:e>
                          <m:acc>
                            <m:accPr>
                              <m:chr m:val="̂"/>
                              <m:ctrlPr>
                                <a:rPr lang="en-US" b="0" i="1" smtClean="0">
                                  <a:solidFill>
                                    <a:schemeClr val="accent2">
                                      <a:lumMod val="75000"/>
                                    </a:schemeClr>
                                  </a:solidFill>
                                  <a:latin typeface="Cambria Math" panose="02040503050406030204" pitchFamily="18" charset="0"/>
                                </a:rPr>
                              </m:ctrlPr>
                            </m:accPr>
                            <m:e>
                              <m:r>
                                <a:rPr lang="en-US" b="0" i="1" smtClean="0">
                                  <a:solidFill>
                                    <a:schemeClr val="accent2">
                                      <a:lumMod val="75000"/>
                                    </a:schemeClr>
                                  </a:solidFill>
                                  <a:latin typeface="Cambria Math" panose="02040503050406030204" pitchFamily="18" charset="0"/>
                                </a:rPr>
                                <m:t>𝜇</m:t>
                              </m:r>
                            </m:e>
                          </m:acc>
                        </m:e>
                        <m:sub>
                          <m:r>
                            <a:rPr lang="en-US" b="0" i="1" smtClean="0">
                              <a:solidFill>
                                <a:schemeClr val="accent2">
                                  <a:lumMod val="75000"/>
                                </a:schemeClr>
                              </a:solidFill>
                              <a:latin typeface="Cambria Math" panose="02040503050406030204" pitchFamily="18" charset="0"/>
                            </a:rPr>
                            <m:t>𝑎</m:t>
                          </m:r>
                          <m:r>
                            <a:rPr lang="en-US" b="0" i="1" smtClean="0">
                              <a:solidFill>
                                <a:schemeClr val="accent2">
                                  <a:lumMod val="75000"/>
                                </a:schemeClr>
                              </a:solidFill>
                              <a:latin typeface="Cambria Math" panose="02040503050406030204" pitchFamily="18" charset="0"/>
                            </a:rPr>
                            <m:t>,−1</m:t>
                          </m:r>
                        </m:sub>
                      </m:sSub>
                      <m:d>
                        <m:dPr>
                          <m:ctrlPr>
                            <a:rPr lang="en-US" b="0" i="1" smtClean="0">
                              <a:solidFill>
                                <a:schemeClr val="accent2">
                                  <a:lumMod val="75000"/>
                                </a:schemeClr>
                              </a:solidFill>
                              <a:latin typeface="Cambria Math" panose="02040503050406030204" pitchFamily="18" charset="0"/>
                            </a:rPr>
                          </m:ctrlPr>
                        </m:dPr>
                        <m:e>
                          <m:r>
                            <a:rPr lang="en-US" b="1" i="1" smtClean="0">
                              <a:solidFill>
                                <a:schemeClr val="accent2">
                                  <a:lumMod val="75000"/>
                                </a:schemeClr>
                              </a:solidFill>
                              <a:latin typeface="Cambria Math" panose="02040503050406030204" pitchFamily="18" charset="0"/>
                            </a:rPr>
                            <m:t>𝑿</m:t>
                          </m:r>
                        </m:e>
                      </m:d>
                    </m:oMath>
                  </m:oMathPara>
                </a14:m>
                <a:endParaRPr lang="en-US" dirty="0">
                  <a:solidFill>
                    <a:schemeClr val="accent2">
                      <a:lumMod val="75000"/>
                    </a:schemeClr>
                  </a:solidFill>
                </a:endParaRPr>
              </a:p>
            </p:txBody>
          </p:sp>
        </mc:Choice>
        <mc:Fallback xmlns="">
          <p:sp>
            <p:nvSpPr>
              <p:cNvPr id="10" name="TextBox 9">
                <a:extLst>
                  <a:ext uri="{FF2B5EF4-FFF2-40B4-BE49-F238E27FC236}">
                    <a16:creationId xmlns:a16="http://schemas.microsoft.com/office/drawing/2014/main" id="{79BA2F3B-244C-474B-7FFA-D5E0138BD78B}"/>
                  </a:ext>
                </a:extLst>
              </p:cNvPr>
              <p:cNvSpPr txBox="1">
                <a:spLocks noRot="1" noChangeAspect="1" noMove="1" noResize="1" noEditPoints="1" noAdjustHandles="1" noChangeArrowheads="1" noChangeShapeType="1" noTextEdit="1"/>
              </p:cNvSpPr>
              <p:nvPr/>
            </p:nvSpPr>
            <p:spPr>
              <a:xfrm>
                <a:off x="2704592" y="5300167"/>
                <a:ext cx="911403" cy="289182"/>
              </a:xfrm>
              <a:prstGeom prst="rect">
                <a:avLst/>
              </a:prstGeom>
              <a:blipFill>
                <a:blip r:embed="rId6"/>
                <a:stretch>
                  <a:fillRect l="-5556" t="-12500" b="-16667"/>
                </a:stretch>
              </a:blipFill>
              <a:ln>
                <a:noFill/>
              </a:ln>
            </p:spPr>
            <p:txBody>
              <a:bodyPr/>
              <a:lstStyle/>
              <a:p>
                <a:r>
                  <a:rPr lang="en-US">
                    <a:noFill/>
                  </a:rPr>
                  <a:t> </a:t>
                </a:r>
              </a:p>
            </p:txBody>
          </p:sp>
        </mc:Fallback>
      </mc:AlternateContent>
      <p:grpSp>
        <p:nvGrpSpPr>
          <p:cNvPr id="21" name="theta_hat 1">
            <a:extLst>
              <a:ext uri="{FF2B5EF4-FFF2-40B4-BE49-F238E27FC236}">
                <a16:creationId xmlns:a16="http://schemas.microsoft.com/office/drawing/2014/main" id="{FDA75807-4459-B1B3-A9F5-F2E145C97064}"/>
              </a:ext>
            </a:extLst>
          </p:cNvPr>
          <p:cNvGrpSpPr/>
          <p:nvPr/>
        </p:nvGrpSpPr>
        <p:grpSpPr>
          <a:xfrm>
            <a:off x="2444646" y="3904710"/>
            <a:ext cx="7302707" cy="526554"/>
            <a:chOff x="2432304" y="3904710"/>
            <a:chExt cx="7302707" cy="526554"/>
          </a:xfrm>
        </p:grpSpPr>
        <p:sp>
          <p:nvSpPr>
            <p:cNvPr id="11" name="Right Arrow 10">
              <a:extLst>
                <a:ext uri="{FF2B5EF4-FFF2-40B4-BE49-F238E27FC236}">
                  <a16:creationId xmlns:a16="http://schemas.microsoft.com/office/drawing/2014/main" id="{1A16B83E-605F-B786-7ABF-1848BA0DCB05}"/>
                </a:ext>
              </a:extLst>
            </p:cNvPr>
            <p:cNvSpPr/>
            <p:nvPr/>
          </p:nvSpPr>
          <p:spPr>
            <a:xfrm>
              <a:off x="2432304" y="4012539"/>
              <a:ext cx="566928" cy="310896"/>
            </a:xfrm>
            <a:prstGeom prst="rightArrow">
              <a:avLst>
                <a:gd name="adj1" fmla="val 50000"/>
                <a:gd name="adj2" fmla="val 85294"/>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A6256DD-3949-63D0-7ADE-1FFDE7B72D60}"/>
                    </a:ext>
                  </a:extLst>
                </p:cNvPr>
                <p:cNvSpPr txBox="1"/>
                <p:nvPr/>
              </p:nvSpPr>
              <p:spPr>
                <a:xfrm>
                  <a:off x="3088640" y="3904710"/>
                  <a:ext cx="6646371"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𝜃</m:t>
                                </m:r>
                              </m:e>
                            </m:acc>
                          </m:e>
                          <m:sub>
                            <m:r>
                              <a:rPr lang="en-US" sz="1600" b="0" i="1" smtClean="0">
                                <a:latin typeface="Cambria Math" panose="02040503050406030204" pitchFamily="18" charset="0"/>
                              </a:rPr>
                              <m:t>𝑎</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i="1" smtClean="0">
                                        <a:solidFill>
                                          <a:schemeClr val="accent1"/>
                                        </a:solidFill>
                                        <a:latin typeface="Cambria Math" panose="02040503050406030204" pitchFamily="18" charset="0"/>
                                      </a:rPr>
                                      <m:t>𝑖</m:t>
                                    </m:r>
                                    <m:r>
                                      <a:rPr lang="en-US" sz="1600" i="1" smtClean="0">
                                        <a:solidFill>
                                          <a:schemeClr val="accent1"/>
                                        </a:solidFill>
                                        <a:latin typeface="Cambria Math" panose="02040503050406030204" pitchFamily="18" charset="0"/>
                                      </a:rPr>
                                      <m:t>∈</m:t>
                                    </m:r>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𝐼</m:t>
                                        </m:r>
                                      </m:e>
                                      <m:sub>
                                        <m:r>
                                          <a:rPr lang="en-US" sz="1600" i="1">
                                            <a:solidFill>
                                              <a:schemeClr val="accent1"/>
                                            </a:solidFill>
                                            <a:latin typeface="Cambria Math" panose="02040503050406030204" pitchFamily="18" charset="0"/>
                                          </a:rPr>
                                          <m:t>1</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𝑎</m:t>
                                    </m:r>
                                  </m:e>
                                </m:d>
                              </m:e>
                            </m:d>
                          </m:den>
                        </m:f>
                        <m:nary>
                          <m:naryPr>
                            <m:chr m:val="∑"/>
                            <m:limLoc m:val="subSup"/>
                            <m:supHide m:val="on"/>
                            <m:ctrlPr>
                              <a:rPr lang="en-US" sz="1600" b="0" i="1" smtClean="0">
                                <a:latin typeface="Cambria Math" panose="02040503050406030204" pitchFamily="18" charset="0"/>
                              </a:rPr>
                            </m:ctrlPr>
                          </m:naryPr>
                          <m:sub>
                            <m:r>
                              <a:rPr lang="en-US" sz="1600" i="1" smtClean="0">
                                <a:solidFill>
                                  <a:schemeClr val="accent1"/>
                                </a:solidFill>
                                <a:latin typeface="Cambria Math" panose="02040503050406030204" pitchFamily="18" charset="0"/>
                              </a:rPr>
                              <m:t>𝑖</m:t>
                            </m:r>
                            <m:r>
                              <a:rPr lang="en-US" sz="1600" i="1" smtClean="0">
                                <a:solidFill>
                                  <a:schemeClr val="accent1"/>
                                </a:solidFill>
                                <a:latin typeface="Cambria Math" panose="02040503050406030204" pitchFamily="18" charset="0"/>
                              </a:rPr>
                              <m:t>∈</m:t>
                            </m:r>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𝐼</m:t>
                                </m:r>
                              </m:e>
                              <m:sub>
                                <m:r>
                                  <a:rPr lang="en-US" sz="1600" i="1">
                                    <a:solidFill>
                                      <a:schemeClr val="accent1"/>
                                    </a:solidFill>
                                    <a:latin typeface="Cambria Math" panose="02040503050406030204" pitchFamily="18" charset="0"/>
                                  </a:rPr>
                                  <m:t>1</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𝑎</m:t>
                            </m:r>
                          </m:sub>
                          <m:sup/>
                          <m:e>
                            <m:d>
                              <m:dPr>
                                <m:ctrlPr>
                                  <a:rPr lang="en-US" sz="1600" i="1">
                                    <a:latin typeface="Cambria Math" panose="02040503050406030204" pitchFamily="18" charset="0"/>
                                  </a:rPr>
                                </m:ctrlPr>
                              </m:dPr>
                              <m:e>
                                <m:sSub>
                                  <m:sSubPr>
                                    <m:ctrlPr>
                                      <a:rPr lang="en-US" sz="1600" i="1" smtClean="0">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𝑌</m:t>
                                    </m:r>
                                  </m:e>
                                  <m:sub>
                                    <m:r>
                                      <a:rPr lang="en-US" sz="1600" i="1">
                                        <a:solidFill>
                                          <a:schemeClr val="accent1"/>
                                        </a:solidFill>
                                        <a:latin typeface="Cambria Math" panose="02040503050406030204" pitchFamily="18" charset="0"/>
                                      </a:rPr>
                                      <m:t>𝑖</m:t>
                                    </m:r>
                                  </m:sub>
                                </m:sSub>
                                <m:r>
                                  <a:rPr lang="en-US" sz="1600" i="1">
                                    <a:latin typeface="Cambria Math" panose="02040503050406030204" pitchFamily="18" charset="0"/>
                                  </a:rPr>
                                  <m:t>−</m:t>
                                </m:r>
                                <m:sSub>
                                  <m:sSubPr>
                                    <m:ctrlPr>
                                      <a:rPr lang="en-US" sz="1600" i="1" smtClean="0">
                                        <a:solidFill>
                                          <a:schemeClr val="accent2">
                                            <a:lumMod val="75000"/>
                                          </a:schemeClr>
                                        </a:solidFill>
                                        <a:latin typeface="Cambria Math" panose="02040503050406030204" pitchFamily="18" charset="0"/>
                                      </a:rPr>
                                    </m:ctrlPr>
                                  </m:sSubPr>
                                  <m:e>
                                    <m:acc>
                                      <m:accPr>
                                        <m:chr m:val="̂"/>
                                        <m:ctrlPr>
                                          <a:rPr lang="en-US" sz="1600" i="1">
                                            <a:solidFill>
                                              <a:schemeClr val="accent2">
                                                <a:lumMod val="75000"/>
                                              </a:schemeClr>
                                            </a:solidFill>
                                            <a:latin typeface="Cambria Math" panose="02040503050406030204" pitchFamily="18" charset="0"/>
                                          </a:rPr>
                                        </m:ctrlPr>
                                      </m:accPr>
                                      <m:e>
                                        <m:r>
                                          <a:rPr lang="en-US" sz="1600" i="1">
                                            <a:solidFill>
                                              <a:schemeClr val="accent2">
                                                <a:lumMod val="75000"/>
                                              </a:schemeClr>
                                            </a:solidFill>
                                            <a:latin typeface="Cambria Math" panose="02040503050406030204" pitchFamily="18" charset="0"/>
                                          </a:rPr>
                                          <m:t>𝜇</m:t>
                                        </m:r>
                                      </m:e>
                                    </m:acc>
                                  </m:e>
                                  <m:sub>
                                    <m:r>
                                      <a:rPr lang="en-US" sz="1600" i="1">
                                        <a:solidFill>
                                          <a:schemeClr val="accent2">
                                            <a:lumMod val="75000"/>
                                          </a:schemeClr>
                                        </a:solidFill>
                                        <a:latin typeface="Cambria Math" panose="02040503050406030204" pitchFamily="18" charset="0"/>
                                      </a:rPr>
                                      <m:t>𝑎</m:t>
                                    </m:r>
                                    <m:r>
                                      <a:rPr lang="en-US" sz="1600" i="1">
                                        <a:solidFill>
                                          <a:schemeClr val="accent2">
                                            <a:lumMod val="75000"/>
                                          </a:schemeClr>
                                        </a:solidFill>
                                        <a:latin typeface="Cambria Math" panose="02040503050406030204" pitchFamily="18" charset="0"/>
                                      </a:rPr>
                                      <m:t>,−1</m:t>
                                    </m:r>
                                  </m:sub>
                                </m:sSub>
                                <m:d>
                                  <m:dPr>
                                    <m:ctrlPr>
                                      <a:rPr lang="en-US" sz="1600" i="1">
                                        <a:latin typeface="Cambria Math" panose="02040503050406030204" pitchFamily="18" charset="0"/>
                                      </a:rPr>
                                    </m:ctrlPr>
                                  </m:dPr>
                                  <m:e>
                                    <m:sSub>
                                      <m:sSubPr>
                                        <m:ctrlPr>
                                          <a:rPr lang="en-US" sz="1600" i="1" smtClean="0">
                                            <a:solidFill>
                                              <a:schemeClr val="accent1"/>
                                            </a:solidFill>
                                            <a:latin typeface="Cambria Math" panose="02040503050406030204" pitchFamily="18" charset="0"/>
                                          </a:rPr>
                                        </m:ctrlPr>
                                      </m:sSubPr>
                                      <m:e>
                                        <m:r>
                                          <a:rPr lang="en-US" sz="1600" b="1" i="1">
                                            <a:solidFill>
                                              <a:schemeClr val="accent1"/>
                                            </a:solidFill>
                                            <a:latin typeface="Cambria Math" panose="02040503050406030204" pitchFamily="18" charset="0"/>
                                          </a:rPr>
                                          <m:t>𝑿</m:t>
                                        </m:r>
                                      </m:e>
                                      <m:sub>
                                        <m:r>
                                          <a:rPr lang="en-US" sz="1600" i="1">
                                            <a:solidFill>
                                              <a:schemeClr val="accent1"/>
                                            </a:solidFill>
                                            <a:latin typeface="Cambria Math" panose="02040503050406030204" pitchFamily="18" charset="0"/>
                                          </a:rPr>
                                          <m:t>𝑖</m:t>
                                        </m:r>
                                      </m:sub>
                                    </m:sSub>
                                  </m:e>
                                </m:d>
                              </m:e>
                            </m:d>
                          </m:e>
                        </m:nary>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1</m:t>
                                    </m:r>
                                  </m:sub>
                                </m:sSub>
                              </m:e>
                            </m:d>
                          </m:den>
                        </m:f>
                        <m:nary>
                          <m:naryPr>
                            <m:chr m:val="∑"/>
                            <m:limLoc m:val="subSup"/>
                            <m:supHide m:val="on"/>
                            <m:ctrlPr>
                              <a:rPr lang="en-US" sz="1600" b="0" i="1" smtClean="0">
                                <a:latin typeface="Cambria Math" panose="02040503050406030204" pitchFamily="18" charset="0"/>
                              </a:rPr>
                            </m:ctrlPr>
                          </m:naryPr>
                          <m:sub>
                            <m:r>
                              <m:rPr>
                                <m:brk m:alnAt="7"/>
                              </m:rPr>
                              <a:rPr lang="en-US" sz="1600" i="1" smtClean="0">
                                <a:solidFill>
                                  <a:schemeClr val="accent1"/>
                                </a:solidFill>
                                <a:latin typeface="Cambria Math" panose="02040503050406030204" pitchFamily="18" charset="0"/>
                              </a:rPr>
                              <m:t>𝑖</m:t>
                            </m:r>
                            <m:r>
                              <a:rPr lang="en-US" sz="1600" i="1">
                                <a:solidFill>
                                  <a:schemeClr val="accent1"/>
                                </a:solidFill>
                                <a:latin typeface="Cambria Math" panose="02040503050406030204" pitchFamily="18" charset="0"/>
                              </a:rPr>
                              <m:t>∈</m:t>
                            </m:r>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𝐼</m:t>
                                </m:r>
                              </m:e>
                              <m:sub>
                                <m:r>
                                  <a:rPr lang="en-US" sz="1600" i="1">
                                    <a:solidFill>
                                      <a:schemeClr val="accent1"/>
                                    </a:solidFill>
                                    <a:latin typeface="Cambria Math" panose="02040503050406030204" pitchFamily="18" charset="0"/>
                                  </a:rPr>
                                  <m:t>1</m:t>
                                </m:r>
                              </m:sub>
                            </m:sSub>
                          </m:sub>
                          <m:sup/>
                          <m:e>
                            <m:sSub>
                              <m:sSubPr>
                                <m:ctrlPr>
                                  <a:rPr lang="en-US" sz="1600" i="1" smtClean="0">
                                    <a:solidFill>
                                      <a:schemeClr val="accent2">
                                        <a:lumMod val="75000"/>
                                      </a:schemeClr>
                                    </a:solidFill>
                                    <a:latin typeface="Cambria Math" panose="02040503050406030204" pitchFamily="18" charset="0"/>
                                  </a:rPr>
                                </m:ctrlPr>
                              </m:sSubPr>
                              <m:e>
                                <m:acc>
                                  <m:accPr>
                                    <m:chr m:val="̂"/>
                                    <m:ctrlPr>
                                      <a:rPr lang="en-US" sz="1600" i="1">
                                        <a:solidFill>
                                          <a:schemeClr val="accent2">
                                            <a:lumMod val="75000"/>
                                          </a:schemeClr>
                                        </a:solidFill>
                                        <a:latin typeface="Cambria Math" panose="02040503050406030204" pitchFamily="18" charset="0"/>
                                      </a:rPr>
                                    </m:ctrlPr>
                                  </m:accPr>
                                  <m:e>
                                    <m:r>
                                      <a:rPr lang="en-US" sz="1600" i="1">
                                        <a:solidFill>
                                          <a:schemeClr val="accent2">
                                            <a:lumMod val="75000"/>
                                          </a:schemeClr>
                                        </a:solidFill>
                                        <a:latin typeface="Cambria Math" panose="02040503050406030204" pitchFamily="18" charset="0"/>
                                      </a:rPr>
                                      <m:t>𝜇</m:t>
                                    </m:r>
                                  </m:e>
                                </m:acc>
                              </m:e>
                              <m:sub>
                                <m:r>
                                  <a:rPr lang="en-US" sz="1600" i="1">
                                    <a:solidFill>
                                      <a:schemeClr val="accent2">
                                        <a:lumMod val="75000"/>
                                      </a:schemeClr>
                                    </a:solidFill>
                                    <a:latin typeface="Cambria Math" panose="02040503050406030204" pitchFamily="18" charset="0"/>
                                  </a:rPr>
                                  <m:t>𝑎</m:t>
                                </m:r>
                                <m:r>
                                  <a:rPr lang="en-US" sz="1600" i="1">
                                    <a:solidFill>
                                      <a:schemeClr val="accent2">
                                        <a:lumMod val="75000"/>
                                      </a:schemeClr>
                                    </a:solidFill>
                                    <a:latin typeface="Cambria Math" panose="02040503050406030204" pitchFamily="18" charset="0"/>
                                  </a:rPr>
                                  <m:t>,−1</m:t>
                                </m:r>
                              </m:sub>
                            </m:sSub>
                            <m:d>
                              <m:dPr>
                                <m:ctrlPr>
                                  <a:rPr lang="en-US" sz="1600" i="1">
                                    <a:latin typeface="Cambria Math" panose="02040503050406030204" pitchFamily="18" charset="0"/>
                                  </a:rPr>
                                </m:ctrlPr>
                              </m:dPr>
                              <m:e>
                                <m:sSub>
                                  <m:sSubPr>
                                    <m:ctrlPr>
                                      <a:rPr lang="en-US" sz="1600" i="1" smtClean="0">
                                        <a:solidFill>
                                          <a:schemeClr val="accent1"/>
                                        </a:solidFill>
                                        <a:latin typeface="Cambria Math" panose="02040503050406030204" pitchFamily="18" charset="0"/>
                                      </a:rPr>
                                    </m:ctrlPr>
                                  </m:sSubPr>
                                  <m:e>
                                    <m:r>
                                      <a:rPr lang="en-US" sz="1600" b="1" i="1">
                                        <a:solidFill>
                                          <a:schemeClr val="accent1"/>
                                        </a:solidFill>
                                        <a:latin typeface="Cambria Math" panose="02040503050406030204" pitchFamily="18" charset="0"/>
                                      </a:rPr>
                                      <m:t>𝑿</m:t>
                                    </m:r>
                                  </m:e>
                                  <m:sub>
                                    <m:r>
                                      <a:rPr lang="en-US" sz="1600" i="1">
                                        <a:solidFill>
                                          <a:schemeClr val="accent1"/>
                                        </a:solidFill>
                                        <a:latin typeface="Cambria Math" panose="02040503050406030204" pitchFamily="18" charset="0"/>
                                      </a:rPr>
                                      <m:t>𝑖</m:t>
                                    </m:r>
                                  </m:sub>
                                </m:sSub>
                              </m:e>
                            </m:d>
                          </m:e>
                        </m:nary>
                      </m:oMath>
                    </m:oMathPara>
                  </a14:m>
                  <a:endParaRPr lang="en-US" sz="1600" dirty="0"/>
                </a:p>
              </p:txBody>
            </p:sp>
          </mc:Choice>
          <mc:Fallback xmlns="">
            <p:sp>
              <p:nvSpPr>
                <p:cNvPr id="12" name="TextBox 11">
                  <a:extLst>
                    <a:ext uri="{FF2B5EF4-FFF2-40B4-BE49-F238E27FC236}">
                      <a16:creationId xmlns:a16="http://schemas.microsoft.com/office/drawing/2014/main" id="{BA6256DD-3949-63D0-7ADE-1FFDE7B72D60}"/>
                    </a:ext>
                  </a:extLst>
                </p:cNvPr>
                <p:cNvSpPr txBox="1">
                  <a:spLocks noRot="1" noChangeAspect="1" noMove="1" noResize="1" noEditPoints="1" noAdjustHandles="1" noChangeArrowheads="1" noChangeShapeType="1" noTextEdit="1"/>
                </p:cNvSpPr>
                <p:nvPr/>
              </p:nvSpPr>
              <p:spPr>
                <a:xfrm>
                  <a:off x="3088640" y="3904710"/>
                  <a:ext cx="6646371" cy="526554"/>
                </a:xfrm>
                <a:prstGeom prst="rect">
                  <a:avLst/>
                </a:prstGeom>
                <a:blipFill>
                  <a:blip r:embed="rId7"/>
                  <a:stretch>
                    <a:fillRect t="-171429" b="-247619"/>
                  </a:stretch>
                </a:blipFill>
              </p:spPr>
              <p:txBody>
                <a:bodyPr/>
                <a:lstStyle/>
                <a:p>
                  <a:r>
                    <a:rPr lang="en-US">
                      <a:noFill/>
                    </a:rPr>
                    <a:t> </a:t>
                  </a:r>
                </a:p>
              </p:txBody>
            </p:sp>
          </mc:Fallback>
        </mc:AlternateContent>
      </p:grpSp>
      <p:grpSp>
        <p:nvGrpSpPr>
          <p:cNvPr id="23" name="Group 22">
            <a:extLst>
              <a:ext uri="{FF2B5EF4-FFF2-40B4-BE49-F238E27FC236}">
                <a16:creationId xmlns:a16="http://schemas.microsoft.com/office/drawing/2014/main" id="{FE8584F7-704A-78A4-709A-AC41ADB211F5}"/>
              </a:ext>
            </a:extLst>
          </p:cNvPr>
          <p:cNvGrpSpPr/>
          <p:nvPr/>
        </p:nvGrpSpPr>
        <p:grpSpPr>
          <a:xfrm>
            <a:off x="3615994" y="4323435"/>
            <a:ext cx="5530540" cy="1121323"/>
            <a:chOff x="3615994" y="4323435"/>
            <a:chExt cx="5530540" cy="1121323"/>
          </a:xfrm>
        </p:grpSpPr>
        <p:cxnSp>
          <p:nvCxnSpPr>
            <p:cNvPr id="14" name="Curved Connector 13">
              <a:extLst>
                <a:ext uri="{FF2B5EF4-FFF2-40B4-BE49-F238E27FC236}">
                  <a16:creationId xmlns:a16="http://schemas.microsoft.com/office/drawing/2014/main" id="{13D07A66-5B84-1CFA-7945-F2504C7F7D41}"/>
                </a:ext>
              </a:extLst>
            </p:cNvPr>
            <p:cNvCxnSpPr/>
            <p:nvPr/>
          </p:nvCxnSpPr>
          <p:spPr>
            <a:xfrm flipV="1">
              <a:off x="3615995" y="4323435"/>
              <a:ext cx="3379165" cy="1121323"/>
            </a:xfrm>
            <a:prstGeom prst="curvedConnector3">
              <a:avLst>
                <a:gd name="adj1" fmla="val 100061"/>
              </a:avLst>
            </a:prstGeom>
            <a:ln w="12700">
              <a:solidFill>
                <a:schemeClr val="accent2">
                  <a:lumMod val="75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16" name="Curved Connector 15">
              <a:extLst>
                <a:ext uri="{FF2B5EF4-FFF2-40B4-BE49-F238E27FC236}">
                  <a16:creationId xmlns:a16="http://schemas.microsoft.com/office/drawing/2014/main" id="{96EB4921-2616-8B04-C638-975F52264ACF}"/>
                </a:ext>
              </a:extLst>
            </p:cNvPr>
            <p:cNvCxnSpPr>
              <a:cxnSpLocks/>
            </p:cNvCxnSpPr>
            <p:nvPr/>
          </p:nvCxnSpPr>
          <p:spPr>
            <a:xfrm flipV="1">
              <a:off x="3615994" y="4332012"/>
              <a:ext cx="5530540" cy="1112746"/>
            </a:xfrm>
            <a:prstGeom prst="curvedConnector3">
              <a:avLst>
                <a:gd name="adj1" fmla="val 100097"/>
              </a:avLst>
            </a:prstGeom>
            <a:ln w="12700">
              <a:solidFill>
                <a:schemeClr val="accent2">
                  <a:lumMod val="75000"/>
                </a:schemeClr>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28189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b="1" dirty="0">
                <a:solidFill>
                  <a:srgbClr val="C00000"/>
                </a:solidFill>
              </a:rPr>
              <a:t>AIPW </a:t>
            </a:r>
            <a:r>
              <a:rPr lang="en-US" sz="2800" dirty="0"/>
              <a:t>for Unconditional Treatment Effect</a:t>
            </a:r>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1718585"/>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endParaRPr lang="en-US" sz="1600" dirty="0"/>
              </a:p>
              <a:p>
                <a:pPr>
                  <a:spcAft>
                    <a:spcPts val="600"/>
                  </a:spcAft>
                </a:pPr>
                <a:r>
                  <a:rPr lang="en-US" b="1" u="sng" dirty="0">
                    <a:solidFill>
                      <a:srgbClr val="C5050C"/>
                    </a:solidFill>
                  </a:rPr>
                  <a:t>Method of Estimation</a:t>
                </a:r>
                <a:r>
                  <a:rPr lang="en-US" b="1" dirty="0">
                    <a:solidFill>
                      <a:srgbClr val="C5050C"/>
                    </a:solidFill>
                  </a:rPr>
                  <a:t>:</a:t>
                </a:r>
                <a:endParaRPr lang="en-US" sz="1600" b="1" dirty="0"/>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1718585"/>
              </a:xfrm>
              <a:prstGeom prst="rect">
                <a:avLst/>
              </a:prstGeom>
              <a:blipFill>
                <a:blip r:embed="rId2"/>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1">
                <a:extLst>
                  <a:ext uri="{FF2B5EF4-FFF2-40B4-BE49-F238E27FC236}">
                    <a16:creationId xmlns:a16="http://schemas.microsoft.com/office/drawing/2014/main" id="{BB9398F4-32D3-393C-10E3-CD5C3F59C4F9}"/>
                  </a:ext>
                </a:extLst>
              </p:cNvPr>
              <p:cNvGraphicFramePr>
                <a:graphicFrameLocks noGrp="1"/>
              </p:cNvGraphicFramePr>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AIPW (doubly robust)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𝑌</m:t>
                                  </m:r>
                                </m:e>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𝑋</m:t>
                                  </m:r>
                                </m:e>
                              </m:d>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𝜇</m:t>
                                  </m:r>
                                </m:e>
                                <m:sub>
                                  <m:r>
                                    <a:rPr lang="en-US" sz="1350" b="0" i="1"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r>
                                    <a:rPr lang="en-US" sz="1350" b="0" i="1" smtClean="0">
                                      <a:solidFill>
                                        <a:srgbClr val="C00000"/>
                                      </a:solidFill>
                                      <a:latin typeface="Cambria Math" panose="02040503050406030204" pitchFamily="18" charset="0"/>
                                    </a:rPr>
                                    <m:t>𝑋</m:t>
                                  </m:r>
                                </m:e>
                              </m:d>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𝐼</m:t>
                                  </m:r>
                                </m:e>
                                <m:sub>
                                  <m:d>
                                    <m:dPr>
                                      <m:begChr m:val="{"/>
                                      <m:endChr m:val="}"/>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e>
                                  </m:d>
                                </m:sub>
                              </m:sSub>
                            </m:oMath>
                          </a14:m>
                          <a:r>
                            <a:rPr lang="en-US" sz="1350" dirty="0">
                              <a:solidFill>
                                <a:srgbClr val="C00000"/>
                              </a:solidFill>
                            </a:rPr>
                            <a:t> </a:t>
                          </a:r>
                        </a:p>
                      </a:txBody>
                      <a:tcPr anchor="ctr"/>
                    </a:tc>
                    <a:tc>
                      <a:txBody>
                        <a:bodyPr/>
                        <a:lstStyle/>
                        <a:p>
                          <a:pPr algn="l"/>
                          <a14:m>
                            <m:oMath xmlns:m="http://schemas.openxmlformats.org/officeDocument/2006/math">
                              <m:f>
                                <m:fPr>
                                  <m:ctrlPr>
                                    <a:rPr lang="en-US" sz="135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supHide m:val="on"/>
                                  <m:ctrlPr>
                                    <a:rPr lang="en-US" sz="1350" i="1" smtClean="0">
                                      <a:solidFill>
                                        <a:srgbClr val="C00000"/>
                                      </a:solidFill>
                                      <a:latin typeface="Cambria Math" panose="02040503050406030204" pitchFamily="18" charset="0"/>
                                    </a:rPr>
                                  </m:ctrlPr>
                                </m:naryPr>
                                <m:sub>
                                  <m:sSub>
                                    <m:sSubPr>
                                      <m:ctrlPr>
                                        <a:rPr lang="en-US" sz="1350" b="0" i="1" smtClean="0">
                                          <a:solidFill>
                                            <a:srgbClr val="C00000"/>
                                          </a:solidFill>
                                          <a:latin typeface="Cambria Math" panose="02040503050406030204" pitchFamily="18" charset="0"/>
                                        </a:rPr>
                                      </m:ctrlPr>
                                    </m:sSubPr>
                                    <m:e>
                                      <m:r>
                                        <m:rPr>
                                          <m:brk m:alnAt="9"/>
                                        </m:rPr>
                                        <a:rPr lang="en-US" sz="1350" b="0" smtClean="0">
                                          <a:solidFill>
                                            <a:srgbClr val="C00000"/>
                                          </a:solidFill>
                                          <a:latin typeface="Cambria Math" panose="02040503050406030204" pitchFamily="18" charset="0"/>
                                        </a:rPr>
                                        <m:t>𝐴</m:t>
                                      </m:r>
                                    </m:e>
                                    <m:sub>
                                      <m:r>
                                        <m:rPr>
                                          <m:brk m:alnAt="9"/>
                                        </m:rPr>
                                        <a:rPr lang="en-US" sz="1350" b="0" smtClean="0">
                                          <a:solidFill>
                                            <a:srgbClr val="C00000"/>
                                          </a:solidFill>
                                          <a:latin typeface="Cambria Math" panose="02040503050406030204" pitchFamily="18" charset="0"/>
                                        </a:rPr>
                                        <m:t>𝑖</m:t>
                                      </m:r>
                                    </m:sub>
                                  </m:sSub>
                                  <m:r>
                                    <m:rPr>
                                      <m:brk m:alnAt="9"/>
                                    </m:rP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sub>
                                <m:sup/>
                                <m:e>
                                  <m:f>
                                    <m:fPr>
                                      <m:ctrlPr>
                                        <a:rPr lang="en-US" sz="1350" i="1" smtClean="0">
                                          <a:solidFill>
                                            <a:srgbClr val="C00000"/>
                                          </a:solidFill>
                                          <a:latin typeface="Cambria Math" panose="02040503050406030204" pitchFamily="18" charset="0"/>
                                        </a:rPr>
                                      </m:ctrlPr>
                                    </m:fPr>
                                    <m:num>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𝑌</m:t>
                                          </m:r>
                                        </m:e>
                                        <m:sub>
                                          <m:r>
                                            <a:rPr lang="en-US" sz="1350" b="0" smtClean="0">
                                              <a:solidFill>
                                                <a:srgbClr val="C00000"/>
                                              </a:solidFill>
                                              <a:latin typeface="Cambria Math" panose="02040503050406030204" pitchFamily="18" charset="0"/>
                                            </a:rPr>
                                            <m:t>𝑖</m:t>
                                          </m:r>
                                        </m:sub>
                                      </m:sSub>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𝜇</m:t>
                                              </m:r>
                                            </m:e>
                                          </m:acc>
                                        </m:e>
                                        <m:sub>
                                          <m:r>
                                            <a:rPr lang="en-US" sz="1350" b="0"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𝑋</m:t>
                                              </m:r>
                                            </m:e>
                                            <m:sub>
                                              <m:r>
                                                <a:rPr lang="en-US" sz="1350" b="0" smtClean="0">
                                                  <a:solidFill>
                                                    <a:srgbClr val="C00000"/>
                                                  </a:solidFill>
                                                  <a:latin typeface="Cambria Math" panose="02040503050406030204" pitchFamily="18" charset="0"/>
                                                </a:rPr>
                                                <m:t>𝑖</m:t>
                                              </m:r>
                                            </m:sub>
                                          </m:sSub>
                                        </m:e>
                                      </m:d>
                                    </m:num>
                                    <m:den>
                                      <m:f>
                                        <m:fPr>
                                          <m:type m:val="lin"/>
                                          <m:ctrlPr>
                                            <a:rPr lang="en-US" sz="1350" i="1" smtClean="0">
                                              <a:solidFill>
                                                <a:srgbClr val="C00000"/>
                                              </a:solidFill>
                                              <a:latin typeface="Cambria Math" panose="02040503050406030204" pitchFamily="18" charset="0"/>
                                            </a:rPr>
                                          </m:ctrlPr>
                                        </m:fPr>
                                        <m:num>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𝑛</m:t>
                                              </m:r>
                                            </m:e>
                                            <m:sub>
                                              <m:r>
                                                <a:rPr lang="en-US" sz="1350" b="0" smtClean="0">
                                                  <a:solidFill>
                                                    <a:srgbClr val="C00000"/>
                                                  </a:solidFill>
                                                  <a:latin typeface="Cambria Math" panose="02040503050406030204" pitchFamily="18" charset="0"/>
                                                </a:rPr>
                                                <m:t>𝑎</m:t>
                                              </m:r>
                                            </m:sub>
                                          </m:sSub>
                                        </m:num>
                                        <m:den>
                                          <m:r>
                                            <a:rPr lang="en-US" sz="1350" b="0" smtClean="0">
                                              <a:solidFill>
                                                <a:srgbClr val="C00000"/>
                                              </a:solidFill>
                                              <a:latin typeface="Cambria Math" panose="02040503050406030204" pitchFamily="18" charset="0"/>
                                            </a:rPr>
                                            <m:t>𝑛</m:t>
                                          </m:r>
                                        </m:den>
                                      </m:f>
                                    </m:den>
                                  </m:f>
                                </m:e>
                              </m:nary>
                              <m:r>
                                <a:rPr lang="en-US" sz="1350" b="0" smtClean="0">
                                  <a:solidFill>
                                    <a:srgbClr val="C00000"/>
                                  </a:solidFill>
                                  <a:latin typeface="Cambria Math" panose="02040503050406030204" pitchFamily="18" charset="0"/>
                                </a:rPr>
                                <m:t>+</m:t>
                              </m:r>
                              <m:f>
                                <m:fPr>
                                  <m:ctrlPr>
                                    <a:rPr lang="en-US" sz="1350" b="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ctrlPr>
                                    <a:rPr lang="en-US" sz="1350" b="0" i="1" smtClean="0">
                                      <a:solidFill>
                                        <a:srgbClr val="C00000"/>
                                      </a:solidFill>
                                      <a:latin typeface="Cambria Math" panose="02040503050406030204" pitchFamily="18" charset="0"/>
                                    </a:rPr>
                                  </m:ctrlPr>
                                </m:naryPr>
                                <m:sub>
                                  <m:r>
                                    <m:rPr>
                                      <m:brk m:alnAt="25"/>
                                    </m:rPr>
                                    <a:rPr lang="en-US" sz="1350" b="0" smtClean="0">
                                      <a:solidFill>
                                        <a:srgbClr val="C00000"/>
                                      </a:solidFill>
                                      <a:latin typeface="Cambria Math" panose="02040503050406030204" pitchFamily="18" charset="0"/>
                                    </a:rPr>
                                    <m:t>𝑖</m:t>
                                  </m:r>
                                  <m:r>
                                    <a:rPr lang="en-US" sz="1350" b="0" smtClean="0">
                                      <a:solidFill>
                                        <a:srgbClr val="C00000"/>
                                      </a:solidFill>
                                      <a:latin typeface="Cambria Math" panose="02040503050406030204" pitchFamily="18" charset="0"/>
                                    </a:rPr>
                                    <m:t>=1</m:t>
                                  </m:r>
                                </m:sub>
                                <m:sup>
                                  <m:r>
                                    <a:rPr lang="en-US" sz="1350" b="0" smtClean="0">
                                      <a:solidFill>
                                        <a:srgbClr val="C00000"/>
                                      </a:solidFill>
                                      <a:latin typeface="Cambria Math" panose="02040503050406030204" pitchFamily="18" charset="0"/>
                                    </a:rPr>
                                    <m:t>𝑛</m:t>
                                  </m:r>
                                </m:sup>
                                <m:e>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𝜇</m:t>
                                          </m:r>
                                        </m:e>
                                      </m:acc>
                                    </m:e>
                                    <m:sub>
                                      <m:r>
                                        <a:rPr lang="en-US" sz="1350" b="0"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𝑋</m:t>
                                          </m:r>
                                        </m:e>
                                        <m:sub>
                                          <m:r>
                                            <a:rPr lang="en-US" sz="1350" b="0" smtClean="0">
                                              <a:solidFill>
                                                <a:srgbClr val="C00000"/>
                                              </a:solidFill>
                                              <a:latin typeface="Cambria Math" panose="02040503050406030204" pitchFamily="18" charset="0"/>
                                            </a:rPr>
                                            <m:t>𝑖</m:t>
                                          </m:r>
                                        </m:sub>
                                      </m:sSub>
                                    </m:e>
                                  </m:d>
                                </m:e>
                              </m:nary>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𝑎</m:t>
                              </m:r>
                              <m:r>
                                <a:rPr lang="en-US" sz="1350" b="0" smtClean="0">
                                  <a:solidFill>
                                    <a:srgbClr val="C00000"/>
                                  </a:solidFill>
                                  <a:latin typeface="Cambria Math" panose="02040503050406030204" pitchFamily="18" charset="0"/>
                                </a:rPr>
                                <m:t>=1,…,</m:t>
                              </m:r>
                              <m:r>
                                <a:rPr lang="en-US" sz="1350" b="0" smtClean="0">
                                  <a:solidFill>
                                    <a:srgbClr val="C00000"/>
                                  </a:solidFill>
                                  <a:latin typeface="Cambria Math" panose="02040503050406030204" pitchFamily="18" charset="0"/>
                                </a:rPr>
                                <m:t>𝑘</m:t>
                              </m:r>
                            </m:oMath>
                          </a14:m>
                          <a:r>
                            <a:rPr lang="en-US" sz="1350" dirty="0">
                              <a:solidFill>
                                <a:srgbClr val="C00000"/>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r>
                            <a:rPr lang="en-US" sz="1350" dirty="0">
                              <a:solidFill>
                                <a:srgbClr val="C00000"/>
                              </a:solidFill>
                            </a:rPr>
                            <a:t>, </a:t>
                          </a:r>
                          <a:r>
                            <a:rPr lang="en-US" sz="1350" dirty="0" err="1">
                              <a:solidFill>
                                <a:srgbClr val="C00000"/>
                              </a:solidFill>
                            </a:rPr>
                            <a:t>robincar_SL</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Choice>
        <mc:Fallback xmlns="">
          <p:graphicFrame>
            <p:nvGraphicFramePr>
              <p:cNvPr id="4" name="Table 1">
                <a:extLst>
                  <a:ext uri="{FF2B5EF4-FFF2-40B4-BE49-F238E27FC236}">
                    <a16:creationId xmlns:a16="http://schemas.microsoft.com/office/drawing/2014/main" id="{BB9398F4-32D3-393C-10E3-CD5C3F59C4F9}"/>
                  </a:ext>
                </a:extLst>
              </p:cNvPr>
              <p:cNvGraphicFramePr>
                <a:graphicFrameLocks noGrp="1"/>
              </p:cNvGraphicFramePr>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3"/>
                          <a:stretch>
                            <a:fillRect l="-136918" t="-2703" r="-82079" b="-189189"/>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AIPW (doubly robust)</a:t>
                          </a:r>
                        </a:p>
                      </a:txBody>
                      <a:tcPr anchor="ctr"/>
                    </a:tc>
                    <a:tc>
                      <a:txBody>
                        <a:bodyPr/>
                        <a:lstStyle/>
                        <a:p>
                          <a:endParaRPr lang="en-US"/>
                        </a:p>
                      </a:txBody>
                      <a:tcPr anchor="ctr">
                        <a:blipFill>
                          <a:blip r:embed="rId3"/>
                          <a:stretch>
                            <a:fillRect l="-70536" t="-105556" r="-226786" b="-94444"/>
                          </a:stretch>
                        </a:blipFill>
                      </a:tcPr>
                    </a:tc>
                    <a:tc>
                      <a:txBody>
                        <a:bodyPr/>
                        <a:lstStyle/>
                        <a:p>
                          <a:endParaRPr lang="en-US"/>
                        </a:p>
                      </a:txBody>
                      <a:tcPr anchor="ctr">
                        <a:blipFill>
                          <a:blip r:embed="rId3"/>
                          <a:stretch>
                            <a:fillRect l="-136918" t="-105556" r="-82079" b="-9444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r>
                            <a:rPr lang="en-US" sz="1350" dirty="0">
                              <a:solidFill>
                                <a:srgbClr val="C00000"/>
                              </a:solidFill>
                            </a:rPr>
                            <a:t>, </a:t>
                          </a:r>
                          <a:r>
                            <a:rPr lang="en-US" sz="1350" dirty="0" err="1">
                              <a:solidFill>
                                <a:srgbClr val="C00000"/>
                              </a:solidFill>
                            </a:rPr>
                            <a:t>robincar_SL</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2B3CFB01-7FDC-08AD-BCF7-A67EA82E6284}"/>
                  </a:ext>
                </a:extLst>
              </p:cNvPr>
              <p:cNvSpPr/>
              <p:nvPr/>
            </p:nvSpPr>
            <p:spPr>
              <a:xfrm>
                <a:off x="570753" y="3035807"/>
                <a:ext cx="11272973" cy="3657601"/>
              </a:xfrm>
              <a:prstGeom prst="roundRect">
                <a:avLst>
                  <a:gd name="adj" fmla="val 3241"/>
                </a:avLst>
              </a:prstGeom>
              <a:solidFill>
                <a:schemeClr val="tx2">
                  <a:lumMod val="20000"/>
                  <a:lumOff val="80000"/>
                  <a:alpha val="5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300"/>
                  </a:spcAft>
                </a:pPr>
                <a:r>
                  <a:rPr lang="en-US" sz="1600" b="1" dirty="0">
                    <a:solidFill>
                      <a:schemeClr val="tx2">
                        <a:lumMod val="75000"/>
                      </a:schemeClr>
                    </a:solidFill>
                  </a:rPr>
                  <a:t>AIPW using Machine learning with cross-fitting</a:t>
                </a:r>
              </a:p>
              <a:p>
                <a:pPr marL="236538" indent="-236538">
                  <a:spcAft>
                    <a:spcPts val="300"/>
                  </a:spcAft>
                  <a:buFont typeface="Arial" panose="020B0604020202020204" pitchFamily="34" charset="0"/>
                  <a:buChar char="•"/>
                </a:pPr>
                <a:r>
                  <a:rPr lang="en-US" sz="1350" dirty="0">
                    <a:solidFill>
                      <a:schemeClr val="tx2">
                        <a:lumMod val="75000"/>
                      </a:schemeClr>
                    </a:solidFill>
                  </a:rPr>
                  <a:t>train </a:t>
                </a: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r>
                          <a:rPr lang="en-US" sz="1350" i="1">
                            <a:solidFill>
                              <a:schemeClr val="tx2">
                                <a:lumMod val="75000"/>
                              </a:schemeClr>
                            </a:solidFill>
                            <a:latin typeface="Cambria Math" panose="02040503050406030204" pitchFamily="18" charset="0"/>
                          </a:rPr>
                          <m:t>𝜇</m:t>
                        </m:r>
                      </m:e>
                      <m:sub>
                        <m:r>
                          <a:rPr lang="en-US" sz="1350" i="1">
                            <a:solidFill>
                              <a:schemeClr val="tx2">
                                <a:lumMod val="75000"/>
                              </a:schemeClr>
                            </a:solidFill>
                            <a:latin typeface="Cambria Math" panose="02040503050406030204" pitchFamily="18" charset="0"/>
                          </a:rPr>
                          <m:t>𝑎</m:t>
                        </m:r>
                      </m:sub>
                    </m:sSub>
                    <m:d>
                      <m:dPr>
                        <m:ctrlPr>
                          <a:rPr lang="en-US" sz="1350" i="1">
                            <a:solidFill>
                              <a:schemeClr val="tx2">
                                <a:lumMod val="75000"/>
                              </a:schemeClr>
                            </a:solidFill>
                            <a:latin typeface="Cambria Math" panose="02040503050406030204" pitchFamily="18" charset="0"/>
                          </a:rPr>
                        </m:ctrlPr>
                      </m:dPr>
                      <m:e>
                        <m:r>
                          <a:rPr lang="en-US" sz="1350" b="1" i="1">
                            <a:solidFill>
                              <a:schemeClr val="tx2">
                                <a:lumMod val="75000"/>
                              </a:schemeClr>
                            </a:solidFill>
                            <a:latin typeface="Cambria Math" panose="02040503050406030204" pitchFamily="18" charset="0"/>
                          </a:rPr>
                          <m:t>𝑿</m:t>
                        </m:r>
                      </m:e>
                    </m:d>
                  </m:oMath>
                </a14:m>
                <a:r>
                  <a:rPr lang="en-US" sz="1350" i="1" dirty="0">
                    <a:solidFill>
                      <a:schemeClr val="tx2">
                        <a:lumMod val="75000"/>
                      </a:schemeClr>
                    </a:solidFill>
                    <a:latin typeface="Cambria Math" panose="02040503050406030204" pitchFamily="18" charset="0"/>
                  </a:rPr>
                  <a:t> </a:t>
                </a:r>
                <a:r>
                  <a:rPr lang="en-US" sz="1350" dirty="0">
                    <a:solidFill>
                      <a:schemeClr val="tx2">
                        <a:lumMod val="75000"/>
                      </a:schemeClr>
                    </a:solidFill>
                  </a:rPr>
                  <a:t>on </a:t>
                </a:r>
                <a14:m>
                  <m:oMath xmlns:m="http://schemas.openxmlformats.org/officeDocument/2006/math">
                    <m:sSub>
                      <m:sSubPr>
                        <m:ctrlPr>
                          <a:rPr lang="en-US" sz="1350" i="1" dirty="0" smtClean="0">
                            <a:solidFill>
                              <a:schemeClr val="tx2">
                                <a:lumMod val="75000"/>
                              </a:schemeClr>
                            </a:solidFill>
                            <a:latin typeface="Cambria Math" panose="02040503050406030204" pitchFamily="18" charset="0"/>
                          </a:rPr>
                        </m:ctrlPr>
                      </m:sSubPr>
                      <m:e>
                        <m:r>
                          <a:rPr lang="en-US" sz="1350" i="1" dirty="0" smtClean="0">
                            <a:solidFill>
                              <a:schemeClr val="tx2">
                                <a:lumMod val="75000"/>
                              </a:schemeClr>
                            </a:solidFill>
                            <a:latin typeface="Cambria Math" panose="02040503050406030204" pitchFamily="18" charset="0"/>
                          </a:rPr>
                          <m:t>𝐼</m:t>
                        </m:r>
                      </m:e>
                      <m:sub>
                        <m:d>
                          <m:dPr>
                            <m:begChr m:val="{"/>
                            <m:endChr m:val="}"/>
                            <m:ctrlPr>
                              <a:rPr lang="en-US" sz="1350" b="0" i="1" dirty="0" smtClean="0">
                                <a:solidFill>
                                  <a:schemeClr val="tx2">
                                    <a:lumMod val="75000"/>
                                  </a:schemeClr>
                                </a:solidFill>
                                <a:latin typeface="Cambria Math" panose="02040503050406030204" pitchFamily="18" charset="0"/>
                              </a:rPr>
                            </m:ctrlPr>
                          </m:dPr>
                          <m:e>
                            <m:r>
                              <a:rPr lang="en-US" sz="1350" b="0" i="1" dirty="0" smtClean="0">
                                <a:solidFill>
                                  <a:schemeClr val="tx2">
                                    <a:lumMod val="75000"/>
                                  </a:schemeClr>
                                </a:solidFill>
                                <a:latin typeface="Cambria Math" panose="02040503050406030204" pitchFamily="18" charset="0"/>
                              </a:rPr>
                              <m:t>−</m:t>
                            </m:r>
                            <m:r>
                              <a:rPr lang="en-US" sz="1350" b="0" i="1" dirty="0" smtClean="0">
                                <a:solidFill>
                                  <a:schemeClr val="tx2">
                                    <a:lumMod val="75000"/>
                                  </a:schemeClr>
                                </a:solidFill>
                                <a:latin typeface="Cambria Math" panose="02040503050406030204" pitchFamily="18" charset="0"/>
                              </a:rPr>
                              <m:t>𝑗</m:t>
                            </m:r>
                          </m:e>
                        </m:d>
                      </m:sub>
                    </m:sSub>
                    <m:r>
                      <a:rPr lang="en-US" sz="1350" i="1" dirty="0" smtClean="0">
                        <a:solidFill>
                          <a:schemeClr val="tx2">
                            <a:lumMod val="75000"/>
                          </a:schemeClr>
                        </a:solidFill>
                        <a:latin typeface="Cambria Math" panose="02040503050406030204" pitchFamily="18" charset="0"/>
                      </a:rPr>
                      <m:t> </m:t>
                    </m:r>
                  </m:oMath>
                </a14:m>
                <a:r>
                  <a:rPr lang="en-US" sz="1350" dirty="0">
                    <a:solidFill>
                      <a:schemeClr val="tx2">
                        <a:lumMod val="75000"/>
                      </a:schemeClr>
                    </a:solidFill>
                  </a:rPr>
                  <a:t>(denote as </a:t>
                </a: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𝜇</m:t>
                            </m:r>
                          </m:e>
                        </m:acc>
                      </m:e>
                      <m:sub>
                        <m:r>
                          <a:rPr lang="en-US" sz="1350" i="1">
                            <a:solidFill>
                              <a:schemeClr val="tx2">
                                <a:lumMod val="75000"/>
                              </a:schemeClr>
                            </a:solidFill>
                            <a:latin typeface="Cambria Math" panose="02040503050406030204" pitchFamily="18" charset="0"/>
                          </a:rPr>
                          <m:t>𝑎</m:t>
                        </m:r>
                        <m:r>
                          <a:rPr lang="en-US" sz="1350" i="1">
                            <a:solidFill>
                              <a:schemeClr val="tx2">
                                <a:lumMod val="75000"/>
                              </a:schemeClr>
                            </a:solidFill>
                            <a:latin typeface="Cambria Math" panose="02040503050406030204" pitchFamily="18" charset="0"/>
                          </a:rPr>
                          <m:t>,−</m:t>
                        </m:r>
                        <m:r>
                          <a:rPr lang="en-US" sz="1350" i="1">
                            <a:solidFill>
                              <a:schemeClr val="tx2">
                                <a:lumMod val="75000"/>
                              </a:schemeClr>
                            </a:solidFill>
                            <a:latin typeface="Cambria Math" panose="02040503050406030204" pitchFamily="18" charset="0"/>
                          </a:rPr>
                          <m:t>𝑗</m:t>
                        </m:r>
                      </m:sub>
                    </m:sSub>
                    <m:d>
                      <m:dPr>
                        <m:ctrlPr>
                          <a:rPr lang="en-US" sz="1350" i="1">
                            <a:solidFill>
                              <a:schemeClr val="tx2">
                                <a:lumMod val="75000"/>
                              </a:schemeClr>
                            </a:solidFill>
                            <a:latin typeface="Cambria Math" panose="02040503050406030204" pitchFamily="18" charset="0"/>
                          </a:rPr>
                        </m:ctrlPr>
                      </m:dPr>
                      <m:e>
                        <m:r>
                          <a:rPr lang="en-US" sz="1350" b="1" i="1">
                            <a:solidFill>
                              <a:schemeClr val="tx2">
                                <a:lumMod val="75000"/>
                              </a:schemeClr>
                            </a:solidFill>
                            <a:latin typeface="Cambria Math" panose="02040503050406030204" pitchFamily="18" charset="0"/>
                          </a:rPr>
                          <m:t>𝑿</m:t>
                        </m:r>
                      </m:e>
                    </m:d>
                  </m:oMath>
                </a14:m>
                <a:r>
                  <a:rPr lang="en-US" sz="1350" dirty="0">
                    <a:solidFill>
                      <a:schemeClr val="tx2">
                        <a:lumMod val="75000"/>
                      </a:schemeClr>
                    </a:solidFill>
                  </a:rPr>
                  <a:t>) and obtain AIPW estimator using </a:t>
                </a: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𝜇</m:t>
                            </m:r>
                          </m:e>
                        </m:acc>
                      </m:e>
                      <m:sub>
                        <m:r>
                          <a:rPr lang="en-US" sz="1350" i="1">
                            <a:solidFill>
                              <a:schemeClr val="tx2">
                                <a:lumMod val="75000"/>
                              </a:schemeClr>
                            </a:solidFill>
                            <a:latin typeface="Cambria Math" panose="02040503050406030204" pitchFamily="18" charset="0"/>
                          </a:rPr>
                          <m:t>𝑎</m:t>
                        </m:r>
                        <m:r>
                          <a:rPr lang="en-US" sz="1350" i="1">
                            <a:solidFill>
                              <a:schemeClr val="tx2">
                                <a:lumMod val="75000"/>
                              </a:schemeClr>
                            </a:solidFill>
                            <a:latin typeface="Cambria Math" panose="02040503050406030204" pitchFamily="18" charset="0"/>
                          </a:rPr>
                          <m:t>,−</m:t>
                        </m:r>
                        <m:r>
                          <a:rPr lang="en-US" sz="1350" i="1">
                            <a:solidFill>
                              <a:schemeClr val="tx2">
                                <a:lumMod val="75000"/>
                              </a:schemeClr>
                            </a:solidFill>
                            <a:latin typeface="Cambria Math" panose="02040503050406030204" pitchFamily="18" charset="0"/>
                          </a:rPr>
                          <m:t>𝑗</m:t>
                        </m:r>
                      </m:sub>
                    </m:sSub>
                    <m:d>
                      <m:dPr>
                        <m:ctrlPr>
                          <a:rPr lang="en-US" sz="1350" i="1">
                            <a:solidFill>
                              <a:schemeClr val="tx2">
                                <a:lumMod val="75000"/>
                              </a:schemeClr>
                            </a:solidFill>
                            <a:latin typeface="Cambria Math" panose="02040503050406030204" pitchFamily="18" charset="0"/>
                          </a:rPr>
                        </m:ctrlPr>
                      </m:dPr>
                      <m:e>
                        <m:r>
                          <a:rPr lang="en-US" sz="1350" b="1" i="1">
                            <a:solidFill>
                              <a:schemeClr val="tx2">
                                <a:lumMod val="75000"/>
                              </a:schemeClr>
                            </a:solidFill>
                            <a:latin typeface="Cambria Math" panose="02040503050406030204" pitchFamily="18" charset="0"/>
                          </a:rPr>
                          <m:t>𝑿</m:t>
                        </m:r>
                      </m:e>
                    </m:d>
                    <m:r>
                      <a:rPr lang="en-US" sz="1350" i="1">
                        <a:solidFill>
                          <a:schemeClr val="tx2">
                            <a:lumMod val="75000"/>
                          </a:schemeClr>
                        </a:solidFill>
                        <a:latin typeface="Cambria Math" panose="02040503050406030204" pitchFamily="18" charset="0"/>
                      </a:rPr>
                      <m:t> </m:t>
                    </m:r>
                  </m:oMath>
                </a14:m>
                <a:r>
                  <a:rPr lang="en-US" sz="1350" dirty="0">
                    <a:solidFill>
                      <a:schemeClr val="tx2">
                        <a:lumMod val="75000"/>
                      </a:schemeClr>
                    </a:solidFill>
                  </a:rPr>
                  <a:t>on </a:t>
                </a:r>
                <a14:m>
                  <m:oMath xmlns:m="http://schemas.openxmlformats.org/officeDocument/2006/math">
                    <m:sSub>
                      <m:sSubPr>
                        <m:ctrlPr>
                          <a:rPr lang="en-US" sz="1350" i="1" dirty="0" smtClean="0">
                            <a:solidFill>
                              <a:schemeClr val="tx2">
                                <a:lumMod val="75000"/>
                              </a:schemeClr>
                            </a:solidFill>
                            <a:latin typeface="Cambria Math" panose="02040503050406030204" pitchFamily="18" charset="0"/>
                          </a:rPr>
                        </m:ctrlPr>
                      </m:sSubPr>
                      <m:e>
                        <m:r>
                          <a:rPr lang="en-US" sz="1350" i="1" dirty="0" smtClean="0">
                            <a:solidFill>
                              <a:schemeClr val="tx2">
                                <a:lumMod val="75000"/>
                              </a:schemeClr>
                            </a:solidFill>
                            <a:latin typeface="Cambria Math" panose="02040503050406030204" pitchFamily="18" charset="0"/>
                          </a:rPr>
                          <m:t>𝐼</m:t>
                        </m:r>
                      </m:e>
                      <m:sub>
                        <m:r>
                          <a:rPr lang="en-US" sz="1350" b="0" i="1" dirty="0" smtClean="0">
                            <a:solidFill>
                              <a:schemeClr val="tx2">
                                <a:lumMod val="75000"/>
                              </a:schemeClr>
                            </a:solidFill>
                            <a:latin typeface="Cambria Math" panose="02040503050406030204" pitchFamily="18" charset="0"/>
                          </a:rPr>
                          <m:t>𝑗</m:t>
                        </m:r>
                      </m:sub>
                    </m:sSub>
                  </m:oMath>
                </a14:m>
                <a:r>
                  <a:rPr lang="en-US" sz="1350" dirty="0">
                    <a:solidFill>
                      <a:schemeClr val="tx2">
                        <a:lumMod val="75000"/>
                      </a:schemeClr>
                    </a:solidFill>
                  </a:rPr>
                  <a:t> (denoted as </a:t>
                </a:r>
                <a14:m>
                  <m:oMath xmlns:m="http://schemas.openxmlformats.org/officeDocument/2006/math">
                    <m:sSub>
                      <m:sSubPr>
                        <m:ctrlPr>
                          <a:rPr lang="en-US" sz="1350" i="1" dirty="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𝜃</m:t>
                            </m:r>
                          </m:e>
                        </m:acc>
                      </m:e>
                      <m:sub>
                        <m:r>
                          <a:rPr lang="en-US" sz="1350" i="1">
                            <a:solidFill>
                              <a:schemeClr val="tx2">
                                <a:lumMod val="75000"/>
                              </a:schemeClr>
                            </a:solidFill>
                            <a:latin typeface="Cambria Math" panose="02040503050406030204" pitchFamily="18" charset="0"/>
                          </a:rPr>
                          <m:t>𝑎</m:t>
                        </m:r>
                        <m:r>
                          <a:rPr lang="en-US" sz="1350" b="0" i="1" smtClean="0">
                            <a:solidFill>
                              <a:schemeClr val="tx2">
                                <a:lumMod val="75000"/>
                              </a:schemeClr>
                            </a:solidFill>
                            <a:latin typeface="Cambria Math" panose="02040503050406030204" pitchFamily="18" charset="0"/>
                          </a:rPr>
                          <m:t>,</m:t>
                        </m:r>
                        <m:r>
                          <a:rPr lang="en-US" sz="1350" b="0" i="1" smtClean="0">
                            <a:solidFill>
                              <a:schemeClr val="tx2">
                                <a:lumMod val="75000"/>
                              </a:schemeClr>
                            </a:solidFill>
                            <a:latin typeface="Cambria Math" panose="02040503050406030204" pitchFamily="18" charset="0"/>
                          </a:rPr>
                          <m:t>𝑗</m:t>
                        </m:r>
                      </m:sub>
                    </m:sSub>
                  </m:oMath>
                </a14:m>
                <a:r>
                  <a:rPr lang="en-US" sz="1350" dirty="0">
                    <a:solidFill>
                      <a:schemeClr val="tx2">
                        <a:lumMod val="75000"/>
                      </a:schemeClr>
                    </a:solidFill>
                  </a:rPr>
                  <a:t>), then </a:t>
                </a:r>
                <a14:m>
                  <m:oMath xmlns:m="http://schemas.openxmlformats.org/officeDocument/2006/math">
                    <m:sSub>
                      <m:sSubPr>
                        <m:ctrlPr>
                          <a:rPr lang="en-US" sz="1350" i="1" dirty="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𝜃</m:t>
                            </m:r>
                          </m:e>
                        </m:acc>
                      </m:e>
                      <m:sub>
                        <m:r>
                          <a:rPr lang="en-US" sz="1350" i="1">
                            <a:solidFill>
                              <a:schemeClr val="tx2">
                                <a:lumMod val="75000"/>
                              </a:schemeClr>
                            </a:solidFill>
                            <a:latin typeface="Cambria Math" panose="02040503050406030204" pitchFamily="18" charset="0"/>
                          </a:rPr>
                          <m:t>𝑎</m:t>
                        </m:r>
                      </m:sub>
                    </m:sSub>
                    <m:r>
                      <a:rPr lang="en-US" sz="1350" i="1" dirty="0">
                        <a:solidFill>
                          <a:schemeClr val="tx2">
                            <a:lumMod val="75000"/>
                          </a:schemeClr>
                        </a:solidFill>
                        <a:latin typeface="Cambria Math" panose="02040503050406030204" pitchFamily="18" charset="0"/>
                      </a:rPr>
                      <m:t>=</m:t>
                    </m:r>
                    <m:f>
                      <m:fPr>
                        <m:ctrlPr>
                          <a:rPr lang="en-US" sz="1350" i="1" dirty="0">
                            <a:solidFill>
                              <a:schemeClr val="tx2">
                                <a:lumMod val="75000"/>
                              </a:schemeClr>
                            </a:solidFill>
                            <a:latin typeface="Cambria Math" panose="02040503050406030204" pitchFamily="18" charset="0"/>
                          </a:rPr>
                        </m:ctrlPr>
                      </m:fPr>
                      <m:num>
                        <m:r>
                          <a:rPr lang="en-US" sz="1350" i="1" dirty="0">
                            <a:solidFill>
                              <a:schemeClr val="tx2">
                                <a:lumMod val="75000"/>
                              </a:schemeClr>
                            </a:solidFill>
                            <a:latin typeface="Cambria Math" panose="02040503050406030204" pitchFamily="18" charset="0"/>
                          </a:rPr>
                          <m:t>1</m:t>
                        </m:r>
                      </m:num>
                      <m:den>
                        <m:r>
                          <a:rPr lang="en-US" sz="1350" i="1" dirty="0">
                            <a:solidFill>
                              <a:schemeClr val="tx2">
                                <a:lumMod val="75000"/>
                              </a:schemeClr>
                            </a:solidFill>
                            <a:latin typeface="Cambria Math" panose="02040503050406030204" pitchFamily="18" charset="0"/>
                          </a:rPr>
                          <m:t>𝐽</m:t>
                        </m:r>
                      </m:den>
                    </m:f>
                    <m:nary>
                      <m:naryPr>
                        <m:chr m:val="∑"/>
                        <m:subHide m:val="on"/>
                        <m:supHide m:val="on"/>
                        <m:ctrlPr>
                          <a:rPr lang="en-US" sz="1350" i="1" dirty="0">
                            <a:solidFill>
                              <a:schemeClr val="tx2">
                                <a:lumMod val="75000"/>
                              </a:schemeClr>
                            </a:solidFill>
                            <a:latin typeface="Cambria Math" panose="02040503050406030204" pitchFamily="18" charset="0"/>
                          </a:rPr>
                        </m:ctrlPr>
                      </m:naryPr>
                      <m:sub/>
                      <m:sup/>
                      <m:e>
                        <m:sSub>
                          <m:sSubPr>
                            <m:ctrlPr>
                              <a:rPr lang="en-US" sz="1350" i="1" dirty="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𝜃</m:t>
                                </m:r>
                              </m:e>
                            </m:acc>
                          </m:e>
                          <m:sub>
                            <m:r>
                              <a:rPr lang="en-US" sz="1350" i="1">
                                <a:solidFill>
                                  <a:schemeClr val="tx2">
                                    <a:lumMod val="75000"/>
                                  </a:schemeClr>
                                </a:solidFill>
                                <a:latin typeface="Cambria Math" panose="02040503050406030204" pitchFamily="18" charset="0"/>
                              </a:rPr>
                              <m:t>𝑎</m:t>
                            </m:r>
                            <m:r>
                              <a:rPr lang="en-US" sz="1350" b="0" i="1" smtClean="0">
                                <a:solidFill>
                                  <a:schemeClr val="tx2">
                                    <a:lumMod val="75000"/>
                                  </a:schemeClr>
                                </a:solidFill>
                                <a:latin typeface="Cambria Math" panose="02040503050406030204" pitchFamily="18" charset="0"/>
                              </a:rPr>
                              <m:t>,</m:t>
                            </m:r>
                            <m:r>
                              <a:rPr lang="en-US" sz="1350" b="0" i="1" smtClean="0">
                                <a:solidFill>
                                  <a:schemeClr val="tx2">
                                    <a:lumMod val="75000"/>
                                  </a:schemeClr>
                                </a:solidFill>
                                <a:latin typeface="Cambria Math" panose="02040503050406030204" pitchFamily="18" charset="0"/>
                              </a:rPr>
                              <m:t>𝑗</m:t>
                            </m:r>
                          </m:sub>
                        </m:sSub>
                      </m:e>
                    </m:nary>
                  </m:oMath>
                </a14:m>
                <a:r>
                  <a:rPr lang="en-US" sz="1350" i="1" dirty="0">
                    <a:solidFill>
                      <a:schemeClr val="tx2">
                        <a:lumMod val="75000"/>
                      </a:schemeClr>
                    </a:solidFill>
                    <a:latin typeface="Cambria Math" panose="02040503050406030204" pitchFamily="18" charset="0"/>
                  </a:rPr>
                  <a:t>  </a:t>
                </a:r>
              </a:p>
            </p:txBody>
          </p:sp>
        </mc:Choice>
        <mc:Fallback xmlns="">
          <p:sp>
            <p:nvSpPr>
              <p:cNvPr id="5" name="Rounded Rectangle 4">
                <a:extLst>
                  <a:ext uri="{FF2B5EF4-FFF2-40B4-BE49-F238E27FC236}">
                    <a16:creationId xmlns:a16="http://schemas.microsoft.com/office/drawing/2014/main" id="{2B3CFB01-7FDC-08AD-BCF7-A67EA82E6284}"/>
                  </a:ext>
                </a:extLst>
              </p:cNvPr>
              <p:cNvSpPr>
                <a:spLocks noRot="1" noChangeAspect="1" noMove="1" noResize="1" noEditPoints="1" noAdjustHandles="1" noChangeArrowheads="1" noChangeShapeType="1" noTextEdit="1"/>
              </p:cNvSpPr>
              <p:nvPr/>
            </p:nvSpPr>
            <p:spPr>
              <a:xfrm>
                <a:off x="570753" y="3035807"/>
                <a:ext cx="11272973" cy="3657601"/>
              </a:xfrm>
              <a:prstGeom prst="roundRect">
                <a:avLst>
                  <a:gd name="adj" fmla="val 3241"/>
                </a:avLst>
              </a:prstGeom>
              <a:blipFill>
                <a:blip r:embed="rId4"/>
                <a:stretch>
                  <a:fillRect/>
                </a:stretch>
              </a:blipFill>
              <a:ln w="19050">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fold 2">
                <a:extLst>
                  <a:ext uri="{FF2B5EF4-FFF2-40B4-BE49-F238E27FC236}">
                    <a16:creationId xmlns:a16="http://schemas.microsoft.com/office/drawing/2014/main" id="{267B3A8E-392A-9EC6-19CD-83319D8E29AD}"/>
                  </a:ext>
                </a:extLst>
              </p:cNvPr>
              <p:cNvGraphicFramePr>
                <a:graphicFrameLocks noGrp="1"/>
              </p:cNvGraphicFramePr>
              <p:nvPr>
                <p:extLst>
                  <p:ext uri="{D42A27DB-BD31-4B8C-83A1-F6EECF244321}">
                    <p14:modId xmlns:p14="http://schemas.microsoft.com/office/powerpoint/2010/main" val="1890078785"/>
                  </p:ext>
                </p:extLst>
              </p:nvPr>
            </p:nvGraphicFramePr>
            <p:xfrm>
              <a:off x="971296" y="3922776"/>
              <a:ext cx="1371600" cy="2468880"/>
            </p:xfrm>
            <a:graphic>
              <a:graphicData uri="http://schemas.openxmlformats.org/drawingml/2006/table">
                <a:tbl>
                  <a:tblPr firstRow="1" bandRow="1"/>
                  <a:tblGrid>
                    <a:gridCol w="1371600">
                      <a:extLst>
                        <a:ext uri="{9D8B030D-6E8A-4147-A177-3AD203B41FA5}">
                          <a16:colId xmlns:a16="http://schemas.microsoft.com/office/drawing/2014/main" val="1225872747"/>
                        </a:ext>
                      </a:extLst>
                    </a:gridCol>
                  </a:tblGrid>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𝐼</m:t>
                                    </m:r>
                                  </m:e>
                                  <m:sub>
                                    <m:r>
                                      <a:rPr lang="en-US" b="0" i="1" smtClean="0">
                                        <a:solidFill>
                                          <a:schemeClr val="tx1"/>
                                        </a:solidFill>
                                        <a:latin typeface="Cambria Math" panose="02040503050406030204" pitchFamily="18" charset="0"/>
                                      </a:rPr>
                                      <m:t>1</m:t>
                                    </m:r>
                                  </m:sub>
                                </m:sSub>
                              </m:oMath>
                            </m:oMathPara>
                          </a14:m>
                          <a:endParaRPr lang="en-US" dirty="0"/>
                        </a:p>
                      </a:txBody>
                      <a:tcPr anchor="ctr">
                        <a:solidFill>
                          <a:schemeClr val="accent2"/>
                        </a:solidFill>
                      </a:tcPr>
                    </a:tc>
                    <a:extLst>
                      <a:ext uri="{0D108BD9-81ED-4DB2-BD59-A6C34878D82A}">
                        <a16:rowId xmlns:a16="http://schemas.microsoft.com/office/drawing/2014/main" val="773834212"/>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sub>
                                </m:sSub>
                              </m:oMath>
                            </m:oMathPara>
                          </a14:m>
                          <a:endParaRPr lang="en-US" dirty="0"/>
                        </a:p>
                      </a:txBody>
                      <a:tcPr anchor="ctr">
                        <a:solidFill>
                          <a:schemeClr val="accent1"/>
                        </a:solidFill>
                      </a:tcPr>
                    </a:tc>
                    <a:extLst>
                      <a:ext uri="{0D108BD9-81ED-4DB2-BD59-A6C34878D82A}">
                        <a16:rowId xmlns:a16="http://schemas.microsoft.com/office/drawing/2014/main" val="2794368435"/>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a:txBody>
                      <a:tcPr anchor="ctr">
                        <a:solidFill>
                          <a:schemeClr val="accent2"/>
                        </a:solidFill>
                      </a:tcPr>
                    </a:tc>
                    <a:extLst>
                      <a:ext uri="{0D108BD9-81ED-4DB2-BD59-A6C34878D82A}">
                        <a16:rowId xmlns:a16="http://schemas.microsoft.com/office/drawing/2014/main" val="3427980894"/>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4</m:t>
                                    </m:r>
                                  </m:sub>
                                </m:sSub>
                              </m:oMath>
                            </m:oMathPara>
                          </a14:m>
                          <a:endParaRPr lang="en-US" dirty="0"/>
                        </a:p>
                      </a:txBody>
                      <a:tcPr anchor="ctr">
                        <a:solidFill>
                          <a:schemeClr val="accent2"/>
                        </a:solidFill>
                      </a:tcPr>
                    </a:tc>
                    <a:extLst>
                      <a:ext uri="{0D108BD9-81ED-4DB2-BD59-A6C34878D82A}">
                        <a16:rowId xmlns:a16="http://schemas.microsoft.com/office/drawing/2014/main" val="1169689439"/>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5</m:t>
                                    </m:r>
                                  </m:sub>
                                </m:sSub>
                              </m:oMath>
                            </m:oMathPara>
                          </a14:m>
                          <a:endParaRPr lang="en-US" dirty="0"/>
                        </a:p>
                      </a:txBody>
                      <a:tcPr anchor="ctr">
                        <a:solidFill>
                          <a:schemeClr val="accent2"/>
                        </a:solidFill>
                      </a:tcPr>
                    </a:tc>
                    <a:extLst>
                      <a:ext uri="{0D108BD9-81ED-4DB2-BD59-A6C34878D82A}">
                        <a16:rowId xmlns:a16="http://schemas.microsoft.com/office/drawing/2014/main" val="3825025167"/>
                      </a:ext>
                    </a:extLst>
                  </a:tr>
                </a:tbl>
              </a:graphicData>
            </a:graphic>
          </p:graphicFrame>
        </mc:Choice>
        <mc:Fallback xmlns="">
          <p:graphicFrame>
            <p:nvGraphicFramePr>
              <p:cNvPr id="6" name="Table fold 2">
                <a:extLst>
                  <a:ext uri="{FF2B5EF4-FFF2-40B4-BE49-F238E27FC236}">
                    <a16:creationId xmlns:a16="http://schemas.microsoft.com/office/drawing/2014/main" id="{267B3A8E-392A-9EC6-19CD-83319D8E29AD}"/>
                  </a:ext>
                </a:extLst>
              </p:cNvPr>
              <p:cNvGraphicFramePr>
                <a:graphicFrameLocks noGrp="1"/>
              </p:cNvGraphicFramePr>
              <p:nvPr>
                <p:extLst>
                  <p:ext uri="{D42A27DB-BD31-4B8C-83A1-F6EECF244321}">
                    <p14:modId xmlns:p14="http://schemas.microsoft.com/office/powerpoint/2010/main" val="1890078785"/>
                  </p:ext>
                </p:extLst>
              </p:nvPr>
            </p:nvGraphicFramePr>
            <p:xfrm>
              <a:off x="971296" y="3922776"/>
              <a:ext cx="1371600" cy="2468880"/>
            </p:xfrm>
            <a:graphic>
              <a:graphicData uri="http://schemas.openxmlformats.org/drawingml/2006/table">
                <a:tbl>
                  <a:tblPr firstRow="1" bandRow="1"/>
                  <a:tblGrid>
                    <a:gridCol w="1371600">
                      <a:extLst>
                        <a:ext uri="{9D8B030D-6E8A-4147-A177-3AD203B41FA5}">
                          <a16:colId xmlns:a16="http://schemas.microsoft.com/office/drawing/2014/main" val="1225872747"/>
                        </a:ext>
                      </a:extLst>
                    </a:gridCol>
                  </a:tblGrid>
                  <a:tr h="493776">
                    <a:tc>
                      <a:txBody>
                        <a:bodyPr/>
                        <a:lstStyle/>
                        <a:p>
                          <a:endParaRPr lang="en-US"/>
                        </a:p>
                      </a:txBody>
                      <a:tcPr anchor="ctr">
                        <a:blipFill>
                          <a:blip r:embed="rId5"/>
                          <a:stretch>
                            <a:fillRect l="-917" r="-917" b="-405128"/>
                          </a:stretch>
                        </a:blipFill>
                      </a:tcPr>
                    </a:tc>
                    <a:extLst>
                      <a:ext uri="{0D108BD9-81ED-4DB2-BD59-A6C34878D82A}">
                        <a16:rowId xmlns:a16="http://schemas.microsoft.com/office/drawing/2014/main" val="773834212"/>
                      </a:ext>
                    </a:extLst>
                  </a:tr>
                  <a:tr h="493776">
                    <a:tc>
                      <a:txBody>
                        <a:bodyPr/>
                        <a:lstStyle/>
                        <a:p>
                          <a:endParaRPr lang="en-US"/>
                        </a:p>
                      </a:txBody>
                      <a:tcPr anchor="ctr">
                        <a:blipFill>
                          <a:blip r:embed="rId5"/>
                          <a:stretch>
                            <a:fillRect l="-917" t="-100000" r="-917" b="-305128"/>
                          </a:stretch>
                        </a:blipFill>
                      </a:tcPr>
                    </a:tc>
                    <a:extLst>
                      <a:ext uri="{0D108BD9-81ED-4DB2-BD59-A6C34878D82A}">
                        <a16:rowId xmlns:a16="http://schemas.microsoft.com/office/drawing/2014/main" val="2794368435"/>
                      </a:ext>
                    </a:extLst>
                  </a:tr>
                  <a:tr h="493776">
                    <a:tc>
                      <a:txBody>
                        <a:bodyPr/>
                        <a:lstStyle/>
                        <a:p>
                          <a:endParaRPr lang="en-US"/>
                        </a:p>
                      </a:txBody>
                      <a:tcPr anchor="ctr">
                        <a:blipFill>
                          <a:blip r:embed="rId5"/>
                          <a:stretch>
                            <a:fillRect l="-917" t="-195000" r="-917" b="-197500"/>
                          </a:stretch>
                        </a:blipFill>
                      </a:tcPr>
                    </a:tc>
                    <a:extLst>
                      <a:ext uri="{0D108BD9-81ED-4DB2-BD59-A6C34878D82A}">
                        <a16:rowId xmlns:a16="http://schemas.microsoft.com/office/drawing/2014/main" val="3427980894"/>
                      </a:ext>
                    </a:extLst>
                  </a:tr>
                  <a:tr h="493776">
                    <a:tc>
                      <a:txBody>
                        <a:bodyPr/>
                        <a:lstStyle/>
                        <a:p>
                          <a:endParaRPr lang="en-US"/>
                        </a:p>
                      </a:txBody>
                      <a:tcPr anchor="ctr">
                        <a:blipFill>
                          <a:blip r:embed="rId5"/>
                          <a:stretch>
                            <a:fillRect l="-917" t="-302564" r="-917" b="-102564"/>
                          </a:stretch>
                        </a:blipFill>
                      </a:tcPr>
                    </a:tc>
                    <a:extLst>
                      <a:ext uri="{0D108BD9-81ED-4DB2-BD59-A6C34878D82A}">
                        <a16:rowId xmlns:a16="http://schemas.microsoft.com/office/drawing/2014/main" val="1169689439"/>
                      </a:ext>
                    </a:extLst>
                  </a:tr>
                  <a:tr h="493776">
                    <a:tc>
                      <a:txBody>
                        <a:bodyPr/>
                        <a:lstStyle/>
                        <a:p>
                          <a:endParaRPr lang="en-US"/>
                        </a:p>
                      </a:txBody>
                      <a:tcPr anchor="ctr">
                        <a:blipFill>
                          <a:blip r:embed="rId5"/>
                          <a:stretch>
                            <a:fillRect l="-917" t="-402564" r="-917" b="-2564"/>
                          </a:stretch>
                        </a:blipFill>
                      </a:tcPr>
                    </a:tc>
                    <a:extLst>
                      <a:ext uri="{0D108BD9-81ED-4DB2-BD59-A6C34878D82A}">
                        <a16:rowId xmlns:a16="http://schemas.microsoft.com/office/drawing/2014/main" val="3825025167"/>
                      </a:ext>
                    </a:extLst>
                  </a:tr>
                </a:tbl>
              </a:graphicData>
            </a:graphic>
          </p:graphicFrame>
        </mc:Fallback>
      </mc:AlternateContent>
      <p:grpSp>
        <p:nvGrpSpPr>
          <p:cNvPr id="8" name="theta_hat_2">
            <a:extLst>
              <a:ext uri="{FF2B5EF4-FFF2-40B4-BE49-F238E27FC236}">
                <a16:creationId xmlns:a16="http://schemas.microsoft.com/office/drawing/2014/main" id="{7C860A13-752F-3313-02BF-580BEE9252F1}"/>
              </a:ext>
            </a:extLst>
          </p:cNvPr>
          <p:cNvGrpSpPr/>
          <p:nvPr/>
        </p:nvGrpSpPr>
        <p:grpSpPr>
          <a:xfrm>
            <a:off x="2444646" y="4398486"/>
            <a:ext cx="7292255" cy="533351"/>
            <a:chOff x="2432304" y="3904710"/>
            <a:chExt cx="7292255" cy="533351"/>
          </a:xfrm>
        </p:grpSpPr>
        <p:sp>
          <p:nvSpPr>
            <p:cNvPr id="11" name="Right Arrow 10">
              <a:extLst>
                <a:ext uri="{FF2B5EF4-FFF2-40B4-BE49-F238E27FC236}">
                  <a16:creationId xmlns:a16="http://schemas.microsoft.com/office/drawing/2014/main" id="{1A16B83E-605F-B786-7ABF-1848BA0DCB05}"/>
                </a:ext>
              </a:extLst>
            </p:cNvPr>
            <p:cNvSpPr/>
            <p:nvPr/>
          </p:nvSpPr>
          <p:spPr>
            <a:xfrm>
              <a:off x="2432304" y="4012539"/>
              <a:ext cx="566928" cy="310896"/>
            </a:xfrm>
            <a:prstGeom prst="rightArrow">
              <a:avLst>
                <a:gd name="adj1" fmla="val 50000"/>
                <a:gd name="adj2" fmla="val 85294"/>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A6256DD-3949-63D0-7ADE-1FFDE7B72D60}"/>
                    </a:ext>
                  </a:extLst>
                </p:cNvPr>
                <p:cNvSpPr txBox="1"/>
                <p:nvPr/>
              </p:nvSpPr>
              <p:spPr>
                <a:xfrm>
                  <a:off x="3088640" y="3904710"/>
                  <a:ext cx="6635919" cy="5333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𝜃</m:t>
                                </m:r>
                              </m:e>
                            </m:acc>
                          </m:e>
                          <m:sub>
                            <m:r>
                              <a:rPr lang="en-US" sz="1600" b="0" i="1" smtClean="0">
                                <a:latin typeface="Cambria Math" panose="02040503050406030204" pitchFamily="18" charset="0"/>
                              </a:rPr>
                              <m:t>𝑎</m:t>
                            </m:r>
                            <m:r>
                              <a:rPr lang="en-US" sz="1600" b="0" i="1" smtClean="0">
                                <a:latin typeface="Cambria Math" panose="02040503050406030204" pitchFamily="18" charset="0"/>
                              </a:rPr>
                              <m:t>,2</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i="1" smtClean="0">
                                        <a:solidFill>
                                          <a:schemeClr val="accent1"/>
                                        </a:solidFill>
                                        <a:latin typeface="Cambria Math" panose="02040503050406030204" pitchFamily="18" charset="0"/>
                                      </a:rPr>
                                      <m:t>𝑖</m:t>
                                    </m:r>
                                    <m:r>
                                      <a:rPr lang="en-US" sz="1600" i="1" smtClean="0">
                                        <a:solidFill>
                                          <a:schemeClr val="accent1"/>
                                        </a:solidFill>
                                        <a:latin typeface="Cambria Math" panose="02040503050406030204" pitchFamily="18" charset="0"/>
                                      </a:rPr>
                                      <m:t>∈</m:t>
                                    </m:r>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𝐼</m:t>
                                        </m:r>
                                      </m:e>
                                      <m:sub>
                                        <m:r>
                                          <a:rPr lang="en-US" sz="1600" b="0" i="1" smtClean="0">
                                            <a:solidFill>
                                              <a:schemeClr val="accent1"/>
                                            </a:solidFill>
                                            <a:latin typeface="Cambria Math" panose="02040503050406030204" pitchFamily="18" charset="0"/>
                                          </a:rPr>
                                          <m:t>2</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𝑎</m:t>
                                    </m:r>
                                  </m:e>
                                </m:d>
                              </m:e>
                            </m:d>
                          </m:den>
                        </m:f>
                        <m:nary>
                          <m:naryPr>
                            <m:chr m:val="∑"/>
                            <m:limLoc m:val="subSup"/>
                            <m:supHide m:val="on"/>
                            <m:ctrlPr>
                              <a:rPr lang="en-US" sz="1600" b="0" i="1" smtClean="0">
                                <a:latin typeface="Cambria Math" panose="02040503050406030204" pitchFamily="18" charset="0"/>
                              </a:rPr>
                            </m:ctrlPr>
                          </m:naryPr>
                          <m:sub>
                            <m:r>
                              <a:rPr lang="en-US" sz="1600" i="1" smtClean="0">
                                <a:solidFill>
                                  <a:schemeClr val="accent1"/>
                                </a:solidFill>
                                <a:latin typeface="Cambria Math" panose="02040503050406030204" pitchFamily="18" charset="0"/>
                              </a:rPr>
                              <m:t>𝑖</m:t>
                            </m:r>
                            <m:r>
                              <a:rPr lang="en-US" sz="1600" i="1" smtClean="0">
                                <a:solidFill>
                                  <a:schemeClr val="accent1"/>
                                </a:solidFill>
                                <a:latin typeface="Cambria Math" panose="02040503050406030204" pitchFamily="18" charset="0"/>
                              </a:rPr>
                              <m:t>∈</m:t>
                            </m:r>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𝐼</m:t>
                                </m:r>
                              </m:e>
                              <m:sub>
                                <m:r>
                                  <a:rPr lang="en-US" sz="1600" b="0" i="1" smtClean="0">
                                    <a:solidFill>
                                      <a:schemeClr val="accent1"/>
                                    </a:solidFill>
                                    <a:latin typeface="Cambria Math" panose="02040503050406030204" pitchFamily="18" charset="0"/>
                                  </a:rPr>
                                  <m:t>2</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𝑎</m:t>
                            </m:r>
                          </m:sub>
                          <m:sup/>
                          <m:e>
                            <m:d>
                              <m:dPr>
                                <m:ctrlPr>
                                  <a:rPr lang="en-US" sz="1600" i="1">
                                    <a:latin typeface="Cambria Math" panose="02040503050406030204" pitchFamily="18" charset="0"/>
                                  </a:rPr>
                                </m:ctrlPr>
                              </m:dPr>
                              <m:e>
                                <m:sSub>
                                  <m:sSubPr>
                                    <m:ctrlPr>
                                      <a:rPr lang="en-US" sz="1600" i="1" smtClean="0">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𝑌</m:t>
                                    </m:r>
                                  </m:e>
                                  <m:sub>
                                    <m:r>
                                      <a:rPr lang="en-US" sz="1600" i="1">
                                        <a:solidFill>
                                          <a:schemeClr val="accent1"/>
                                        </a:solidFill>
                                        <a:latin typeface="Cambria Math" panose="02040503050406030204" pitchFamily="18" charset="0"/>
                                      </a:rPr>
                                      <m:t>𝑖</m:t>
                                    </m:r>
                                  </m:sub>
                                </m:sSub>
                                <m:r>
                                  <a:rPr lang="en-US" sz="1600" i="1">
                                    <a:latin typeface="Cambria Math" panose="02040503050406030204" pitchFamily="18" charset="0"/>
                                  </a:rPr>
                                  <m:t>−</m:t>
                                </m:r>
                                <m:sSub>
                                  <m:sSubPr>
                                    <m:ctrlPr>
                                      <a:rPr lang="en-US" sz="1600" i="1" smtClean="0">
                                        <a:solidFill>
                                          <a:schemeClr val="accent2">
                                            <a:lumMod val="75000"/>
                                          </a:schemeClr>
                                        </a:solidFill>
                                        <a:latin typeface="Cambria Math" panose="02040503050406030204" pitchFamily="18" charset="0"/>
                                      </a:rPr>
                                    </m:ctrlPr>
                                  </m:sSubPr>
                                  <m:e>
                                    <m:acc>
                                      <m:accPr>
                                        <m:chr m:val="̂"/>
                                        <m:ctrlPr>
                                          <a:rPr lang="en-US" sz="1600" i="1">
                                            <a:solidFill>
                                              <a:schemeClr val="accent2">
                                                <a:lumMod val="75000"/>
                                              </a:schemeClr>
                                            </a:solidFill>
                                            <a:latin typeface="Cambria Math" panose="02040503050406030204" pitchFamily="18" charset="0"/>
                                          </a:rPr>
                                        </m:ctrlPr>
                                      </m:accPr>
                                      <m:e>
                                        <m:r>
                                          <a:rPr lang="en-US" sz="1600" i="1">
                                            <a:solidFill>
                                              <a:schemeClr val="accent2">
                                                <a:lumMod val="75000"/>
                                              </a:schemeClr>
                                            </a:solidFill>
                                            <a:latin typeface="Cambria Math" panose="02040503050406030204" pitchFamily="18" charset="0"/>
                                          </a:rPr>
                                          <m:t>𝜇</m:t>
                                        </m:r>
                                      </m:e>
                                    </m:acc>
                                  </m:e>
                                  <m:sub>
                                    <m:r>
                                      <a:rPr lang="en-US" sz="1600" i="1">
                                        <a:solidFill>
                                          <a:schemeClr val="accent2">
                                            <a:lumMod val="75000"/>
                                          </a:schemeClr>
                                        </a:solidFill>
                                        <a:latin typeface="Cambria Math" panose="02040503050406030204" pitchFamily="18" charset="0"/>
                                      </a:rPr>
                                      <m:t>𝑎</m:t>
                                    </m:r>
                                    <m:r>
                                      <a:rPr lang="en-US" sz="1600" i="1">
                                        <a:solidFill>
                                          <a:schemeClr val="accent2">
                                            <a:lumMod val="75000"/>
                                          </a:schemeClr>
                                        </a:solidFill>
                                        <a:latin typeface="Cambria Math" panose="02040503050406030204" pitchFamily="18" charset="0"/>
                                      </a:rPr>
                                      <m:t>,−2</m:t>
                                    </m:r>
                                  </m:sub>
                                </m:sSub>
                                <m:d>
                                  <m:dPr>
                                    <m:ctrlPr>
                                      <a:rPr lang="en-US" sz="1600" i="1">
                                        <a:latin typeface="Cambria Math" panose="02040503050406030204" pitchFamily="18" charset="0"/>
                                      </a:rPr>
                                    </m:ctrlPr>
                                  </m:dPr>
                                  <m:e>
                                    <m:sSub>
                                      <m:sSubPr>
                                        <m:ctrlPr>
                                          <a:rPr lang="en-US" sz="1600" i="1" smtClean="0">
                                            <a:solidFill>
                                              <a:schemeClr val="accent1"/>
                                            </a:solidFill>
                                            <a:latin typeface="Cambria Math" panose="02040503050406030204" pitchFamily="18" charset="0"/>
                                          </a:rPr>
                                        </m:ctrlPr>
                                      </m:sSubPr>
                                      <m:e>
                                        <m:r>
                                          <a:rPr lang="en-US" sz="1600" b="1" i="1">
                                            <a:solidFill>
                                              <a:schemeClr val="accent1"/>
                                            </a:solidFill>
                                            <a:latin typeface="Cambria Math" panose="02040503050406030204" pitchFamily="18" charset="0"/>
                                          </a:rPr>
                                          <m:t>𝑿</m:t>
                                        </m:r>
                                      </m:e>
                                      <m:sub>
                                        <m:r>
                                          <a:rPr lang="en-US" sz="1600" i="1">
                                            <a:solidFill>
                                              <a:schemeClr val="accent1"/>
                                            </a:solidFill>
                                            <a:latin typeface="Cambria Math" panose="02040503050406030204" pitchFamily="18" charset="0"/>
                                          </a:rPr>
                                          <m:t>𝑖</m:t>
                                        </m:r>
                                      </m:sub>
                                    </m:sSub>
                                  </m:e>
                                </m:d>
                              </m:e>
                            </m:d>
                          </m:e>
                        </m:nary>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2</m:t>
                                    </m:r>
                                  </m:sub>
                                </m:sSub>
                              </m:e>
                            </m:d>
                          </m:den>
                        </m:f>
                        <m:nary>
                          <m:naryPr>
                            <m:chr m:val="∑"/>
                            <m:limLoc m:val="subSup"/>
                            <m:supHide m:val="on"/>
                            <m:ctrlPr>
                              <a:rPr lang="en-US" sz="1600" b="0" i="1" smtClean="0">
                                <a:latin typeface="Cambria Math" panose="02040503050406030204" pitchFamily="18" charset="0"/>
                              </a:rPr>
                            </m:ctrlPr>
                          </m:naryPr>
                          <m:sub>
                            <m:r>
                              <m:rPr>
                                <m:brk m:alnAt="7"/>
                              </m:rPr>
                              <a:rPr lang="en-US" sz="1600" i="1" smtClean="0">
                                <a:solidFill>
                                  <a:schemeClr val="accent1"/>
                                </a:solidFill>
                                <a:latin typeface="Cambria Math" panose="02040503050406030204" pitchFamily="18" charset="0"/>
                              </a:rPr>
                              <m:t>𝑖</m:t>
                            </m:r>
                            <m:r>
                              <a:rPr lang="en-US" sz="1600" i="1">
                                <a:solidFill>
                                  <a:schemeClr val="accent1"/>
                                </a:solidFill>
                                <a:latin typeface="Cambria Math" panose="02040503050406030204" pitchFamily="18" charset="0"/>
                              </a:rPr>
                              <m:t>∈</m:t>
                            </m:r>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𝐼</m:t>
                                </m:r>
                              </m:e>
                              <m:sub>
                                <m:r>
                                  <a:rPr lang="en-US" sz="1600" b="0" i="1" smtClean="0">
                                    <a:solidFill>
                                      <a:schemeClr val="accent1"/>
                                    </a:solidFill>
                                    <a:latin typeface="Cambria Math" panose="02040503050406030204" pitchFamily="18" charset="0"/>
                                  </a:rPr>
                                  <m:t>2</m:t>
                                </m:r>
                              </m:sub>
                            </m:sSub>
                          </m:sub>
                          <m:sup/>
                          <m:e>
                            <m:sSub>
                              <m:sSubPr>
                                <m:ctrlPr>
                                  <a:rPr lang="en-US" sz="1600" i="1" smtClean="0">
                                    <a:solidFill>
                                      <a:schemeClr val="accent2">
                                        <a:lumMod val="75000"/>
                                      </a:schemeClr>
                                    </a:solidFill>
                                    <a:latin typeface="Cambria Math" panose="02040503050406030204" pitchFamily="18" charset="0"/>
                                  </a:rPr>
                                </m:ctrlPr>
                              </m:sSubPr>
                              <m:e>
                                <m:acc>
                                  <m:accPr>
                                    <m:chr m:val="̂"/>
                                    <m:ctrlPr>
                                      <a:rPr lang="en-US" sz="1600" i="1">
                                        <a:solidFill>
                                          <a:schemeClr val="accent2">
                                            <a:lumMod val="75000"/>
                                          </a:schemeClr>
                                        </a:solidFill>
                                        <a:latin typeface="Cambria Math" panose="02040503050406030204" pitchFamily="18" charset="0"/>
                                      </a:rPr>
                                    </m:ctrlPr>
                                  </m:accPr>
                                  <m:e>
                                    <m:r>
                                      <a:rPr lang="en-US" sz="1600" i="1">
                                        <a:solidFill>
                                          <a:schemeClr val="accent2">
                                            <a:lumMod val="75000"/>
                                          </a:schemeClr>
                                        </a:solidFill>
                                        <a:latin typeface="Cambria Math" panose="02040503050406030204" pitchFamily="18" charset="0"/>
                                      </a:rPr>
                                      <m:t>𝜇</m:t>
                                    </m:r>
                                  </m:e>
                                </m:acc>
                              </m:e>
                              <m:sub>
                                <m:r>
                                  <a:rPr lang="en-US" sz="1600" i="1">
                                    <a:solidFill>
                                      <a:schemeClr val="accent2">
                                        <a:lumMod val="75000"/>
                                      </a:schemeClr>
                                    </a:solidFill>
                                    <a:latin typeface="Cambria Math" panose="02040503050406030204" pitchFamily="18" charset="0"/>
                                  </a:rPr>
                                  <m:t>𝑎</m:t>
                                </m:r>
                                <m:r>
                                  <a:rPr lang="en-US" sz="1600" i="1">
                                    <a:solidFill>
                                      <a:schemeClr val="accent2">
                                        <a:lumMod val="75000"/>
                                      </a:schemeClr>
                                    </a:solidFill>
                                    <a:latin typeface="Cambria Math" panose="02040503050406030204" pitchFamily="18" charset="0"/>
                                  </a:rPr>
                                  <m:t>,−2</m:t>
                                </m:r>
                              </m:sub>
                            </m:sSub>
                            <m:d>
                              <m:dPr>
                                <m:ctrlPr>
                                  <a:rPr lang="en-US" sz="1600" i="1">
                                    <a:latin typeface="Cambria Math" panose="02040503050406030204" pitchFamily="18" charset="0"/>
                                  </a:rPr>
                                </m:ctrlPr>
                              </m:dPr>
                              <m:e>
                                <m:sSub>
                                  <m:sSubPr>
                                    <m:ctrlPr>
                                      <a:rPr lang="en-US" sz="1600" i="1" smtClean="0">
                                        <a:solidFill>
                                          <a:schemeClr val="accent1"/>
                                        </a:solidFill>
                                        <a:latin typeface="Cambria Math" panose="02040503050406030204" pitchFamily="18" charset="0"/>
                                      </a:rPr>
                                    </m:ctrlPr>
                                  </m:sSubPr>
                                  <m:e>
                                    <m:r>
                                      <a:rPr lang="en-US" sz="1600" b="1" i="1">
                                        <a:solidFill>
                                          <a:schemeClr val="accent1"/>
                                        </a:solidFill>
                                        <a:latin typeface="Cambria Math" panose="02040503050406030204" pitchFamily="18" charset="0"/>
                                      </a:rPr>
                                      <m:t>𝑿</m:t>
                                    </m:r>
                                  </m:e>
                                  <m:sub>
                                    <m:r>
                                      <a:rPr lang="en-US" sz="1600" i="1">
                                        <a:solidFill>
                                          <a:schemeClr val="accent1"/>
                                        </a:solidFill>
                                        <a:latin typeface="Cambria Math" panose="02040503050406030204" pitchFamily="18" charset="0"/>
                                      </a:rPr>
                                      <m:t>𝑖</m:t>
                                    </m:r>
                                  </m:sub>
                                </m:sSub>
                              </m:e>
                            </m:d>
                          </m:e>
                        </m:nary>
                      </m:oMath>
                    </m:oMathPara>
                  </a14:m>
                  <a:endParaRPr lang="en-US" sz="1600" dirty="0"/>
                </a:p>
              </p:txBody>
            </p:sp>
          </mc:Choice>
          <mc:Fallback xmlns="">
            <p:sp>
              <p:nvSpPr>
                <p:cNvPr id="12" name="TextBox 11">
                  <a:extLst>
                    <a:ext uri="{FF2B5EF4-FFF2-40B4-BE49-F238E27FC236}">
                      <a16:creationId xmlns:a16="http://schemas.microsoft.com/office/drawing/2014/main" id="{BA6256DD-3949-63D0-7ADE-1FFDE7B72D60}"/>
                    </a:ext>
                  </a:extLst>
                </p:cNvPr>
                <p:cNvSpPr txBox="1">
                  <a:spLocks noRot="1" noChangeAspect="1" noMove="1" noResize="1" noEditPoints="1" noAdjustHandles="1" noChangeArrowheads="1" noChangeShapeType="1" noTextEdit="1"/>
                </p:cNvSpPr>
                <p:nvPr/>
              </p:nvSpPr>
              <p:spPr>
                <a:xfrm>
                  <a:off x="3088640" y="3904710"/>
                  <a:ext cx="6635919" cy="533351"/>
                </a:xfrm>
                <a:prstGeom prst="rect">
                  <a:avLst/>
                </a:prstGeom>
                <a:blipFill>
                  <a:blip r:embed="rId6"/>
                  <a:stretch>
                    <a:fillRect l="-191" t="-167442" b="-23953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graphicFrame>
            <p:nvGraphicFramePr>
              <p:cNvPr id="9" name="Table fold 3">
                <a:extLst>
                  <a:ext uri="{FF2B5EF4-FFF2-40B4-BE49-F238E27FC236}">
                    <a16:creationId xmlns:a16="http://schemas.microsoft.com/office/drawing/2014/main" id="{0D60A77E-AC25-B7DE-94CF-DB12A9B7E671}"/>
                  </a:ext>
                </a:extLst>
              </p:cNvPr>
              <p:cNvGraphicFramePr>
                <a:graphicFrameLocks noGrp="1"/>
              </p:cNvGraphicFramePr>
              <p:nvPr>
                <p:extLst>
                  <p:ext uri="{D42A27DB-BD31-4B8C-83A1-F6EECF244321}">
                    <p14:modId xmlns:p14="http://schemas.microsoft.com/office/powerpoint/2010/main" val="3029115375"/>
                  </p:ext>
                </p:extLst>
              </p:nvPr>
            </p:nvGraphicFramePr>
            <p:xfrm>
              <a:off x="966809" y="3922776"/>
              <a:ext cx="1371600" cy="2468880"/>
            </p:xfrm>
            <a:graphic>
              <a:graphicData uri="http://schemas.openxmlformats.org/drawingml/2006/table">
                <a:tbl>
                  <a:tblPr firstRow="1" bandRow="1"/>
                  <a:tblGrid>
                    <a:gridCol w="1371600">
                      <a:extLst>
                        <a:ext uri="{9D8B030D-6E8A-4147-A177-3AD203B41FA5}">
                          <a16:colId xmlns:a16="http://schemas.microsoft.com/office/drawing/2014/main" val="1225872747"/>
                        </a:ext>
                      </a:extLst>
                    </a:gridCol>
                  </a:tblGrid>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𝐼</m:t>
                                    </m:r>
                                  </m:e>
                                  <m:sub>
                                    <m:r>
                                      <a:rPr lang="en-US" b="0" i="1" smtClean="0">
                                        <a:solidFill>
                                          <a:schemeClr val="tx1"/>
                                        </a:solidFill>
                                        <a:latin typeface="Cambria Math" panose="02040503050406030204" pitchFamily="18" charset="0"/>
                                      </a:rPr>
                                      <m:t>1</m:t>
                                    </m:r>
                                  </m:sub>
                                </m:sSub>
                              </m:oMath>
                            </m:oMathPara>
                          </a14:m>
                          <a:endParaRPr lang="en-US" dirty="0"/>
                        </a:p>
                      </a:txBody>
                      <a:tcPr anchor="ctr">
                        <a:solidFill>
                          <a:schemeClr val="accent2"/>
                        </a:solidFill>
                      </a:tcPr>
                    </a:tc>
                    <a:extLst>
                      <a:ext uri="{0D108BD9-81ED-4DB2-BD59-A6C34878D82A}">
                        <a16:rowId xmlns:a16="http://schemas.microsoft.com/office/drawing/2014/main" val="773834212"/>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𝐼</m:t>
                                    </m:r>
                                  </m:e>
                                  <m:sub>
                                    <m:r>
                                      <a:rPr lang="en-US" b="0" i="1" smtClean="0">
                                        <a:solidFill>
                                          <a:schemeClr val="tx1"/>
                                        </a:solidFill>
                                        <a:latin typeface="Cambria Math" panose="02040503050406030204" pitchFamily="18" charset="0"/>
                                      </a:rPr>
                                      <m:t>2</m:t>
                                    </m:r>
                                  </m:sub>
                                </m:sSub>
                              </m:oMath>
                            </m:oMathPara>
                          </a14:m>
                          <a:endParaRPr lang="en-US" dirty="0"/>
                        </a:p>
                      </a:txBody>
                      <a:tcPr anchor="ctr">
                        <a:solidFill>
                          <a:schemeClr val="accent2"/>
                        </a:solidFill>
                      </a:tcPr>
                    </a:tc>
                    <a:extLst>
                      <a:ext uri="{0D108BD9-81ED-4DB2-BD59-A6C34878D82A}">
                        <a16:rowId xmlns:a16="http://schemas.microsoft.com/office/drawing/2014/main" val="2794368435"/>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sub>
                                </m:sSub>
                              </m:oMath>
                            </m:oMathPara>
                          </a14:m>
                          <a:endParaRPr lang="en-US" dirty="0"/>
                        </a:p>
                      </a:txBody>
                      <a:tcPr anchor="ctr">
                        <a:solidFill>
                          <a:schemeClr val="accent1"/>
                        </a:solidFill>
                      </a:tcPr>
                    </a:tc>
                    <a:extLst>
                      <a:ext uri="{0D108BD9-81ED-4DB2-BD59-A6C34878D82A}">
                        <a16:rowId xmlns:a16="http://schemas.microsoft.com/office/drawing/2014/main" val="3427980894"/>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4</m:t>
                                    </m:r>
                                  </m:sub>
                                </m:sSub>
                              </m:oMath>
                            </m:oMathPara>
                          </a14:m>
                          <a:endParaRPr lang="en-US" dirty="0"/>
                        </a:p>
                      </a:txBody>
                      <a:tcPr anchor="ctr">
                        <a:solidFill>
                          <a:schemeClr val="accent2"/>
                        </a:solidFill>
                      </a:tcPr>
                    </a:tc>
                    <a:extLst>
                      <a:ext uri="{0D108BD9-81ED-4DB2-BD59-A6C34878D82A}">
                        <a16:rowId xmlns:a16="http://schemas.microsoft.com/office/drawing/2014/main" val="1169689439"/>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5</m:t>
                                    </m:r>
                                  </m:sub>
                                </m:sSub>
                              </m:oMath>
                            </m:oMathPara>
                          </a14:m>
                          <a:endParaRPr lang="en-US" dirty="0"/>
                        </a:p>
                      </a:txBody>
                      <a:tcPr anchor="ctr">
                        <a:solidFill>
                          <a:schemeClr val="accent2"/>
                        </a:solidFill>
                      </a:tcPr>
                    </a:tc>
                    <a:extLst>
                      <a:ext uri="{0D108BD9-81ED-4DB2-BD59-A6C34878D82A}">
                        <a16:rowId xmlns:a16="http://schemas.microsoft.com/office/drawing/2014/main" val="3825025167"/>
                      </a:ext>
                    </a:extLst>
                  </a:tr>
                </a:tbl>
              </a:graphicData>
            </a:graphic>
          </p:graphicFrame>
        </mc:Choice>
        <mc:Fallback xmlns="">
          <p:graphicFrame>
            <p:nvGraphicFramePr>
              <p:cNvPr id="9" name="Table fold 3">
                <a:extLst>
                  <a:ext uri="{FF2B5EF4-FFF2-40B4-BE49-F238E27FC236}">
                    <a16:creationId xmlns:a16="http://schemas.microsoft.com/office/drawing/2014/main" id="{0D60A77E-AC25-B7DE-94CF-DB12A9B7E671}"/>
                  </a:ext>
                </a:extLst>
              </p:cNvPr>
              <p:cNvGraphicFramePr>
                <a:graphicFrameLocks noGrp="1"/>
              </p:cNvGraphicFramePr>
              <p:nvPr>
                <p:extLst>
                  <p:ext uri="{D42A27DB-BD31-4B8C-83A1-F6EECF244321}">
                    <p14:modId xmlns:p14="http://schemas.microsoft.com/office/powerpoint/2010/main" val="3029115375"/>
                  </p:ext>
                </p:extLst>
              </p:nvPr>
            </p:nvGraphicFramePr>
            <p:xfrm>
              <a:off x="966809" y="3922776"/>
              <a:ext cx="1371600" cy="2468880"/>
            </p:xfrm>
            <a:graphic>
              <a:graphicData uri="http://schemas.openxmlformats.org/drawingml/2006/table">
                <a:tbl>
                  <a:tblPr firstRow="1" bandRow="1"/>
                  <a:tblGrid>
                    <a:gridCol w="1371600">
                      <a:extLst>
                        <a:ext uri="{9D8B030D-6E8A-4147-A177-3AD203B41FA5}">
                          <a16:colId xmlns:a16="http://schemas.microsoft.com/office/drawing/2014/main" val="1225872747"/>
                        </a:ext>
                      </a:extLst>
                    </a:gridCol>
                  </a:tblGrid>
                  <a:tr h="493776">
                    <a:tc>
                      <a:txBody>
                        <a:bodyPr/>
                        <a:lstStyle/>
                        <a:p>
                          <a:endParaRPr lang="en-US"/>
                        </a:p>
                      </a:txBody>
                      <a:tcPr anchor="ctr">
                        <a:blipFill>
                          <a:blip r:embed="rId7"/>
                          <a:stretch>
                            <a:fillRect l="-917" r="-917" b="-405128"/>
                          </a:stretch>
                        </a:blipFill>
                      </a:tcPr>
                    </a:tc>
                    <a:extLst>
                      <a:ext uri="{0D108BD9-81ED-4DB2-BD59-A6C34878D82A}">
                        <a16:rowId xmlns:a16="http://schemas.microsoft.com/office/drawing/2014/main" val="773834212"/>
                      </a:ext>
                    </a:extLst>
                  </a:tr>
                  <a:tr h="493776">
                    <a:tc>
                      <a:txBody>
                        <a:bodyPr/>
                        <a:lstStyle/>
                        <a:p>
                          <a:endParaRPr lang="en-US"/>
                        </a:p>
                      </a:txBody>
                      <a:tcPr anchor="ctr">
                        <a:blipFill>
                          <a:blip r:embed="rId7"/>
                          <a:stretch>
                            <a:fillRect l="-917" t="-100000" r="-917" b="-305128"/>
                          </a:stretch>
                        </a:blipFill>
                      </a:tcPr>
                    </a:tc>
                    <a:extLst>
                      <a:ext uri="{0D108BD9-81ED-4DB2-BD59-A6C34878D82A}">
                        <a16:rowId xmlns:a16="http://schemas.microsoft.com/office/drawing/2014/main" val="2794368435"/>
                      </a:ext>
                    </a:extLst>
                  </a:tr>
                  <a:tr h="493776">
                    <a:tc>
                      <a:txBody>
                        <a:bodyPr/>
                        <a:lstStyle/>
                        <a:p>
                          <a:endParaRPr lang="en-US"/>
                        </a:p>
                      </a:txBody>
                      <a:tcPr anchor="ctr">
                        <a:blipFill>
                          <a:blip r:embed="rId7"/>
                          <a:stretch>
                            <a:fillRect l="-917" t="-195000" r="-917" b="-197500"/>
                          </a:stretch>
                        </a:blipFill>
                      </a:tcPr>
                    </a:tc>
                    <a:extLst>
                      <a:ext uri="{0D108BD9-81ED-4DB2-BD59-A6C34878D82A}">
                        <a16:rowId xmlns:a16="http://schemas.microsoft.com/office/drawing/2014/main" val="3427980894"/>
                      </a:ext>
                    </a:extLst>
                  </a:tr>
                  <a:tr h="493776">
                    <a:tc>
                      <a:txBody>
                        <a:bodyPr/>
                        <a:lstStyle/>
                        <a:p>
                          <a:endParaRPr lang="en-US"/>
                        </a:p>
                      </a:txBody>
                      <a:tcPr anchor="ctr">
                        <a:blipFill>
                          <a:blip r:embed="rId7"/>
                          <a:stretch>
                            <a:fillRect l="-917" t="-302564" r="-917" b="-102564"/>
                          </a:stretch>
                        </a:blipFill>
                      </a:tcPr>
                    </a:tc>
                    <a:extLst>
                      <a:ext uri="{0D108BD9-81ED-4DB2-BD59-A6C34878D82A}">
                        <a16:rowId xmlns:a16="http://schemas.microsoft.com/office/drawing/2014/main" val="1169689439"/>
                      </a:ext>
                    </a:extLst>
                  </a:tr>
                  <a:tr h="493776">
                    <a:tc>
                      <a:txBody>
                        <a:bodyPr/>
                        <a:lstStyle/>
                        <a:p>
                          <a:endParaRPr lang="en-US"/>
                        </a:p>
                      </a:txBody>
                      <a:tcPr anchor="ctr">
                        <a:blipFill>
                          <a:blip r:embed="rId7"/>
                          <a:stretch>
                            <a:fillRect l="-917" t="-402564" r="-917" b="-2564"/>
                          </a:stretch>
                        </a:blipFill>
                      </a:tcPr>
                    </a:tc>
                    <a:extLst>
                      <a:ext uri="{0D108BD9-81ED-4DB2-BD59-A6C34878D82A}">
                        <a16:rowId xmlns:a16="http://schemas.microsoft.com/office/drawing/2014/main" val="3825025167"/>
                      </a:ext>
                    </a:extLst>
                  </a:tr>
                </a:tbl>
              </a:graphicData>
            </a:graphic>
          </p:graphicFrame>
        </mc:Fallback>
      </mc:AlternateContent>
      <p:grpSp>
        <p:nvGrpSpPr>
          <p:cNvPr id="13" name="theta_hat_3">
            <a:extLst>
              <a:ext uri="{FF2B5EF4-FFF2-40B4-BE49-F238E27FC236}">
                <a16:creationId xmlns:a16="http://schemas.microsoft.com/office/drawing/2014/main" id="{677F82C0-29EE-A1D2-999F-206DF9AFE320}"/>
              </a:ext>
            </a:extLst>
          </p:cNvPr>
          <p:cNvGrpSpPr/>
          <p:nvPr/>
        </p:nvGrpSpPr>
        <p:grpSpPr>
          <a:xfrm>
            <a:off x="2444646" y="4890540"/>
            <a:ext cx="7292255" cy="533351"/>
            <a:chOff x="2432304" y="3904710"/>
            <a:chExt cx="7292255" cy="533351"/>
          </a:xfrm>
        </p:grpSpPr>
        <p:sp>
          <p:nvSpPr>
            <p:cNvPr id="15" name="Right Arrow 14">
              <a:extLst>
                <a:ext uri="{FF2B5EF4-FFF2-40B4-BE49-F238E27FC236}">
                  <a16:creationId xmlns:a16="http://schemas.microsoft.com/office/drawing/2014/main" id="{E0C43B29-7416-DE84-5DD5-CF8F0828D8F9}"/>
                </a:ext>
              </a:extLst>
            </p:cNvPr>
            <p:cNvSpPr/>
            <p:nvPr/>
          </p:nvSpPr>
          <p:spPr>
            <a:xfrm>
              <a:off x="2432304" y="4012539"/>
              <a:ext cx="566928" cy="310896"/>
            </a:xfrm>
            <a:prstGeom prst="rightArrow">
              <a:avLst>
                <a:gd name="adj1" fmla="val 50000"/>
                <a:gd name="adj2" fmla="val 85294"/>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83509D6-B38D-0F20-956E-24138E567B1D}"/>
                    </a:ext>
                  </a:extLst>
                </p:cNvPr>
                <p:cNvSpPr txBox="1"/>
                <p:nvPr/>
              </p:nvSpPr>
              <p:spPr>
                <a:xfrm>
                  <a:off x="3088640" y="3904710"/>
                  <a:ext cx="6635919" cy="5333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𝜃</m:t>
                                </m:r>
                              </m:e>
                            </m:acc>
                          </m:e>
                          <m:sub>
                            <m:r>
                              <a:rPr lang="en-US" sz="1600" b="0" i="1" smtClean="0">
                                <a:latin typeface="Cambria Math" panose="02040503050406030204" pitchFamily="18" charset="0"/>
                              </a:rPr>
                              <m:t>𝑎</m:t>
                            </m:r>
                            <m:r>
                              <a:rPr lang="en-US" sz="1600" b="0" i="1" smtClean="0">
                                <a:latin typeface="Cambria Math" panose="02040503050406030204" pitchFamily="18" charset="0"/>
                              </a:rPr>
                              <m:t>,3</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i="1" smtClean="0">
                                        <a:solidFill>
                                          <a:schemeClr val="accent1"/>
                                        </a:solidFill>
                                        <a:latin typeface="Cambria Math" panose="02040503050406030204" pitchFamily="18" charset="0"/>
                                      </a:rPr>
                                      <m:t>𝑖</m:t>
                                    </m:r>
                                    <m:r>
                                      <a:rPr lang="en-US" sz="1600" i="1" smtClean="0">
                                        <a:solidFill>
                                          <a:schemeClr val="accent1"/>
                                        </a:solidFill>
                                        <a:latin typeface="Cambria Math" panose="02040503050406030204" pitchFamily="18" charset="0"/>
                                      </a:rPr>
                                      <m:t>∈</m:t>
                                    </m:r>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𝐼</m:t>
                                        </m:r>
                                      </m:e>
                                      <m:sub>
                                        <m:r>
                                          <a:rPr lang="en-US" sz="1600" b="0" i="1" smtClean="0">
                                            <a:solidFill>
                                              <a:schemeClr val="accent1"/>
                                            </a:solidFill>
                                            <a:latin typeface="Cambria Math" panose="02040503050406030204" pitchFamily="18" charset="0"/>
                                          </a:rPr>
                                          <m:t>3</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𝑎</m:t>
                                    </m:r>
                                  </m:e>
                                </m:d>
                              </m:e>
                            </m:d>
                          </m:den>
                        </m:f>
                        <m:nary>
                          <m:naryPr>
                            <m:chr m:val="∑"/>
                            <m:limLoc m:val="subSup"/>
                            <m:supHide m:val="on"/>
                            <m:ctrlPr>
                              <a:rPr lang="en-US" sz="1600" b="0" i="1" smtClean="0">
                                <a:latin typeface="Cambria Math" panose="02040503050406030204" pitchFamily="18" charset="0"/>
                              </a:rPr>
                            </m:ctrlPr>
                          </m:naryPr>
                          <m:sub>
                            <m:r>
                              <a:rPr lang="en-US" sz="1600" i="1" smtClean="0">
                                <a:solidFill>
                                  <a:schemeClr val="accent1"/>
                                </a:solidFill>
                                <a:latin typeface="Cambria Math" panose="02040503050406030204" pitchFamily="18" charset="0"/>
                              </a:rPr>
                              <m:t>𝑖</m:t>
                            </m:r>
                            <m:r>
                              <a:rPr lang="en-US" sz="1600" i="1" smtClean="0">
                                <a:solidFill>
                                  <a:schemeClr val="accent1"/>
                                </a:solidFill>
                                <a:latin typeface="Cambria Math" panose="02040503050406030204" pitchFamily="18" charset="0"/>
                              </a:rPr>
                              <m:t>∈</m:t>
                            </m:r>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𝐼</m:t>
                                </m:r>
                              </m:e>
                              <m:sub>
                                <m:r>
                                  <a:rPr lang="en-US" sz="1600" b="0" i="1" smtClean="0">
                                    <a:solidFill>
                                      <a:schemeClr val="accent1"/>
                                    </a:solidFill>
                                    <a:latin typeface="Cambria Math" panose="02040503050406030204" pitchFamily="18" charset="0"/>
                                  </a:rPr>
                                  <m:t>3</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𝑎</m:t>
                            </m:r>
                          </m:sub>
                          <m:sup/>
                          <m:e>
                            <m:d>
                              <m:dPr>
                                <m:ctrlPr>
                                  <a:rPr lang="en-US" sz="1600" i="1">
                                    <a:latin typeface="Cambria Math" panose="02040503050406030204" pitchFamily="18" charset="0"/>
                                  </a:rPr>
                                </m:ctrlPr>
                              </m:dPr>
                              <m:e>
                                <m:sSub>
                                  <m:sSubPr>
                                    <m:ctrlPr>
                                      <a:rPr lang="en-US" sz="1600" i="1" smtClean="0">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𝑌</m:t>
                                    </m:r>
                                  </m:e>
                                  <m:sub>
                                    <m:r>
                                      <a:rPr lang="en-US" sz="1600" i="1">
                                        <a:solidFill>
                                          <a:schemeClr val="accent1"/>
                                        </a:solidFill>
                                        <a:latin typeface="Cambria Math" panose="02040503050406030204" pitchFamily="18" charset="0"/>
                                      </a:rPr>
                                      <m:t>𝑖</m:t>
                                    </m:r>
                                  </m:sub>
                                </m:sSub>
                                <m:r>
                                  <a:rPr lang="en-US" sz="1600" i="1">
                                    <a:latin typeface="Cambria Math" panose="02040503050406030204" pitchFamily="18" charset="0"/>
                                  </a:rPr>
                                  <m:t>−</m:t>
                                </m:r>
                                <m:sSub>
                                  <m:sSubPr>
                                    <m:ctrlPr>
                                      <a:rPr lang="en-US" sz="1600" i="1" smtClean="0">
                                        <a:solidFill>
                                          <a:schemeClr val="accent2">
                                            <a:lumMod val="75000"/>
                                          </a:schemeClr>
                                        </a:solidFill>
                                        <a:latin typeface="Cambria Math" panose="02040503050406030204" pitchFamily="18" charset="0"/>
                                      </a:rPr>
                                    </m:ctrlPr>
                                  </m:sSubPr>
                                  <m:e>
                                    <m:acc>
                                      <m:accPr>
                                        <m:chr m:val="̂"/>
                                        <m:ctrlPr>
                                          <a:rPr lang="en-US" sz="1600" i="1">
                                            <a:solidFill>
                                              <a:schemeClr val="accent2">
                                                <a:lumMod val="75000"/>
                                              </a:schemeClr>
                                            </a:solidFill>
                                            <a:latin typeface="Cambria Math" panose="02040503050406030204" pitchFamily="18" charset="0"/>
                                          </a:rPr>
                                        </m:ctrlPr>
                                      </m:accPr>
                                      <m:e>
                                        <m:r>
                                          <a:rPr lang="en-US" sz="1600" i="1">
                                            <a:solidFill>
                                              <a:schemeClr val="accent2">
                                                <a:lumMod val="75000"/>
                                              </a:schemeClr>
                                            </a:solidFill>
                                            <a:latin typeface="Cambria Math" panose="02040503050406030204" pitchFamily="18" charset="0"/>
                                          </a:rPr>
                                          <m:t>𝜇</m:t>
                                        </m:r>
                                      </m:e>
                                    </m:acc>
                                  </m:e>
                                  <m:sub>
                                    <m:r>
                                      <a:rPr lang="en-US" sz="1600" i="1">
                                        <a:solidFill>
                                          <a:schemeClr val="accent2">
                                            <a:lumMod val="75000"/>
                                          </a:schemeClr>
                                        </a:solidFill>
                                        <a:latin typeface="Cambria Math" panose="02040503050406030204" pitchFamily="18" charset="0"/>
                                      </a:rPr>
                                      <m:t>𝑎</m:t>
                                    </m:r>
                                    <m:r>
                                      <a:rPr lang="en-US" sz="1600" i="1">
                                        <a:solidFill>
                                          <a:schemeClr val="accent2">
                                            <a:lumMod val="75000"/>
                                          </a:schemeClr>
                                        </a:solidFill>
                                        <a:latin typeface="Cambria Math" panose="02040503050406030204" pitchFamily="18" charset="0"/>
                                      </a:rPr>
                                      <m:t>,−3</m:t>
                                    </m:r>
                                  </m:sub>
                                </m:sSub>
                                <m:d>
                                  <m:dPr>
                                    <m:ctrlPr>
                                      <a:rPr lang="en-US" sz="1600" i="1">
                                        <a:latin typeface="Cambria Math" panose="02040503050406030204" pitchFamily="18" charset="0"/>
                                      </a:rPr>
                                    </m:ctrlPr>
                                  </m:dPr>
                                  <m:e>
                                    <m:sSub>
                                      <m:sSubPr>
                                        <m:ctrlPr>
                                          <a:rPr lang="en-US" sz="1600" i="1" smtClean="0">
                                            <a:solidFill>
                                              <a:schemeClr val="accent1"/>
                                            </a:solidFill>
                                            <a:latin typeface="Cambria Math" panose="02040503050406030204" pitchFamily="18" charset="0"/>
                                          </a:rPr>
                                        </m:ctrlPr>
                                      </m:sSubPr>
                                      <m:e>
                                        <m:r>
                                          <a:rPr lang="en-US" sz="1600" b="1" i="1">
                                            <a:solidFill>
                                              <a:schemeClr val="accent1"/>
                                            </a:solidFill>
                                            <a:latin typeface="Cambria Math" panose="02040503050406030204" pitchFamily="18" charset="0"/>
                                          </a:rPr>
                                          <m:t>𝑿</m:t>
                                        </m:r>
                                      </m:e>
                                      <m:sub>
                                        <m:r>
                                          <a:rPr lang="en-US" sz="1600" i="1">
                                            <a:solidFill>
                                              <a:schemeClr val="accent1"/>
                                            </a:solidFill>
                                            <a:latin typeface="Cambria Math" panose="02040503050406030204" pitchFamily="18" charset="0"/>
                                          </a:rPr>
                                          <m:t>𝑖</m:t>
                                        </m:r>
                                      </m:sub>
                                    </m:sSub>
                                  </m:e>
                                </m:d>
                              </m:e>
                            </m:d>
                          </m:e>
                        </m:nary>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3</m:t>
                                    </m:r>
                                  </m:sub>
                                </m:sSub>
                              </m:e>
                            </m:d>
                          </m:den>
                        </m:f>
                        <m:nary>
                          <m:naryPr>
                            <m:chr m:val="∑"/>
                            <m:limLoc m:val="subSup"/>
                            <m:supHide m:val="on"/>
                            <m:ctrlPr>
                              <a:rPr lang="en-US" sz="1600" b="0" i="1" smtClean="0">
                                <a:latin typeface="Cambria Math" panose="02040503050406030204" pitchFamily="18" charset="0"/>
                              </a:rPr>
                            </m:ctrlPr>
                          </m:naryPr>
                          <m:sub>
                            <m:r>
                              <m:rPr>
                                <m:brk m:alnAt="7"/>
                              </m:rPr>
                              <a:rPr lang="en-US" sz="1600" i="1" smtClean="0">
                                <a:solidFill>
                                  <a:schemeClr val="accent1"/>
                                </a:solidFill>
                                <a:latin typeface="Cambria Math" panose="02040503050406030204" pitchFamily="18" charset="0"/>
                              </a:rPr>
                              <m:t>𝑖</m:t>
                            </m:r>
                            <m:r>
                              <a:rPr lang="en-US" sz="1600" i="1">
                                <a:solidFill>
                                  <a:schemeClr val="accent1"/>
                                </a:solidFill>
                                <a:latin typeface="Cambria Math" panose="02040503050406030204" pitchFamily="18" charset="0"/>
                              </a:rPr>
                              <m:t>∈</m:t>
                            </m:r>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𝐼</m:t>
                                </m:r>
                              </m:e>
                              <m:sub>
                                <m:r>
                                  <a:rPr lang="en-US" sz="1600" b="0" i="1" smtClean="0">
                                    <a:solidFill>
                                      <a:schemeClr val="accent1"/>
                                    </a:solidFill>
                                    <a:latin typeface="Cambria Math" panose="02040503050406030204" pitchFamily="18" charset="0"/>
                                  </a:rPr>
                                  <m:t>3</m:t>
                                </m:r>
                              </m:sub>
                            </m:sSub>
                          </m:sub>
                          <m:sup/>
                          <m:e>
                            <m:sSub>
                              <m:sSubPr>
                                <m:ctrlPr>
                                  <a:rPr lang="en-US" sz="1600" i="1" smtClean="0">
                                    <a:solidFill>
                                      <a:schemeClr val="accent2">
                                        <a:lumMod val="75000"/>
                                      </a:schemeClr>
                                    </a:solidFill>
                                    <a:latin typeface="Cambria Math" panose="02040503050406030204" pitchFamily="18" charset="0"/>
                                  </a:rPr>
                                </m:ctrlPr>
                              </m:sSubPr>
                              <m:e>
                                <m:acc>
                                  <m:accPr>
                                    <m:chr m:val="̂"/>
                                    <m:ctrlPr>
                                      <a:rPr lang="en-US" sz="1600" i="1">
                                        <a:solidFill>
                                          <a:schemeClr val="accent2">
                                            <a:lumMod val="75000"/>
                                          </a:schemeClr>
                                        </a:solidFill>
                                        <a:latin typeface="Cambria Math" panose="02040503050406030204" pitchFamily="18" charset="0"/>
                                      </a:rPr>
                                    </m:ctrlPr>
                                  </m:accPr>
                                  <m:e>
                                    <m:r>
                                      <a:rPr lang="en-US" sz="1600" i="1">
                                        <a:solidFill>
                                          <a:schemeClr val="accent2">
                                            <a:lumMod val="75000"/>
                                          </a:schemeClr>
                                        </a:solidFill>
                                        <a:latin typeface="Cambria Math" panose="02040503050406030204" pitchFamily="18" charset="0"/>
                                      </a:rPr>
                                      <m:t>𝜇</m:t>
                                    </m:r>
                                  </m:e>
                                </m:acc>
                              </m:e>
                              <m:sub>
                                <m:r>
                                  <a:rPr lang="en-US" sz="1600" i="1">
                                    <a:solidFill>
                                      <a:schemeClr val="accent2">
                                        <a:lumMod val="75000"/>
                                      </a:schemeClr>
                                    </a:solidFill>
                                    <a:latin typeface="Cambria Math" panose="02040503050406030204" pitchFamily="18" charset="0"/>
                                  </a:rPr>
                                  <m:t>𝑎</m:t>
                                </m:r>
                                <m:r>
                                  <a:rPr lang="en-US" sz="1600" i="1">
                                    <a:solidFill>
                                      <a:schemeClr val="accent2">
                                        <a:lumMod val="75000"/>
                                      </a:schemeClr>
                                    </a:solidFill>
                                    <a:latin typeface="Cambria Math" panose="02040503050406030204" pitchFamily="18" charset="0"/>
                                  </a:rPr>
                                  <m:t>,−3</m:t>
                                </m:r>
                              </m:sub>
                            </m:sSub>
                            <m:d>
                              <m:dPr>
                                <m:ctrlPr>
                                  <a:rPr lang="en-US" sz="1600" i="1">
                                    <a:latin typeface="Cambria Math" panose="02040503050406030204" pitchFamily="18" charset="0"/>
                                  </a:rPr>
                                </m:ctrlPr>
                              </m:dPr>
                              <m:e>
                                <m:sSub>
                                  <m:sSubPr>
                                    <m:ctrlPr>
                                      <a:rPr lang="en-US" sz="1600" i="1" smtClean="0">
                                        <a:solidFill>
                                          <a:schemeClr val="accent1"/>
                                        </a:solidFill>
                                        <a:latin typeface="Cambria Math" panose="02040503050406030204" pitchFamily="18" charset="0"/>
                                      </a:rPr>
                                    </m:ctrlPr>
                                  </m:sSubPr>
                                  <m:e>
                                    <m:r>
                                      <a:rPr lang="en-US" sz="1600" b="1" i="1">
                                        <a:solidFill>
                                          <a:schemeClr val="accent1"/>
                                        </a:solidFill>
                                        <a:latin typeface="Cambria Math" panose="02040503050406030204" pitchFamily="18" charset="0"/>
                                      </a:rPr>
                                      <m:t>𝑿</m:t>
                                    </m:r>
                                  </m:e>
                                  <m:sub>
                                    <m:r>
                                      <a:rPr lang="en-US" sz="1600" i="1">
                                        <a:solidFill>
                                          <a:schemeClr val="accent1"/>
                                        </a:solidFill>
                                        <a:latin typeface="Cambria Math" panose="02040503050406030204" pitchFamily="18" charset="0"/>
                                      </a:rPr>
                                      <m:t>𝑖</m:t>
                                    </m:r>
                                  </m:sub>
                                </m:sSub>
                              </m:e>
                            </m:d>
                          </m:e>
                        </m:nary>
                      </m:oMath>
                    </m:oMathPara>
                  </a14:m>
                  <a:endParaRPr lang="en-US" sz="1600" dirty="0"/>
                </a:p>
              </p:txBody>
            </p:sp>
          </mc:Choice>
          <mc:Fallback xmlns="">
            <p:sp>
              <p:nvSpPr>
                <p:cNvPr id="17" name="TextBox 16">
                  <a:extLst>
                    <a:ext uri="{FF2B5EF4-FFF2-40B4-BE49-F238E27FC236}">
                      <a16:creationId xmlns:a16="http://schemas.microsoft.com/office/drawing/2014/main" id="{183509D6-B38D-0F20-956E-24138E567B1D}"/>
                    </a:ext>
                  </a:extLst>
                </p:cNvPr>
                <p:cNvSpPr txBox="1">
                  <a:spLocks noRot="1" noChangeAspect="1" noMove="1" noResize="1" noEditPoints="1" noAdjustHandles="1" noChangeArrowheads="1" noChangeShapeType="1" noTextEdit="1"/>
                </p:cNvSpPr>
                <p:nvPr/>
              </p:nvSpPr>
              <p:spPr>
                <a:xfrm>
                  <a:off x="3088640" y="3904710"/>
                  <a:ext cx="6635919" cy="533351"/>
                </a:xfrm>
                <a:prstGeom prst="rect">
                  <a:avLst/>
                </a:prstGeom>
                <a:blipFill>
                  <a:blip r:embed="rId8"/>
                  <a:stretch>
                    <a:fillRect l="-191" t="-163636" b="-23409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graphicFrame>
            <p:nvGraphicFramePr>
              <p:cNvPr id="18" name="Table fold 4">
                <a:extLst>
                  <a:ext uri="{FF2B5EF4-FFF2-40B4-BE49-F238E27FC236}">
                    <a16:creationId xmlns:a16="http://schemas.microsoft.com/office/drawing/2014/main" id="{91C0D804-1804-5660-7B2C-A19EE44C62CB}"/>
                  </a:ext>
                </a:extLst>
              </p:cNvPr>
              <p:cNvGraphicFramePr>
                <a:graphicFrameLocks noGrp="1"/>
              </p:cNvGraphicFramePr>
              <p:nvPr>
                <p:extLst>
                  <p:ext uri="{D42A27DB-BD31-4B8C-83A1-F6EECF244321}">
                    <p14:modId xmlns:p14="http://schemas.microsoft.com/office/powerpoint/2010/main" val="714135475"/>
                  </p:ext>
                </p:extLst>
              </p:nvPr>
            </p:nvGraphicFramePr>
            <p:xfrm>
              <a:off x="971296" y="3919377"/>
              <a:ext cx="1371600" cy="2468880"/>
            </p:xfrm>
            <a:graphic>
              <a:graphicData uri="http://schemas.openxmlformats.org/drawingml/2006/table">
                <a:tbl>
                  <a:tblPr firstRow="1" bandRow="1"/>
                  <a:tblGrid>
                    <a:gridCol w="1371600">
                      <a:extLst>
                        <a:ext uri="{9D8B030D-6E8A-4147-A177-3AD203B41FA5}">
                          <a16:colId xmlns:a16="http://schemas.microsoft.com/office/drawing/2014/main" val="1225872747"/>
                        </a:ext>
                      </a:extLst>
                    </a:gridCol>
                  </a:tblGrid>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𝐼</m:t>
                                    </m:r>
                                  </m:e>
                                  <m:sub>
                                    <m:r>
                                      <a:rPr lang="en-US" b="0" i="1" smtClean="0">
                                        <a:solidFill>
                                          <a:schemeClr val="tx1"/>
                                        </a:solidFill>
                                        <a:latin typeface="Cambria Math" panose="02040503050406030204" pitchFamily="18" charset="0"/>
                                      </a:rPr>
                                      <m:t>1</m:t>
                                    </m:r>
                                  </m:sub>
                                </m:sSub>
                              </m:oMath>
                            </m:oMathPara>
                          </a14:m>
                          <a:endParaRPr lang="en-US" dirty="0"/>
                        </a:p>
                      </a:txBody>
                      <a:tcPr anchor="ctr">
                        <a:solidFill>
                          <a:schemeClr val="accent2"/>
                        </a:solidFill>
                      </a:tcPr>
                    </a:tc>
                    <a:extLst>
                      <a:ext uri="{0D108BD9-81ED-4DB2-BD59-A6C34878D82A}">
                        <a16:rowId xmlns:a16="http://schemas.microsoft.com/office/drawing/2014/main" val="773834212"/>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𝐼</m:t>
                                    </m:r>
                                  </m:e>
                                  <m:sub>
                                    <m:r>
                                      <a:rPr lang="en-US" b="0" i="1" smtClean="0">
                                        <a:solidFill>
                                          <a:schemeClr val="tx1"/>
                                        </a:solidFill>
                                        <a:latin typeface="Cambria Math" panose="02040503050406030204" pitchFamily="18" charset="0"/>
                                      </a:rPr>
                                      <m:t>2</m:t>
                                    </m:r>
                                  </m:sub>
                                </m:sSub>
                              </m:oMath>
                            </m:oMathPara>
                          </a14:m>
                          <a:endParaRPr lang="en-US" dirty="0"/>
                        </a:p>
                      </a:txBody>
                      <a:tcPr anchor="ctr">
                        <a:solidFill>
                          <a:schemeClr val="accent2"/>
                        </a:solidFill>
                      </a:tcPr>
                    </a:tc>
                    <a:extLst>
                      <a:ext uri="{0D108BD9-81ED-4DB2-BD59-A6C34878D82A}">
                        <a16:rowId xmlns:a16="http://schemas.microsoft.com/office/drawing/2014/main" val="2794368435"/>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𝐼</m:t>
                                    </m:r>
                                  </m:e>
                                  <m:sub>
                                    <m:r>
                                      <a:rPr lang="en-US" b="0" i="1" smtClean="0">
                                        <a:solidFill>
                                          <a:schemeClr val="tx1"/>
                                        </a:solidFill>
                                        <a:latin typeface="Cambria Math" panose="02040503050406030204" pitchFamily="18" charset="0"/>
                                      </a:rPr>
                                      <m:t>3</m:t>
                                    </m:r>
                                  </m:sub>
                                </m:sSub>
                              </m:oMath>
                            </m:oMathPara>
                          </a14:m>
                          <a:endParaRPr lang="en-US" dirty="0"/>
                        </a:p>
                      </a:txBody>
                      <a:tcPr anchor="ctr">
                        <a:solidFill>
                          <a:schemeClr val="accent2"/>
                        </a:solidFill>
                      </a:tcPr>
                    </a:tc>
                    <a:extLst>
                      <a:ext uri="{0D108BD9-81ED-4DB2-BD59-A6C34878D82A}">
                        <a16:rowId xmlns:a16="http://schemas.microsoft.com/office/drawing/2014/main" val="3427980894"/>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4</m:t>
                                    </m:r>
                                  </m:sub>
                                </m:sSub>
                              </m:oMath>
                            </m:oMathPara>
                          </a14:m>
                          <a:endParaRPr lang="en-US" dirty="0"/>
                        </a:p>
                      </a:txBody>
                      <a:tcPr anchor="ctr">
                        <a:solidFill>
                          <a:schemeClr val="accent1"/>
                        </a:solidFill>
                      </a:tcPr>
                    </a:tc>
                    <a:extLst>
                      <a:ext uri="{0D108BD9-81ED-4DB2-BD59-A6C34878D82A}">
                        <a16:rowId xmlns:a16="http://schemas.microsoft.com/office/drawing/2014/main" val="1169689439"/>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5</m:t>
                                    </m:r>
                                  </m:sub>
                                </m:sSub>
                              </m:oMath>
                            </m:oMathPara>
                          </a14:m>
                          <a:endParaRPr lang="en-US" dirty="0"/>
                        </a:p>
                      </a:txBody>
                      <a:tcPr anchor="ctr">
                        <a:solidFill>
                          <a:schemeClr val="accent2"/>
                        </a:solidFill>
                      </a:tcPr>
                    </a:tc>
                    <a:extLst>
                      <a:ext uri="{0D108BD9-81ED-4DB2-BD59-A6C34878D82A}">
                        <a16:rowId xmlns:a16="http://schemas.microsoft.com/office/drawing/2014/main" val="3825025167"/>
                      </a:ext>
                    </a:extLst>
                  </a:tr>
                </a:tbl>
              </a:graphicData>
            </a:graphic>
          </p:graphicFrame>
        </mc:Choice>
        <mc:Fallback xmlns="">
          <p:graphicFrame>
            <p:nvGraphicFramePr>
              <p:cNvPr id="18" name="Table fold 4">
                <a:extLst>
                  <a:ext uri="{FF2B5EF4-FFF2-40B4-BE49-F238E27FC236}">
                    <a16:creationId xmlns:a16="http://schemas.microsoft.com/office/drawing/2014/main" id="{91C0D804-1804-5660-7B2C-A19EE44C62CB}"/>
                  </a:ext>
                </a:extLst>
              </p:cNvPr>
              <p:cNvGraphicFramePr>
                <a:graphicFrameLocks noGrp="1"/>
              </p:cNvGraphicFramePr>
              <p:nvPr>
                <p:extLst>
                  <p:ext uri="{D42A27DB-BD31-4B8C-83A1-F6EECF244321}">
                    <p14:modId xmlns:p14="http://schemas.microsoft.com/office/powerpoint/2010/main" val="714135475"/>
                  </p:ext>
                </p:extLst>
              </p:nvPr>
            </p:nvGraphicFramePr>
            <p:xfrm>
              <a:off x="971296" y="3919377"/>
              <a:ext cx="1371600" cy="2468880"/>
            </p:xfrm>
            <a:graphic>
              <a:graphicData uri="http://schemas.openxmlformats.org/drawingml/2006/table">
                <a:tbl>
                  <a:tblPr firstRow="1" bandRow="1"/>
                  <a:tblGrid>
                    <a:gridCol w="1371600">
                      <a:extLst>
                        <a:ext uri="{9D8B030D-6E8A-4147-A177-3AD203B41FA5}">
                          <a16:colId xmlns:a16="http://schemas.microsoft.com/office/drawing/2014/main" val="1225872747"/>
                        </a:ext>
                      </a:extLst>
                    </a:gridCol>
                  </a:tblGrid>
                  <a:tr h="493776">
                    <a:tc>
                      <a:txBody>
                        <a:bodyPr/>
                        <a:lstStyle/>
                        <a:p>
                          <a:endParaRPr lang="en-US"/>
                        </a:p>
                      </a:txBody>
                      <a:tcPr anchor="ctr">
                        <a:blipFill>
                          <a:blip r:embed="rId9"/>
                          <a:stretch>
                            <a:fillRect l="-917" t="-2564" r="-917" b="-405128"/>
                          </a:stretch>
                        </a:blipFill>
                      </a:tcPr>
                    </a:tc>
                    <a:extLst>
                      <a:ext uri="{0D108BD9-81ED-4DB2-BD59-A6C34878D82A}">
                        <a16:rowId xmlns:a16="http://schemas.microsoft.com/office/drawing/2014/main" val="773834212"/>
                      </a:ext>
                    </a:extLst>
                  </a:tr>
                  <a:tr h="493776">
                    <a:tc>
                      <a:txBody>
                        <a:bodyPr/>
                        <a:lstStyle/>
                        <a:p>
                          <a:endParaRPr lang="en-US"/>
                        </a:p>
                      </a:txBody>
                      <a:tcPr anchor="ctr">
                        <a:blipFill>
                          <a:blip r:embed="rId9"/>
                          <a:stretch>
                            <a:fillRect l="-917" t="-102564" r="-917" b="-305128"/>
                          </a:stretch>
                        </a:blipFill>
                      </a:tcPr>
                    </a:tc>
                    <a:extLst>
                      <a:ext uri="{0D108BD9-81ED-4DB2-BD59-A6C34878D82A}">
                        <a16:rowId xmlns:a16="http://schemas.microsoft.com/office/drawing/2014/main" val="2794368435"/>
                      </a:ext>
                    </a:extLst>
                  </a:tr>
                  <a:tr h="493776">
                    <a:tc>
                      <a:txBody>
                        <a:bodyPr/>
                        <a:lstStyle/>
                        <a:p>
                          <a:endParaRPr lang="en-US"/>
                        </a:p>
                      </a:txBody>
                      <a:tcPr anchor="ctr">
                        <a:blipFill>
                          <a:blip r:embed="rId9"/>
                          <a:stretch>
                            <a:fillRect l="-917" t="-197500" r="-917" b="-197500"/>
                          </a:stretch>
                        </a:blipFill>
                      </a:tcPr>
                    </a:tc>
                    <a:extLst>
                      <a:ext uri="{0D108BD9-81ED-4DB2-BD59-A6C34878D82A}">
                        <a16:rowId xmlns:a16="http://schemas.microsoft.com/office/drawing/2014/main" val="3427980894"/>
                      </a:ext>
                    </a:extLst>
                  </a:tr>
                  <a:tr h="493776">
                    <a:tc>
                      <a:txBody>
                        <a:bodyPr/>
                        <a:lstStyle/>
                        <a:p>
                          <a:endParaRPr lang="en-US"/>
                        </a:p>
                      </a:txBody>
                      <a:tcPr anchor="ctr">
                        <a:blipFill>
                          <a:blip r:embed="rId9"/>
                          <a:stretch>
                            <a:fillRect l="-917" t="-305128" r="-917" b="-102564"/>
                          </a:stretch>
                        </a:blipFill>
                      </a:tcPr>
                    </a:tc>
                    <a:extLst>
                      <a:ext uri="{0D108BD9-81ED-4DB2-BD59-A6C34878D82A}">
                        <a16:rowId xmlns:a16="http://schemas.microsoft.com/office/drawing/2014/main" val="1169689439"/>
                      </a:ext>
                    </a:extLst>
                  </a:tr>
                  <a:tr h="493776">
                    <a:tc>
                      <a:txBody>
                        <a:bodyPr/>
                        <a:lstStyle/>
                        <a:p>
                          <a:endParaRPr lang="en-US"/>
                        </a:p>
                      </a:txBody>
                      <a:tcPr anchor="ctr">
                        <a:blipFill>
                          <a:blip r:embed="rId9"/>
                          <a:stretch>
                            <a:fillRect l="-917" t="-405128" r="-917" b="-2564"/>
                          </a:stretch>
                        </a:blipFill>
                      </a:tcPr>
                    </a:tc>
                    <a:extLst>
                      <a:ext uri="{0D108BD9-81ED-4DB2-BD59-A6C34878D82A}">
                        <a16:rowId xmlns:a16="http://schemas.microsoft.com/office/drawing/2014/main" val="3825025167"/>
                      </a:ext>
                    </a:extLst>
                  </a:tr>
                </a:tbl>
              </a:graphicData>
            </a:graphic>
          </p:graphicFrame>
        </mc:Fallback>
      </mc:AlternateContent>
      <p:grpSp>
        <p:nvGrpSpPr>
          <p:cNvPr id="19" name="theta_hat_4">
            <a:extLst>
              <a:ext uri="{FF2B5EF4-FFF2-40B4-BE49-F238E27FC236}">
                <a16:creationId xmlns:a16="http://schemas.microsoft.com/office/drawing/2014/main" id="{1AEFB793-3AA8-F831-DC15-2AADF82C74F6}"/>
              </a:ext>
            </a:extLst>
          </p:cNvPr>
          <p:cNvGrpSpPr/>
          <p:nvPr/>
        </p:nvGrpSpPr>
        <p:grpSpPr>
          <a:xfrm>
            <a:off x="2444646" y="5397382"/>
            <a:ext cx="7292255" cy="533351"/>
            <a:chOff x="2432304" y="3904710"/>
            <a:chExt cx="7292255" cy="533351"/>
          </a:xfrm>
        </p:grpSpPr>
        <p:sp>
          <p:nvSpPr>
            <p:cNvPr id="20" name="Right Arrow 19">
              <a:extLst>
                <a:ext uri="{FF2B5EF4-FFF2-40B4-BE49-F238E27FC236}">
                  <a16:creationId xmlns:a16="http://schemas.microsoft.com/office/drawing/2014/main" id="{1A090558-0923-BB7D-E947-80344769E867}"/>
                </a:ext>
              </a:extLst>
            </p:cNvPr>
            <p:cNvSpPr/>
            <p:nvPr/>
          </p:nvSpPr>
          <p:spPr>
            <a:xfrm>
              <a:off x="2432304" y="4012539"/>
              <a:ext cx="566928" cy="310896"/>
            </a:xfrm>
            <a:prstGeom prst="rightArrow">
              <a:avLst>
                <a:gd name="adj1" fmla="val 50000"/>
                <a:gd name="adj2" fmla="val 85294"/>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D71584B-02BB-9041-6ED3-6644130B9E50}"/>
                    </a:ext>
                  </a:extLst>
                </p:cNvPr>
                <p:cNvSpPr txBox="1"/>
                <p:nvPr/>
              </p:nvSpPr>
              <p:spPr>
                <a:xfrm>
                  <a:off x="3088640" y="3904710"/>
                  <a:ext cx="6635919" cy="5333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𝜃</m:t>
                                </m:r>
                              </m:e>
                            </m:acc>
                          </m:e>
                          <m:sub>
                            <m:r>
                              <a:rPr lang="en-US" sz="1600" b="0" i="1" smtClean="0">
                                <a:latin typeface="Cambria Math" panose="02040503050406030204" pitchFamily="18" charset="0"/>
                              </a:rPr>
                              <m:t>𝑎</m:t>
                            </m:r>
                            <m:r>
                              <a:rPr lang="en-US" sz="1600" b="0" i="1" smtClean="0">
                                <a:latin typeface="Cambria Math" panose="02040503050406030204" pitchFamily="18" charset="0"/>
                              </a:rPr>
                              <m:t>,4</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i="1" smtClean="0">
                                        <a:solidFill>
                                          <a:schemeClr val="accent1"/>
                                        </a:solidFill>
                                        <a:latin typeface="Cambria Math" panose="02040503050406030204" pitchFamily="18" charset="0"/>
                                      </a:rPr>
                                      <m:t>𝑖</m:t>
                                    </m:r>
                                    <m:r>
                                      <a:rPr lang="en-US" sz="1600" i="1" smtClean="0">
                                        <a:solidFill>
                                          <a:schemeClr val="accent1"/>
                                        </a:solidFill>
                                        <a:latin typeface="Cambria Math" panose="02040503050406030204" pitchFamily="18" charset="0"/>
                                      </a:rPr>
                                      <m:t>∈</m:t>
                                    </m:r>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𝐼</m:t>
                                        </m:r>
                                      </m:e>
                                      <m:sub>
                                        <m:r>
                                          <a:rPr lang="en-US" sz="1600" b="0" i="1" smtClean="0">
                                            <a:solidFill>
                                              <a:schemeClr val="accent1"/>
                                            </a:solidFill>
                                            <a:latin typeface="Cambria Math" panose="02040503050406030204" pitchFamily="18" charset="0"/>
                                          </a:rPr>
                                          <m:t>4</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𝑎</m:t>
                                    </m:r>
                                  </m:e>
                                </m:d>
                              </m:e>
                            </m:d>
                          </m:den>
                        </m:f>
                        <m:nary>
                          <m:naryPr>
                            <m:chr m:val="∑"/>
                            <m:limLoc m:val="subSup"/>
                            <m:supHide m:val="on"/>
                            <m:ctrlPr>
                              <a:rPr lang="en-US" sz="1600" b="0" i="1" smtClean="0">
                                <a:latin typeface="Cambria Math" panose="02040503050406030204" pitchFamily="18" charset="0"/>
                              </a:rPr>
                            </m:ctrlPr>
                          </m:naryPr>
                          <m:sub>
                            <m:r>
                              <a:rPr lang="en-US" sz="1600" i="1" smtClean="0">
                                <a:solidFill>
                                  <a:schemeClr val="accent1"/>
                                </a:solidFill>
                                <a:latin typeface="Cambria Math" panose="02040503050406030204" pitchFamily="18" charset="0"/>
                              </a:rPr>
                              <m:t>𝑖</m:t>
                            </m:r>
                            <m:r>
                              <a:rPr lang="en-US" sz="1600" i="1" smtClean="0">
                                <a:solidFill>
                                  <a:schemeClr val="accent1"/>
                                </a:solidFill>
                                <a:latin typeface="Cambria Math" panose="02040503050406030204" pitchFamily="18" charset="0"/>
                              </a:rPr>
                              <m:t>∈</m:t>
                            </m:r>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𝐼</m:t>
                                </m:r>
                              </m:e>
                              <m:sub>
                                <m:r>
                                  <a:rPr lang="en-US" sz="1600" b="0" i="1" smtClean="0">
                                    <a:solidFill>
                                      <a:schemeClr val="accent1"/>
                                    </a:solidFill>
                                    <a:latin typeface="Cambria Math" panose="02040503050406030204" pitchFamily="18" charset="0"/>
                                  </a:rPr>
                                  <m:t>4</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𝑎</m:t>
                            </m:r>
                          </m:sub>
                          <m:sup/>
                          <m:e>
                            <m:d>
                              <m:dPr>
                                <m:ctrlPr>
                                  <a:rPr lang="en-US" sz="1600" i="1">
                                    <a:latin typeface="Cambria Math" panose="02040503050406030204" pitchFamily="18" charset="0"/>
                                  </a:rPr>
                                </m:ctrlPr>
                              </m:dPr>
                              <m:e>
                                <m:sSub>
                                  <m:sSubPr>
                                    <m:ctrlPr>
                                      <a:rPr lang="en-US" sz="1600" i="1" smtClean="0">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𝑌</m:t>
                                    </m:r>
                                  </m:e>
                                  <m:sub>
                                    <m:r>
                                      <a:rPr lang="en-US" sz="1600" i="1">
                                        <a:solidFill>
                                          <a:schemeClr val="accent1"/>
                                        </a:solidFill>
                                        <a:latin typeface="Cambria Math" panose="02040503050406030204" pitchFamily="18" charset="0"/>
                                      </a:rPr>
                                      <m:t>𝑖</m:t>
                                    </m:r>
                                  </m:sub>
                                </m:sSub>
                                <m:r>
                                  <a:rPr lang="en-US" sz="1600" i="1">
                                    <a:latin typeface="Cambria Math" panose="02040503050406030204" pitchFamily="18" charset="0"/>
                                  </a:rPr>
                                  <m:t>−</m:t>
                                </m:r>
                                <m:sSub>
                                  <m:sSubPr>
                                    <m:ctrlPr>
                                      <a:rPr lang="en-US" sz="1600" i="1" smtClean="0">
                                        <a:solidFill>
                                          <a:schemeClr val="accent2">
                                            <a:lumMod val="75000"/>
                                          </a:schemeClr>
                                        </a:solidFill>
                                        <a:latin typeface="Cambria Math" panose="02040503050406030204" pitchFamily="18" charset="0"/>
                                      </a:rPr>
                                    </m:ctrlPr>
                                  </m:sSubPr>
                                  <m:e>
                                    <m:acc>
                                      <m:accPr>
                                        <m:chr m:val="̂"/>
                                        <m:ctrlPr>
                                          <a:rPr lang="en-US" sz="1600" i="1">
                                            <a:solidFill>
                                              <a:schemeClr val="accent2">
                                                <a:lumMod val="75000"/>
                                              </a:schemeClr>
                                            </a:solidFill>
                                            <a:latin typeface="Cambria Math" panose="02040503050406030204" pitchFamily="18" charset="0"/>
                                          </a:rPr>
                                        </m:ctrlPr>
                                      </m:accPr>
                                      <m:e>
                                        <m:r>
                                          <a:rPr lang="en-US" sz="1600" i="1">
                                            <a:solidFill>
                                              <a:schemeClr val="accent2">
                                                <a:lumMod val="75000"/>
                                              </a:schemeClr>
                                            </a:solidFill>
                                            <a:latin typeface="Cambria Math" panose="02040503050406030204" pitchFamily="18" charset="0"/>
                                          </a:rPr>
                                          <m:t>𝜇</m:t>
                                        </m:r>
                                      </m:e>
                                    </m:acc>
                                  </m:e>
                                  <m:sub>
                                    <m:r>
                                      <a:rPr lang="en-US" sz="1600" i="1">
                                        <a:solidFill>
                                          <a:schemeClr val="accent2">
                                            <a:lumMod val="75000"/>
                                          </a:schemeClr>
                                        </a:solidFill>
                                        <a:latin typeface="Cambria Math" panose="02040503050406030204" pitchFamily="18" charset="0"/>
                                      </a:rPr>
                                      <m:t>𝑎</m:t>
                                    </m:r>
                                    <m:r>
                                      <a:rPr lang="en-US" sz="1600" i="1">
                                        <a:solidFill>
                                          <a:schemeClr val="accent2">
                                            <a:lumMod val="75000"/>
                                          </a:schemeClr>
                                        </a:solidFill>
                                        <a:latin typeface="Cambria Math" panose="02040503050406030204" pitchFamily="18" charset="0"/>
                                      </a:rPr>
                                      <m:t>,−4</m:t>
                                    </m:r>
                                  </m:sub>
                                </m:sSub>
                                <m:d>
                                  <m:dPr>
                                    <m:ctrlPr>
                                      <a:rPr lang="en-US" sz="1600" i="1">
                                        <a:latin typeface="Cambria Math" panose="02040503050406030204" pitchFamily="18" charset="0"/>
                                      </a:rPr>
                                    </m:ctrlPr>
                                  </m:dPr>
                                  <m:e>
                                    <m:sSub>
                                      <m:sSubPr>
                                        <m:ctrlPr>
                                          <a:rPr lang="en-US" sz="1600" i="1" smtClean="0">
                                            <a:solidFill>
                                              <a:schemeClr val="accent1"/>
                                            </a:solidFill>
                                            <a:latin typeface="Cambria Math" panose="02040503050406030204" pitchFamily="18" charset="0"/>
                                          </a:rPr>
                                        </m:ctrlPr>
                                      </m:sSubPr>
                                      <m:e>
                                        <m:r>
                                          <a:rPr lang="en-US" sz="1600" b="1" i="1">
                                            <a:solidFill>
                                              <a:schemeClr val="accent1"/>
                                            </a:solidFill>
                                            <a:latin typeface="Cambria Math" panose="02040503050406030204" pitchFamily="18" charset="0"/>
                                          </a:rPr>
                                          <m:t>𝑿</m:t>
                                        </m:r>
                                      </m:e>
                                      <m:sub>
                                        <m:r>
                                          <a:rPr lang="en-US" sz="1600" i="1">
                                            <a:solidFill>
                                              <a:schemeClr val="accent1"/>
                                            </a:solidFill>
                                            <a:latin typeface="Cambria Math" panose="02040503050406030204" pitchFamily="18" charset="0"/>
                                          </a:rPr>
                                          <m:t>𝑖</m:t>
                                        </m:r>
                                      </m:sub>
                                    </m:sSub>
                                  </m:e>
                                </m:d>
                              </m:e>
                            </m:d>
                          </m:e>
                        </m:nary>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4</m:t>
                                    </m:r>
                                  </m:sub>
                                </m:sSub>
                              </m:e>
                            </m:d>
                          </m:den>
                        </m:f>
                        <m:nary>
                          <m:naryPr>
                            <m:chr m:val="∑"/>
                            <m:limLoc m:val="subSup"/>
                            <m:supHide m:val="on"/>
                            <m:ctrlPr>
                              <a:rPr lang="en-US" sz="1600" b="0" i="1" smtClean="0">
                                <a:latin typeface="Cambria Math" panose="02040503050406030204" pitchFamily="18" charset="0"/>
                              </a:rPr>
                            </m:ctrlPr>
                          </m:naryPr>
                          <m:sub>
                            <m:r>
                              <m:rPr>
                                <m:brk m:alnAt="7"/>
                              </m:rPr>
                              <a:rPr lang="en-US" sz="1600" i="1" smtClean="0">
                                <a:solidFill>
                                  <a:schemeClr val="accent1"/>
                                </a:solidFill>
                                <a:latin typeface="Cambria Math" panose="02040503050406030204" pitchFamily="18" charset="0"/>
                              </a:rPr>
                              <m:t>𝑖</m:t>
                            </m:r>
                            <m:r>
                              <a:rPr lang="en-US" sz="1600" i="1">
                                <a:solidFill>
                                  <a:schemeClr val="accent1"/>
                                </a:solidFill>
                                <a:latin typeface="Cambria Math" panose="02040503050406030204" pitchFamily="18" charset="0"/>
                              </a:rPr>
                              <m:t>∈</m:t>
                            </m:r>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𝐼</m:t>
                                </m:r>
                              </m:e>
                              <m:sub>
                                <m:r>
                                  <a:rPr lang="en-US" sz="1600" b="0" i="1" smtClean="0">
                                    <a:solidFill>
                                      <a:schemeClr val="accent1"/>
                                    </a:solidFill>
                                    <a:latin typeface="Cambria Math" panose="02040503050406030204" pitchFamily="18" charset="0"/>
                                  </a:rPr>
                                  <m:t>4</m:t>
                                </m:r>
                              </m:sub>
                            </m:sSub>
                          </m:sub>
                          <m:sup/>
                          <m:e>
                            <m:sSub>
                              <m:sSubPr>
                                <m:ctrlPr>
                                  <a:rPr lang="en-US" sz="1600" i="1" smtClean="0">
                                    <a:solidFill>
                                      <a:schemeClr val="accent2">
                                        <a:lumMod val="75000"/>
                                      </a:schemeClr>
                                    </a:solidFill>
                                    <a:latin typeface="Cambria Math" panose="02040503050406030204" pitchFamily="18" charset="0"/>
                                  </a:rPr>
                                </m:ctrlPr>
                              </m:sSubPr>
                              <m:e>
                                <m:acc>
                                  <m:accPr>
                                    <m:chr m:val="̂"/>
                                    <m:ctrlPr>
                                      <a:rPr lang="en-US" sz="1600" i="1">
                                        <a:solidFill>
                                          <a:schemeClr val="accent2">
                                            <a:lumMod val="75000"/>
                                          </a:schemeClr>
                                        </a:solidFill>
                                        <a:latin typeface="Cambria Math" panose="02040503050406030204" pitchFamily="18" charset="0"/>
                                      </a:rPr>
                                    </m:ctrlPr>
                                  </m:accPr>
                                  <m:e>
                                    <m:r>
                                      <a:rPr lang="en-US" sz="1600" i="1">
                                        <a:solidFill>
                                          <a:schemeClr val="accent2">
                                            <a:lumMod val="75000"/>
                                          </a:schemeClr>
                                        </a:solidFill>
                                        <a:latin typeface="Cambria Math" panose="02040503050406030204" pitchFamily="18" charset="0"/>
                                      </a:rPr>
                                      <m:t>𝜇</m:t>
                                    </m:r>
                                  </m:e>
                                </m:acc>
                              </m:e>
                              <m:sub>
                                <m:r>
                                  <a:rPr lang="en-US" sz="1600" i="1">
                                    <a:solidFill>
                                      <a:schemeClr val="accent2">
                                        <a:lumMod val="75000"/>
                                      </a:schemeClr>
                                    </a:solidFill>
                                    <a:latin typeface="Cambria Math" panose="02040503050406030204" pitchFamily="18" charset="0"/>
                                  </a:rPr>
                                  <m:t>𝑎</m:t>
                                </m:r>
                                <m:r>
                                  <a:rPr lang="en-US" sz="1600" i="1">
                                    <a:solidFill>
                                      <a:schemeClr val="accent2">
                                        <a:lumMod val="75000"/>
                                      </a:schemeClr>
                                    </a:solidFill>
                                    <a:latin typeface="Cambria Math" panose="02040503050406030204" pitchFamily="18" charset="0"/>
                                  </a:rPr>
                                  <m:t>,−4</m:t>
                                </m:r>
                              </m:sub>
                            </m:sSub>
                            <m:d>
                              <m:dPr>
                                <m:ctrlPr>
                                  <a:rPr lang="en-US" sz="1600" i="1">
                                    <a:latin typeface="Cambria Math" panose="02040503050406030204" pitchFamily="18" charset="0"/>
                                  </a:rPr>
                                </m:ctrlPr>
                              </m:dPr>
                              <m:e>
                                <m:sSub>
                                  <m:sSubPr>
                                    <m:ctrlPr>
                                      <a:rPr lang="en-US" sz="1600" i="1" smtClean="0">
                                        <a:solidFill>
                                          <a:schemeClr val="accent1"/>
                                        </a:solidFill>
                                        <a:latin typeface="Cambria Math" panose="02040503050406030204" pitchFamily="18" charset="0"/>
                                      </a:rPr>
                                    </m:ctrlPr>
                                  </m:sSubPr>
                                  <m:e>
                                    <m:r>
                                      <a:rPr lang="en-US" sz="1600" b="1" i="1">
                                        <a:solidFill>
                                          <a:schemeClr val="accent1"/>
                                        </a:solidFill>
                                        <a:latin typeface="Cambria Math" panose="02040503050406030204" pitchFamily="18" charset="0"/>
                                      </a:rPr>
                                      <m:t>𝑿</m:t>
                                    </m:r>
                                  </m:e>
                                  <m:sub>
                                    <m:r>
                                      <a:rPr lang="en-US" sz="1600" i="1">
                                        <a:solidFill>
                                          <a:schemeClr val="accent1"/>
                                        </a:solidFill>
                                        <a:latin typeface="Cambria Math" panose="02040503050406030204" pitchFamily="18" charset="0"/>
                                      </a:rPr>
                                      <m:t>𝑖</m:t>
                                    </m:r>
                                  </m:sub>
                                </m:sSub>
                              </m:e>
                            </m:d>
                          </m:e>
                        </m:nary>
                      </m:oMath>
                    </m:oMathPara>
                  </a14:m>
                  <a:endParaRPr lang="en-US" sz="1600" dirty="0"/>
                </a:p>
              </p:txBody>
            </p:sp>
          </mc:Choice>
          <mc:Fallback xmlns="">
            <p:sp>
              <p:nvSpPr>
                <p:cNvPr id="21" name="TextBox 20">
                  <a:extLst>
                    <a:ext uri="{FF2B5EF4-FFF2-40B4-BE49-F238E27FC236}">
                      <a16:creationId xmlns:a16="http://schemas.microsoft.com/office/drawing/2014/main" id="{9D71584B-02BB-9041-6ED3-6644130B9E50}"/>
                    </a:ext>
                  </a:extLst>
                </p:cNvPr>
                <p:cNvSpPr txBox="1">
                  <a:spLocks noRot="1" noChangeAspect="1" noMove="1" noResize="1" noEditPoints="1" noAdjustHandles="1" noChangeArrowheads="1" noChangeShapeType="1" noTextEdit="1"/>
                </p:cNvSpPr>
                <p:nvPr/>
              </p:nvSpPr>
              <p:spPr>
                <a:xfrm>
                  <a:off x="3088640" y="3904710"/>
                  <a:ext cx="6635919" cy="533351"/>
                </a:xfrm>
                <a:prstGeom prst="rect">
                  <a:avLst/>
                </a:prstGeom>
                <a:blipFill>
                  <a:blip r:embed="rId10"/>
                  <a:stretch>
                    <a:fillRect l="-191" t="-163636" b="-23409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graphicFrame>
            <p:nvGraphicFramePr>
              <p:cNvPr id="22" name="Table fold 5">
                <a:extLst>
                  <a:ext uri="{FF2B5EF4-FFF2-40B4-BE49-F238E27FC236}">
                    <a16:creationId xmlns:a16="http://schemas.microsoft.com/office/drawing/2014/main" id="{9C67C48E-9CEB-57FA-02DF-031935D70611}"/>
                  </a:ext>
                </a:extLst>
              </p:cNvPr>
              <p:cNvGraphicFramePr>
                <a:graphicFrameLocks noGrp="1"/>
              </p:cNvGraphicFramePr>
              <p:nvPr>
                <p:extLst>
                  <p:ext uri="{D42A27DB-BD31-4B8C-83A1-F6EECF244321}">
                    <p14:modId xmlns:p14="http://schemas.microsoft.com/office/powerpoint/2010/main" val="3017338367"/>
                  </p:ext>
                </p:extLst>
              </p:nvPr>
            </p:nvGraphicFramePr>
            <p:xfrm>
              <a:off x="966809" y="3926175"/>
              <a:ext cx="1371600" cy="2468880"/>
            </p:xfrm>
            <a:graphic>
              <a:graphicData uri="http://schemas.openxmlformats.org/drawingml/2006/table">
                <a:tbl>
                  <a:tblPr firstRow="1" bandRow="1"/>
                  <a:tblGrid>
                    <a:gridCol w="1371600">
                      <a:extLst>
                        <a:ext uri="{9D8B030D-6E8A-4147-A177-3AD203B41FA5}">
                          <a16:colId xmlns:a16="http://schemas.microsoft.com/office/drawing/2014/main" val="1225872747"/>
                        </a:ext>
                      </a:extLst>
                    </a:gridCol>
                  </a:tblGrid>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𝐼</m:t>
                                    </m:r>
                                  </m:e>
                                  <m:sub>
                                    <m:r>
                                      <a:rPr lang="en-US" b="0" i="1" smtClean="0">
                                        <a:solidFill>
                                          <a:schemeClr val="tx1"/>
                                        </a:solidFill>
                                        <a:latin typeface="Cambria Math" panose="02040503050406030204" pitchFamily="18" charset="0"/>
                                      </a:rPr>
                                      <m:t>1</m:t>
                                    </m:r>
                                  </m:sub>
                                </m:sSub>
                              </m:oMath>
                            </m:oMathPara>
                          </a14:m>
                          <a:endParaRPr lang="en-US" dirty="0"/>
                        </a:p>
                      </a:txBody>
                      <a:tcPr anchor="ctr">
                        <a:solidFill>
                          <a:schemeClr val="accent2"/>
                        </a:solidFill>
                      </a:tcPr>
                    </a:tc>
                    <a:extLst>
                      <a:ext uri="{0D108BD9-81ED-4DB2-BD59-A6C34878D82A}">
                        <a16:rowId xmlns:a16="http://schemas.microsoft.com/office/drawing/2014/main" val="773834212"/>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𝐼</m:t>
                                    </m:r>
                                  </m:e>
                                  <m:sub>
                                    <m:r>
                                      <a:rPr lang="en-US" b="0" i="1" smtClean="0">
                                        <a:solidFill>
                                          <a:schemeClr val="tx1"/>
                                        </a:solidFill>
                                        <a:latin typeface="Cambria Math" panose="02040503050406030204" pitchFamily="18" charset="0"/>
                                      </a:rPr>
                                      <m:t>2</m:t>
                                    </m:r>
                                  </m:sub>
                                </m:sSub>
                              </m:oMath>
                            </m:oMathPara>
                          </a14:m>
                          <a:endParaRPr lang="en-US" dirty="0"/>
                        </a:p>
                      </a:txBody>
                      <a:tcPr anchor="ctr">
                        <a:solidFill>
                          <a:schemeClr val="accent2"/>
                        </a:solidFill>
                      </a:tcPr>
                    </a:tc>
                    <a:extLst>
                      <a:ext uri="{0D108BD9-81ED-4DB2-BD59-A6C34878D82A}">
                        <a16:rowId xmlns:a16="http://schemas.microsoft.com/office/drawing/2014/main" val="2794368435"/>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𝐼</m:t>
                                    </m:r>
                                  </m:e>
                                  <m:sub>
                                    <m:r>
                                      <a:rPr lang="en-US" b="0" i="1" smtClean="0">
                                        <a:solidFill>
                                          <a:schemeClr val="tx1"/>
                                        </a:solidFill>
                                        <a:latin typeface="Cambria Math" panose="02040503050406030204" pitchFamily="18" charset="0"/>
                                      </a:rPr>
                                      <m:t>3</m:t>
                                    </m:r>
                                  </m:sub>
                                </m:sSub>
                              </m:oMath>
                            </m:oMathPara>
                          </a14:m>
                          <a:endParaRPr lang="en-US" dirty="0"/>
                        </a:p>
                      </a:txBody>
                      <a:tcPr anchor="ctr">
                        <a:solidFill>
                          <a:schemeClr val="accent2"/>
                        </a:solidFill>
                      </a:tcPr>
                    </a:tc>
                    <a:extLst>
                      <a:ext uri="{0D108BD9-81ED-4DB2-BD59-A6C34878D82A}">
                        <a16:rowId xmlns:a16="http://schemas.microsoft.com/office/drawing/2014/main" val="3427980894"/>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𝐼</m:t>
                                    </m:r>
                                  </m:e>
                                  <m:sub>
                                    <m:r>
                                      <a:rPr lang="en-US" b="0" i="1" smtClean="0">
                                        <a:solidFill>
                                          <a:schemeClr val="tx1"/>
                                        </a:solidFill>
                                        <a:latin typeface="Cambria Math" panose="02040503050406030204" pitchFamily="18" charset="0"/>
                                      </a:rPr>
                                      <m:t>4</m:t>
                                    </m:r>
                                  </m:sub>
                                </m:sSub>
                              </m:oMath>
                            </m:oMathPara>
                          </a14:m>
                          <a:endParaRPr lang="en-US" dirty="0"/>
                        </a:p>
                      </a:txBody>
                      <a:tcPr anchor="ctr">
                        <a:solidFill>
                          <a:schemeClr val="accent2"/>
                        </a:solidFill>
                      </a:tcPr>
                    </a:tc>
                    <a:extLst>
                      <a:ext uri="{0D108BD9-81ED-4DB2-BD59-A6C34878D82A}">
                        <a16:rowId xmlns:a16="http://schemas.microsoft.com/office/drawing/2014/main" val="1169689439"/>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5</m:t>
                                    </m:r>
                                  </m:sub>
                                </m:sSub>
                              </m:oMath>
                            </m:oMathPara>
                          </a14:m>
                          <a:endParaRPr lang="en-US" dirty="0"/>
                        </a:p>
                      </a:txBody>
                      <a:tcPr anchor="ctr">
                        <a:solidFill>
                          <a:schemeClr val="accent1"/>
                        </a:solidFill>
                      </a:tcPr>
                    </a:tc>
                    <a:extLst>
                      <a:ext uri="{0D108BD9-81ED-4DB2-BD59-A6C34878D82A}">
                        <a16:rowId xmlns:a16="http://schemas.microsoft.com/office/drawing/2014/main" val="3825025167"/>
                      </a:ext>
                    </a:extLst>
                  </a:tr>
                </a:tbl>
              </a:graphicData>
            </a:graphic>
          </p:graphicFrame>
        </mc:Choice>
        <mc:Fallback xmlns="">
          <p:graphicFrame>
            <p:nvGraphicFramePr>
              <p:cNvPr id="22" name="Table fold 5">
                <a:extLst>
                  <a:ext uri="{FF2B5EF4-FFF2-40B4-BE49-F238E27FC236}">
                    <a16:creationId xmlns:a16="http://schemas.microsoft.com/office/drawing/2014/main" id="{9C67C48E-9CEB-57FA-02DF-031935D70611}"/>
                  </a:ext>
                </a:extLst>
              </p:cNvPr>
              <p:cNvGraphicFramePr>
                <a:graphicFrameLocks noGrp="1"/>
              </p:cNvGraphicFramePr>
              <p:nvPr>
                <p:extLst>
                  <p:ext uri="{D42A27DB-BD31-4B8C-83A1-F6EECF244321}">
                    <p14:modId xmlns:p14="http://schemas.microsoft.com/office/powerpoint/2010/main" val="3017338367"/>
                  </p:ext>
                </p:extLst>
              </p:nvPr>
            </p:nvGraphicFramePr>
            <p:xfrm>
              <a:off x="966809" y="3926175"/>
              <a:ext cx="1371600" cy="2468880"/>
            </p:xfrm>
            <a:graphic>
              <a:graphicData uri="http://schemas.openxmlformats.org/drawingml/2006/table">
                <a:tbl>
                  <a:tblPr firstRow="1" bandRow="1"/>
                  <a:tblGrid>
                    <a:gridCol w="1371600">
                      <a:extLst>
                        <a:ext uri="{9D8B030D-6E8A-4147-A177-3AD203B41FA5}">
                          <a16:colId xmlns:a16="http://schemas.microsoft.com/office/drawing/2014/main" val="1225872747"/>
                        </a:ext>
                      </a:extLst>
                    </a:gridCol>
                  </a:tblGrid>
                  <a:tr h="493776">
                    <a:tc>
                      <a:txBody>
                        <a:bodyPr/>
                        <a:lstStyle/>
                        <a:p>
                          <a:endParaRPr lang="en-US"/>
                        </a:p>
                      </a:txBody>
                      <a:tcPr anchor="ctr">
                        <a:blipFill>
                          <a:blip r:embed="rId11"/>
                          <a:stretch>
                            <a:fillRect l="-917" t="-2564" r="-917" b="-402564"/>
                          </a:stretch>
                        </a:blipFill>
                      </a:tcPr>
                    </a:tc>
                    <a:extLst>
                      <a:ext uri="{0D108BD9-81ED-4DB2-BD59-A6C34878D82A}">
                        <a16:rowId xmlns:a16="http://schemas.microsoft.com/office/drawing/2014/main" val="773834212"/>
                      </a:ext>
                    </a:extLst>
                  </a:tr>
                  <a:tr h="493776">
                    <a:tc>
                      <a:txBody>
                        <a:bodyPr/>
                        <a:lstStyle/>
                        <a:p>
                          <a:endParaRPr lang="en-US"/>
                        </a:p>
                      </a:txBody>
                      <a:tcPr anchor="ctr">
                        <a:blipFill>
                          <a:blip r:embed="rId11"/>
                          <a:stretch>
                            <a:fillRect l="-917" t="-102564" r="-917" b="-302564"/>
                          </a:stretch>
                        </a:blipFill>
                      </a:tcPr>
                    </a:tc>
                    <a:extLst>
                      <a:ext uri="{0D108BD9-81ED-4DB2-BD59-A6C34878D82A}">
                        <a16:rowId xmlns:a16="http://schemas.microsoft.com/office/drawing/2014/main" val="2794368435"/>
                      </a:ext>
                    </a:extLst>
                  </a:tr>
                  <a:tr h="493776">
                    <a:tc>
                      <a:txBody>
                        <a:bodyPr/>
                        <a:lstStyle/>
                        <a:p>
                          <a:endParaRPr lang="en-US"/>
                        </a:p>
                      </a:txBody>
                      <a:tcPr anchor="ctr">
                        <a:blipFill>
                          <a:blip r:embed="rId11"/>
                          <a:stretch>
                            <a:fillRect l="-917" t="-202564" r="-917" b="-202564"/>
                          </a:stretch>
                        </a:blipFill>
                      </a:tcPr>
                    </a:tc>
                    <a:extLst>
                      <a:ext uri="{0D108BD9-81ED-4DB2-BD59-A6C34878D82A}">
                        <a16:rowId xmlns:a16="http://schemas.microsoft.com/office/drawing/2014/main" val="3427980894"/>
                      </a:ext>
                    </a:extLst>
                  </a:tr>
                  <a:tr h="493776">
                    <a:tc>
                      <a:txBody>
                        <a:bodyPr/>
                        <a:lstStyle/>
                        <a:p>
                          <a:endParaRPr lang="en-US"/>
                        </a:p>
                      </a:txBody>
                      <a:tcPr anchor="ctr">
                        <a:blipFill>
                          <a:blip r:embed="rId11"/>
                          <a:stretch>
                            <a:fillRect l="-917" t="-302564" r="-917" b="-102564"/>
                          </a:stretch>
                        </a:blipFill>
                      </a:tcPr>
                    </a:tc>
                    <a:extLst>
                      <a:ext uri="{0D108BD9-81ED-4DB2-BD59-A6C34878D82A}">
                        <a16:rowId xmlns:a16="http://schemas.microsoft.com/office/drawing/2014/main" val="1169689439"/>
                      </a:ext>
                    </a:extLst>
                  </a:tr>
                  <a:tr h="493776">
                    <a:tc>
                      <a:txBody>
                        <a:bodyPr/>
                        <a:lstStyle/>
                        <a:p>
                          <a:endParaRPr lang="en-US"/>
                        </a:p>
                      </a:txBody>
                      <a:tcPr anchor="ctr">
                        <a:blipFill>
                          <a:blip r:embed="rId11"/>
                          <a:stretch>
                            <a:fillRect l="-917" t="-402564" r="-917" b="-2564"/>
                          </a:stretch>
                        </a:blipFill>
                      </a:tcPr>
                    </a:tc>
                    <a:extLst>
                      <a:ext uri="{0D108BD9-81ED-4DB2-BD59-A6C34878D82A}">
                        <a16:rowId xmlns:a16="http://schemas.microsoft.com/office/drawing/2014/main" val="3825025167"/>
                      </a:ext>
                    </a:extLst>
                  </a:tr>
                </a:tbl>
              </a:graphicData>
            </a:graphic>
          </p:graphicFrame>
        </mc:Fallback>
      </mc:AlternateContent>
      <p:grpSp>
        <p:nvGrpSpPr>
          <p:cNvPr id="23" name="theta_hat_5">
            <a:extLst>
              <a:ext uri="{FF2B5EF4-FFF2-40B4-BE49-F238E27FC236}">
                <a16:creationId xmlns:a16="http://schemas.microsoft.com/office/drawing/2014/main" id="{AB61817A-579B-969D-E5F5-9AAA9F3CF8C1}"/>
              </a:ext>
            </a:extLst>
          </p:cNvPr>
          <p:cNvGrpSpPr/>
          <p:nvPr/>
        </p:nvGrpSpPr>
        <p:grpSpPr>
          <a:xfrm>
            <a:off x="2444646" y="5889436"/>
            <a:ext cx="7244165" cy="526554"/>
            <a:chOff x="2432304" y="3904710"/>
            <a:chExt cx="7244165" cy="526554"/>
          </a:xfrm>
        </p:grpSpPr>
        <p:sp>
          <p:nvSpPr>
            <p:cNvPr id="24" name="Right Arrow 23">
              <a:extLst>
                <a:ext uri="{FF2B5EF4-FFF2-40B4-BE49-F238E27FC236}">
                  <a16:creationId xmlns:a16="http://schemas.microsoft.com/office/drawing/2014/main" id="{15F7344F-0756-72A1-FB96-0A33656E683F}"/>
                </a:ext>
              </a:extLst>
            </p:cNvPr>
            <p:cNvSpPr/>
            <p:nvPr/>
          </p:nvSpPr>
          <p:spPr>
            <a:xfrm>
              <a:off x="2432304" y="4012539"/>
              <a:ext cx="566928" cy="310896"/>
            </a:xfrm>
            <a:prstGeom prst="rightArrow">
              <a:avLst>
                <a:gd name="adj1" fmla="val 50000"/>
                <a:gd name="adj2" fmla="val 85294"/>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909E6A-A5C7-24D1-695E-5365484E05B9}"/>
                    </a:ext>
                  </a:extLst>
                </p:cNvPr>
                <p:cNvSpPr txBox="1"/>
                <p:nvPr/>
              </p:nvSpPr>
              <p:spPr>
                <a:xfrm>
                  <a:off x="3088640" y="3904710"/>
                  <a:ext cx="6587829"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𝜃</m:t>
                                </m:r>
                              </m:e>
                            </m:acc>
                          </m:e>
                          <m:sub>
                            <m:r>
                              <a:rPr lang="en-US" sz="1600" b="0" i="1" smtClean="0">
                                <a:latin typeface="Cambria Math" panose="02040503050406030204" pitchFamily="18" charset="0"/>
                              </a:rPr>
                              <m:t>𝑎</m:t>
                            </m:r>
                            <m:r>
                              <a:rPr lang="en-US" sz="1600" b="0" i="1" smtClean="0">
                                <a:latin typeface="Cambria Math" panose="02040503050406030204" pitchFamily="18" charset="0"/>
                              </a:rPr>
                              <m:t>,5</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i="1" smtClean="0">
                                        <a:solidFill>
                                          <a:schemeClr val="accent1"/>
                                        </a:solidFill>
                                        <a:latin typeface="Cambria Math" panose="02040503050406030204" pitchFamily="18" charset="0"/>
                                      </a:rPr>
                                      <m:t>𝑖</m:t>
                                    </m:r>
                                    <m:r>
                                      <a:rPr lang="en-US" sz="1600" i="1" smtClean="0">
                                        <a:solidFill>
                                          <a:schemeClr val="accent1"/>
                                        </a:solidFill>
                                        <a:latin typeface="Cambria Math" panose="02040503050406030204" pitchFamily="18" charset="0"/>
                                      </a:rPr>
                                      <m:t>∈</m:t>
                                    </m:r>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𝐼</m:t>
                                        </m:r>
                                      </m:e>
                                      <m:sub>
                                        <m:r>
                                          <a:rPr lang="en-US" sz="1600" b="0" i="1" smtClean="0">
                                            <a:solidFill>
                                              <a:schemeClr val="accent1"/>
                                            </a:solidFill>
                                            <a:latin typeface="Cambria Math" panose="02040503050406030204" pitchFamily="18" charset="0"/>
                                          </a:rPr>
                                          <m:t>5</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𝑎</m:t>
                                    </m:r>
                                  </m:e>
                                </m:d>
                              </m:e>
                            </m:d>
                          </m:den>
                        </m:f>
                        <m:nary>
                          <m:naryPr>
                            <m:chr m:val="∑"/>
                            <m:limLoc m:val="subSup"/>
                            <m:supHide m:val="on"/>
                            <m:ctrlPr>
                              <a:rPr lang="en-US" sz="1600" b="0" i="1" smtClean="0">
                                <a:latin typeface="Cambria Math" panose="02040503050406030204" pitchFamily="18" charset="0"/>
                              </a:rPr>
                            </m:ctrlPr>
                          </m:naryPr>
                          <m:sub>
                            <m:r>
                              <a:rPr lang="en-US" sz="1600" i="1" smtClean="0">
                                <a:solidFill>
                                  <a:schemeClr val="accent1"/>
                                </a:solidFill>
                                <a:latin typeface="Cambria Math" panose="02040503050406030204" pitchFamily="18" charset="0"/>
                              </a:rPr>
                              <m:t>𝑖</m:t>
                            </m:r>
                            <m:r>
                              <a:rPr lang="en-US" sz="1600" i="1" smtClean="0">
                                <a:solidFill>
                                  <a:schemeClr val="accent1"/>
                                </a:solidFill>
                                <a:latin typeface="Cambria Math" panose="02040503050406030204" pitchFamily="18" charset="0"/>
                              </a:rPr>
                              <m:t>∈</m:t>
                            </m:r>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𝐼</m:t>
                                </m:r>
                              </m:e>
                              <m:sub>
                                <m:r>
                                  <a:rPr lang="en-US" sz="1600" b="0" i="1" smtClean="0">
                                    <a:solidFill>
                                      <a:schemeClr val="accent1"/>
                                    </a:solidFill>
                                    <a:latin typeface="Cambria Math" panose="02040503050406030204" pitchFamily="18" charset="0"/>
                                  </a:rPr>
                                  <m:t>5</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𝑎</m:t>
                            </m:r>
                          </m:sub>
                          <m:sup/>
                          <m:e>
                            <m:d>
                              <m:dPr>
                                <m:ctrlPr>
                                  <a:rPr lang="en-US" sz="1600" i="1">
                                    <a:latin typeface="Cambria Math" panose="02040503050406030204" pitchFamily="18" charset="0"/>
                                  </a:rPr>
                                </m:ctrlPr>
                              </m:dPr>
                              <m:e>
                                <m:sSub>
                                  <m:sSubPr>
                                    <m:ctrlPr>
                                      <a:rPr lang="en-US" sz="1600" i="1" smtClean="0">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𝑌</m:t>
                                    </m:r>
                                  </m:e>
                                  <m:sub>
                                    <m:r>
                                      <a:rPr lang="en-US" sz="1600" i="1">
                                        <a:solidFill>
                                          <a:schemeClr val="accent1"/>
                                        </a:solidFill>
                                        <a:latin typeface="Cambria Math" panose="02040503050406030204" pitchFamily="18" charset="0"/>
                                      </a:rPr>
                                      <m:t>𝑖</m:t>
                                    </m:r>
                                  </m:sub>
                                </m:sSub>
                                <m:r>
                                  <a:rPr lang="en-US" sz="1600" i="1">
                                    <a:latin typeface="Cambria Math" panose="02040503050406030204" pitchFamily="18" charset="0"/>
                                  </a:rPr>
                                  <m:t>−</m:t>
                                </m:r>
                                <m:sSub>
                                  <m:sSubPr>
                                    <m:ctrlPr>
                                      <a:rPr lang="en-US" sz="1600" i="1" smtClean="0">
                                        <a:solidFill>
                                          <a:schemeClr val="accent2">
                                            <a:lumMod val="75000"/>
                                          </a:schemeClr>
                                        </a:solidFill>
                                        <a:latin typeface="Cambria Math" panose="02040503050406030204" pitchFamily="18" charset="0"/>
                                      </a:rPr>
                                    </m:ctrlPr>
                                  </m:sSubPr>
                                  <m:e>
                                    <m:acc>
                                      <m:accPr>
                                        <m:chr m:val="̂"/>
                                        <m:ctrlPr>
                                          <a:rPr lang="en-US" sz="1600" i="1">
                                            <a:solidFill>
                                              <a:schemeClr val="accent2">
                                                <a:lumMod val="75000"/>
                                              </a:schemeClr>
                                            </a:solidFill>
                                            <a:latin typeface="Cambria Math" panose="02040503050406030204" pitchFamily="18" charset="0"/>
                                          </a:rPr>
                                        </m:ctrlPr>
                                      </m:accPr>
                                      <m:e>
                                        <m:r>
                                          <a:rPr lang="en-US" sz="1600" i="1">
                                            <a:solidFill>
                                              <a:schemeClr val="accent2">
                                                <a:lumMod val="75000"/>
                                              </a:schemeClr>
                                            </a:solidFill>
                                            <a:latin typeface="Cambria Math" panose="02040503050406030204" pitchFamily="18" charset="0"/>
                                          </a:rPr>
                                          <m:t>𝜇</m:t>
                                        </m:r>
                                      </m:e>
                                    </m:acc>
                                  </m:e>
                                  <m:sub>
                                    <m:r>
                                      <a:rPr lang="en-US" sz="1600" i="1">
                                        <a:solidFill>
                                          <a:schemeClr val="accent2">
                                            <a:lumMod val="75000"/>
                                          </a:schemeClr>
                                        </a:solidFill>
                                        <a:latin typeface="Cambria Math" panose="02040503050406030204" pitchFamily="18" charset="0"/>
                                      </a:rPr>
                                      <m:t>𝑎</m:t>
                                    </m:r>
                                    <m:r>
                                      <a:rPr lang="en-US" sz="1600" i="1">
                                        <a:solidFill>
                                          <a:schemeClr val="accent2">
                                            <a:lumMod val="75000"/>
                                          </a:schemeClr>
                                        </a:solidFill>
                                        <a:latin typeface="Cambria Math" panose="02040503050406030204" pitchFamily="18" charset="0"/>
                                      </a:rPr>
                                      <m:t>,−5</m:t>
                                    </m:r>
                                  </m:sub>
                                </m:sSub>
                                <m:d>
                                  <m:dPr>
                                    <m:ctrlPr>
                                      <a:rPr lang="en-US" sz="1600" i="1">
                                        <a:latin typeface="Cambria Math" panose="02040503050406030204" pitchFamily="18" charset="0"/>
                                      </a:rPr>
                                    </m:ctrlPr>
                                  </m:dPr>
                                  <m:e>
                                    <m:sSub>
                                      <m:sSubPr>
                                        <m:ctrlPr>
                                          <a:rPr lang="en-US" sz="1600" i="1" smtClean="0">
                                            <a:solidFill>
                                              <a:schemeClr val="accent1"/>
                                            </a:solidFill>
                                            <a:latin typeface="Cambria Math" panose="02040503050406030204" pitchFamily="18" charset="0"/>
                                          </a:rPr>
                                        </m:ctrlPr>
                                      </m:sSubPr>
                                      <m:e>
                                        <m:r>
                                          <a:rPr lang="en-US" sz="1600" b="1" i="1">
                                            <a:solidFill>
                                              <a:schemeClr val="accent1"/>
                                            </a:solidFill>
                                            <a:latin typeface="Cambria Math" panose="02040503050406030204" pitchFamily="18" charset="0"/>
                                          </a:rPr>
                                          <m:t>𝑿</m:t>
                                        </m:r>
                                      </m:e>
                                      <m:sub>
                                        <m:r>
                                          <a:rPr lang="en-US" sz="1600" i="1">
                                            <a:solidFill>
                                              <a:schemeClr val="accent1"/>
                                            </a:solidFill>
                                            <a:latin typeface="Cambria Math" panose="02040503050406030204" pitchFamily="18" charset="0"/>
                                          </a:rPr>
                                          <m:t>𝑖</m:t>
                                        </m:r>
                                      </m:sub>
                                    </m:sSub>
                                  </m:e>
                                </m:d>
                              </m:e>
                            </m:d>
                          </m:e>
                        </m:nary>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5</m:t>
                                    </m:r>
                                  </m:sub>
                                </m:sSub>
                              </m:e>
                            </m:d>
                          </m:den>
                        </m:f>
                        <m:nary>
                          <m:naryPr>
                            <m:chr m:val="∑"/>
                            <m:limLoc m:val="subSup"/>
                            <m:supHide m:val="on"/>
                            <m:ctrlPr>
                              <a:rPr lang="en-US" sz="1600" b="0" i="1" smtClean="0">
                                <a:latin typeface="Cambria Math" panose="02040503050406030204" pitchFamily="18" charset="0"/>
                              </a:rPr>
                            </m:ctrlPr>
                          </m:naryPr>
                          <m:sub>
                            <m:r>
                              <m:rPr>
                                <m:brk m:alnAt="7"/>
                              </m:rPr>
                              <a:rPr lang="en-US" sz="1600" i="1" smtClean="0">
                                <a:solidFill>
                                  <a:schemeClr val="accent1"/>
                                </a:solidFill>
                                <a:latin typeface="Cambria Math" panose="02040503050406030204" pitchFamily="18" charset="0"/>
                              </a:rPr>
                              <m:t>𝑖</m:t>
                            </m:r>
                            <m:r>
                              <a:rPr lang="en-US" sz="1600" i="1">
                                <a:solidFill>
                                  <a:schemeClr val="accent1"/>
                                </a:solidFill>
                                <a:latin typeface="Cambria Math" panose="02040503050406030204" pitchFamily="18" charset="0"/>
                              </a:rPr>
                              <m:t>∈</m:t>
                            </m:r>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𝐼</m:t>
                                </m:r>
                              </m:e>
                              <m:sub>
                                <m:r>
                                  <a:rPr lang="en-US" sz="1600" b="0" i="1" smtClean="0">
                                    <a:solidFill>
                                      <a:schemeClr val="accent1"/>
                                    </a:solidFill>
                                    <a:latin typeface="Cambria Math" panose="02040503050406030204" pitchFamily="18" charset="0"/>
                                  </a:rPr>
                                  <m:t>5</m:t>
                                </m:r>
                              </m:sub>
                            </m:sSub>
                          </m:sub>
                          <m:sup/>
                          <m:e>
                            <m:sSub>
                              <m:sSubPr>
                                <m:ctrlPr>
                                  <a:rPr lang="en-US" sz="1600" i="1" smtClean="0">
                                    <a:solidFill>
                                      <a:schemeClr val="accent2">
                                        <a:lumMod val="75000"/>
                                      </a:schemeClr>
                                    </a:solidFill>
                                    <a:latin typeface="Cambria Math" panose="02040503050406030204" pitchFamily="18" charset="0"/>
                                  </a:rPr>
                                </m:ctrlPr>
                              </m:sSubPr>
                              <m:e>
                                <m:acc>
                                  <m:accPr>
                                    <m:chr m:val="̂"/>
                                    <m:ctrlPr>
                                      <a:rPr lang="en-US" sz="1600" i="1">
                                        <a:solidFill>
                                          <a:schemeClr val="accent2">
                                            <a:lumMod val="75000"/>
                                          </a:schemeClr>
                                        </a:solidFill>
                                        <a:latin typeface="Cambria Math" panose="02040503050406030204" pitchFamily="18" charset="0"/>
                                      </a:rPr>
                                    </m:ctrlPr>
                                  </m:accPr>
                                  <m:e>
                                    <m:r>
                                      <a:rPr lang="en-US" sz="1600" i="1">
                                        <a:solidFill>
                                          <a:schemeClr val="accent2">
                                            <a:lumMod val="75000"/>
                                          </a:schemeClr>
                                        </a:solidFill>
                                        <a:latin typeface="Cambria Math" panose="02040503050406030204" pitchFamily="18" charset="0"/>
                                      </a:rPr>
                                      <m:t>𝜇</m:t>
                                    </m:r>
                                  </m:e>
                                </m:acc>
                              </m:e>
                              <m:sub>
                                <m:r>
                                  <a:rPr lang="en-US" sz="1600" i="1">
                                    <a:solidFill>
                                      <a:schemeClr val="accent2">
                                        <a:lumMod val="75000"/>
                                      </a:schemeClr>
                                    </a:solidFill>
                                    <a:latin typeface="Cambria Math" panose="02040503050406030204" pitchFamily="18" charset="0"/>
                                  </a:rPr>
                                  <m:t>𝑎</m:t>
                                </m:r>
                                <m:r>
                                  <a:rPr lang="en-US" sz="1600" i="1">
                                    <a:solidFill>
                                      <a:schemeClr val="accent2">
                                        <a:lumMod val="75000"/>
                                      </a:schemeClr>
                                    </a:solidFill>
                                    <a:latin typeface="Cambria Math" panose="02040503050406030204" pitchFamily="18" charset="0"/>
                                  </a:rPr>
                                  <m:t>,−5</m:t>
                                </m:r>
                              </m:sub>
                            </m:sSub>
                            <m:d>
                              <m:dPr>
                                <m:ctrlPr>
                                  <a:rPr lang="en-US" sz="1600" i="1">
                                    <a:latin typeface="Cambria Math" panose="02040503050406030204" pitchFamily="18" charset="0"/>
                                  </a:rPr>
                                </m:ctrlPr>
                              </m:dPr>
                              <m:e>
                                <m:sSub>
                                  <m:sSubPr>
                                    <m:ctrlPr>
                                      <a:rPr lang="en-US" sz="1600" i="1" smtClean="0">
                                        <a:solidFill>
                                          <a:schemeClr val="accent1"/>
                                        </a:solidFill>
                                        <a:latin typeface="Cambria Math" panose="02040503050406030204" pitchFamily="18" charset="0"/>
                                      </a:rPr>
                                    </m:ctrlPr>
                                  </m:sSubPr>
                                  <m:e>
                                    <m:r>
                                      <a:rPr lang="en-US" sz="1600" b="1" i="1">
                                        <a:solidFill>
                                          <a:schemeClr val="accent1"/>
                                        </a:solidFill>
                                        <a:latin typeface="Cambria Math" panose="02040503050406030204" pitchFamily="18" charset="0"/>
                                      </a:rPr>
                                      <m:t>𝑿</m:t>
                                    </m:r>
                                  </m:e>
                                  <m:sub>
                                    <m:r>
                                      <a:rPr lang="en-US" sz="1600" i="1">
                                        <a:solidFill>
                                          <a:schemeClr val="accent1"/>
                                        </a:solidFill>
                                        <a:latin typeface="Cambria Math" panose="02040503050406030204" pitchFamily="18" charset="0"/>
                                      </a:rPr>
                                      <m:t>𝑖</m:t>
                                    </m:r>
                                  </m:sub>
                                </m:sSub>
                              </m:e>
                            </m:d>
                          </m:e>
                        </m:nary>
                      </m:oMath>
                    </m:oMathPara>
                  </a14:m>
                  <a:endParaRPr lang="en-US" sz="1600" dirty="0"/>
                </a:p>
              </p:txBody>
            </p:sp>
          </mc:Choice>
          <mc:Fallback xmlns="">
            <p:sp>
              <p:nvSpPr>
                <p:cNvPr id="25" name="TextBox 24">
                  <a:extLst>
                    <a:ext uri="{FF2B5EF4-FFF2-40B4-BE49-F238E27FC236}">
                      <a16:creationId xmlns:a16="http://schemas.microsoft.com/office/drawing/2014/main" id="{D8909E6A-A5C7-24D1-695E-5365484E05B9}"/>
                    </a:ext>
                  </a:extLst>
                </p:cNvPr>
                <p:cNvSpPr txBox="1">
                  <a:spLocks noRot="1" noChangeAspect="1" noMove="1" noResize="1" noEditPoints="1" noAdjustHandles="1" noChangeArrowheads="1" noChangeShapeType="1" noTextEdit="1"/>
                </p:cNvSpPr>
                <p:nvPr/>
              </p:nvSpPr>
              <p:spPr>
                <a:xfrm>
                  <a:off x="3088640" y="3904710"/>
                  <a:ext cx="6587829" cy="526554"/>
                </a:xfrm>
                <a:prstGeom prst="rect">
                  <a:avLst/>
                </a:prstGeom>
                <a:blipFill>
                  <a:blip r:embed="rId12"/>
                  <a:stretch>
                    <a:fillRect l="-578" t="-171429" b="-25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57535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75EE-25D2-3484-9D94-A2D6A9C7F35A}"/>
              </a:ext>
            </a:extLst>
          </p:cNvPr>
          <p:cNvSpPr>
            <a:spLocks noGrp="1"/>
          </p:cNvSpPr>
          <p:nvPr>
            <p:ph type="title"/>
          </p:nvPr>
        </p:nvSpPr>
        <p:spPr/>
        <p:txBody>
          <a:bodyPr>
            <a:normAutofit fontScale="90000"/>
          </a:bodyPr>
          <a:lstStyle/>
          <a:p>
            <a:r>
              <a:rPr lang="en-US" b="1" dirty="0"/>
              <a:t>Table of Content</a:t>
            </a:r>
          </a:p>
        </p:txBody>
      </p:sp>
      <p:sp>
        <p:nvSpPr>
          <p:cNvPr id="3" name="Content Placeholder 2">
            <a:extLst>
              <a:ext uri="{FF2B5EF4-FFF2-40B4-BE49-F238E27FC236}">
                <a16:creationId xmlns:a16="http://schemas.microsoft.com/office/drawing/2014/main" id="{B77EEA21-B0FE-DE38-91DF-E7B714A781A8}"/>
              </a:ext>
            </a:extLst>
          </p:cNvPr>
          <p:cNvSpPr>
            <a:spLocks noGrp="1"/>
          </p:cNvSpPr>
          <p:nvPr>
            <p:ph idx="1"/>
          </p:nvPr>
        </p:nvSpPr>
        <p:spPr/>
        <p:txBody>
          <a:bodyPr>
            <a:normAutofit fontScale="85000" lnSpcReduction="20000"/>
          </a:bodyPr>
          <a:lstStyle/>
          <a:p>
            <a:pPr marL="350838" indent="-350838">
              <a:lnSpc>
                <a:spcPct val="100000"/>
              </a:lnSpc>
              <a:spcAft>
                <a:spcPts val="600"/>
              </a:spcAft>
              <a:buFont typeface="Wingdings" pitchFamily="2" charset="2"/>
              <a:buChar char="Ø"/>
            </a:pPr>
            <a:r>
              <a:rPr lang="en-US" b="1" dirty="0"/>
              <a:t>Design Stage</a:t>
            </a:r>
            <a:endParaRPr lang="en-US" dirty="0"/>
          </a:p>
          <a:p>
            <a:pPr lvl="1">
              <a:lnSpc>
                <a:spcPct val="100000"/>
              </a:lnSpc>
              <a:spcAft>
                <a:spcPts val="600"/>
              </a:spcAft>
            </a:pPr>
            <a:r>
              <a:rPr lang="en-US" dirty="0">
                <a:hlinkClick r:id="rId2" action="ppaction://hlinksldjump"/>
              </a:rPr>
              <a:t>Covariate-Adaptive Randomization</a:t>
            </a:r>
            <a:endParaRPr lang="en-US" dirty="0"/>
          </a:p>
          <a:p>
            <a:pPr marL="457200" lvl="1" indent="0">
              <a:lnSpc>
                <a:spcPct val="100000"/>
              </a:lnSpc>
              <a:spcAft>
                <a:spcPts val="600"/>
              </a:spcAft>
              <a:buNone/>
            </a:pPr>
            <a:endParaRPr lang="en-US" dirty="0"/>
          </a:p>
          <a:p>
            <a:pPr marL="350838" indent="-350838">
              <a:lnSpc>
                <a:spcPct val="100000"/>
              </a:lnSpc>
              <a:spcAft>
                <a:spcPts val="600"/>
              </a:spcAft>
              <a:buFont typeface="Wingdings" pitchFamily="2" charset="2"/>
              <a:buChar char="Ø"/>
            </a:pPr>
            <a:r>
              <a:rPr lang="en-US" b="1" dirty="0"/>
              <a:t>Analysis Stage</a:t>
            </a:r>
          </a:p>
          <a:p>
            <a:pPr lvl="1">
              <a:lnSpc>
                <a:spcPct val="100000"/>
              </a:lnSpc>
              <a:spcAft>
                <a:spcPts val="600"/>
              </a:spcAft>
            </a:pPr>
            <a:r>
              <a:rPr lang="en-US" dirty="0">
                <a:hlinkClick r:id="rId2" action="ppaction://hlinksldjump"/>
              </a:rPr>
              <a:t>Estimand</a:t>
            </a:r>
            <a:endParaRPr lang="en-US" dirty="0"/>
          </a:p>
          <a:p>
            <a:pPr lvl="1">
              <a:lnSpc>
                <a:spcPct val="100000"/>
              </a:lnSpc>
              <a:spcAft>
                <a:spcPts val="600"/>
              </a:spcAft>
            </a:pPr>
            <a:r>
              <a:rPr lang="en-US" dirty="0">
                <a:hlinkClick r:id="rId3" action="ppaction://hlinksldjump"/>
              </a:rPr>
              <a:t>Part I</a:t>
            </a:r>
            <a:r>
              <a:rPr lang="en-US" dirty="0"/>
              <a:t> – Basic</a:t>
            </a:r>
          </a:p>
          <a:p>
            <a:pPr lvl="2">
              <a:lnSpc>
                <a:spcPct val="100000"/>
              </a:lnSpc>
              <a:spcAft>
                <a:spcPts val="600"/>
              </a:spcAft>
              <a:buFont typeface="Wingdings" pitchFamily="2" charset="2"/>
              <a:buChar char="§"/>
            </a:pPr>
            <a:r>
              <a:rPr lang="en-US" dirty="0"/>
              <a:t>Linear Adjustment</a:t>
            </a:r>
          </a:p>
          <a:p>
            <a:pPr lvl="2">
              <a:lnSpc>
                <a:spcPct val="100000"/>
              </a:lnSpc>
              <a:spcAft>
                <a:spcPts val="600"/>
              </a:spcAft>
              <a:buFont typeface="Wingdings" pitchFamily="2" charset="2"/>
              <a:buChar char="§"/>
            </a:pPr>
            <a:r>
              <a:rPr lang="en-US" dirty="0"/>
              <a:t>Nonlinear Adjustment (G-computation)</a:t>
            </a:r>
          </a:p>
          <a:p>
            <a:pPr lvl="2">
              <a:lnSpc>
                <a:spcPct val="100000"/>
              </a:lnSpc>
              <a:spcAft>
                <a:spcPts val="600"/>
              </a:spcAft>
              <a:buFont typeface="Wingdings" pitchFamily="2" charset="2"/>
              <a:buChar char="§"/>
            </a:pPr>
            <a:r>
              <a:rPr lang="en-US" dirty="0"/>
              <a:t>General Form of Covariate Adjustment (AIPW)</a:t>
            </a:r>
          </a:p>
          <a:p>
            <a:pPr lvl="2">
              <a:lnSpc>
                <a:spcPct val="100000"/>
              </a:lnSpc>
              <a:spcAft>
                <a:spcPts val="600"/>
              </a:spcAft>
              <a:buFont typeface="Wingdings" pitchFamily="2" charset="2"/>
              <a:buChar char="§"/>
            </a:pPr>
            <a:r>
              <a:rPr lang="en-US" dirty="0"/>
              <a:t>Robust Variance Estimation and Delta Method</a:t>
            </a:r>
          </a:p>
          <a:p>
            <a:pPr lvl="1">
              <a:lnSpc>
                <a:spcPct val="100000"/>
              </a:lnSpc>
              <a:spcAft>
                <a:spcPts val="600"/>
              </a:spcAft>
            </a:pPr>
            <a:r>
              <a:rPr lang="en-US" dirty="0"/>
              <a:t>Part II – Advanced</a:t>
            </a:r>
          </a:p>
          <a:p>
            <a:pPr lvl="2">
              <a:lnSpc>
                <a:spcPct val="100000"/>
              </a:lnSpc>
              <a:spcAft>
                <a:spcPts val="600"/>
              </a:spcAft>
              <a:buFont typeface="Wingdings" pitchFamily="2" charset="2"/>
              <a:buChar char="§"/>
            </a:pPr>
            <a:r>
              <a:rPr lang="en-US" dirty="0">
                <a:hlinkClick r:id="rId4" action="ppaction://hlinksldjump"/>
              </a:rPr>
              <a:t>Covariate Adjustment in Survival Analysis</a:t>
            </a:r>
            <a:endParaRPr lang="en-US" dirty="0"/>
          </a:p>
          <a:p>
            <a:pPr lvl="2">
              <a:lnSpc>
                <a:spcPct val="100000"/>
              </a:lnSpc>
              <a:spcAft>
                <a:spcPts val="600"/>
              </a:spcAft>
              <a:buFont typeface="Wingdings" pitchFamily="2" charset="2"/>
              <a:buChar char="§"/>
            </a:pPr>
            <a:r>
              <a:rPr lang="en-US" dirty="0">
                <a:hlinkClick r:id="rId5" action="ppaction://hlinksldjump"/>
              </a:rPr>
              <a:t>Practical Considerations</a:t>
            </a:r>
            <a:endParaRPr lang="en-US" dirty="0"/>
          </a:p>
        </p:txBody>
      </p:sp>
    </p:spTree>
    <p:extLst>
      <p:ext uri="{BB962C8B-B14F-4D97-AF65-F5344CB8AC3E}">
        <p14:creationId xmlns:p14="http://schemas.microsoft.com/office/powerpoint/2010/main" val="1394329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b="1" dirty="0">
                <a:solidFill>
                  <a:srgbClr val="C00000"/>
                </a:solidFill>
              </a:rPr>
              <a:t>AIPW </a:t>
            </a:r>
            <a:r>
              <a:rPr lang="en-US" sz="2800" dirty="0"/>
              <a:t>for Unconditional Treatment Effect</a:t>
            </a:r>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1718585"/>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endParaRPr lang="en-US" sz="1600" dirty="0"/>
              </a:p>
              <a:p>
                <a:pPr>
                  <a:spcAft>
                    <a:spcPts val="600"/>
                  </a:spcAft>
                </a:pPr>
                <a:r>
                  <a:rPr lang="en-US" b="1" u="sng" dirty="0">
                    <a:solidFill>
                      <a:srgbClr val="C5050C"/>
                    </a:solidFill>
                  </a:rPr>
                  <a:t>Method of Estimation</a:t>
                </a:r>
                <a:r>
                  <a:rPr lang="en-US" b="1" dirty="0">
                    <a:solidFill>
                      <a:srgbClr val="C5050C"/>
                    </a:solidFill>
                  </a:rPr>
                  <a:t>:</a:t>
                </a:r>
                <a:endParaRPr lang="en-US" sz="1600" b="1" dirty="0"/>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1718585"/>
              </a:xfrm>
              <a:prstGeom prst="rect">
                <a:avLst/>
              </a:prstGeom>
              <a:blipFill>
                <a:blip r:embed="rId2"/>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1">
                <a:extLst>
                  <a:ext uri="{FF2B5EF4-FFF2-40B4-BE49-F238E27FC236}">
                    <a16:creationId xmlns:a16="http://schemas.microsoft.com/office/drawing/2014/main" id="{BB9398F4-32D3-393C-10E3-CD5C3F59C4F9}"/>
                  </a:ext>
                </a:extLst>
              </p:cNvPr>
              <p:cNvGraphicFramePr>
                <a:graphicFrameLocks noGrp="1"/>
              </p:cNvGraphicFramePr>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AIPW (doubly robust)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𝑌</m:t>
                                  </m:r>
                                </m:e>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𝑋</m:t>
                                  </m:r>
                                </m:e>
                              </m:d>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𝜇</m:t>
                                  </m:r>
                                </m:e>
                                <m:sub>
                                  <m:r>
                                    <a:rPr lang="en-US" sz="1350" b="0" i="1"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r>
                                    <a:rPr lang="en-US" sz="1350" b="0" i="1" smtClean="0">
                                      <a:solidFill>
                                        <a:srgbClr val="C00000"/>
                                      </a:solidFill>
                                      <a:latin typeface="Cambria Math" panose="02040503050406030204" pitchFamily="18" charset="0"/>
                                    </a:rPr>
                                    <m:t>𝑋</m:t>
                                  </m:r>
                                </m:e>
                              </m:d>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𝐼</m:t>
                                  </m:r>
                                </m:e>
                                <m:sub>
                                  <m:d>
                                    <m:dPr>
                                      <m:begChr m:val="{"/>
                                      <m:endChr m:val="}"/>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e>
                                  </m:d>
                                </m:sub>
                              </m:sSub>
                            </m:oMath>
                          </a14:m>
                          <a:r>
                            <a:rPr lang="en-US" sz="1350" dirty="0">
                              <a:solidFill>
                                <a:srgbClr val="C00000"/>
                              </a:solidFill>
                            </a:rPr>
                            <a:t> </a:t>
                          </a:r>
                        </a:p>
                      </a:txBody>
                      <a:tcPr anchor="ctr"/>
                    </a:tc>
                    <a:tc>
                      <a:txBody>
                        <a:bodyPr/>
                        <a:lstStyle/>
                        <a:p>
                          <a:pPr algn="l"/>
                          <a14:m>
                            <m:oMath xmlns:m="http://schemas.openxmlformats.org/officeDocument/2006/math">
                              <m:f>
                                <m:fPr>
                                  <m:ctrlPr>
                                    <a:rPr lang="en-US" sz="135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supHide m:val="on"/>
                                  <m:ctrlPr>
                                    <a:rPr lang="en-US" sz="1350" i="1" smtClean="0">
                                      <a:solidFill>
                                        <a:srgbClr val="C00000"/>
                                      </a:solidFill>
                                      <a:latin typeface="Cambria Math" panose="02040503050406030204" pitchFamily="18" charset="0"/>
                                    </a:rPr>
                                  </m:ctrlPr>
                                </m:naryPr>
                                <m:sub>
                                  <m:sSub>
                                    <m:sSubPr>
                                      <m:ctrlPr>
                                        <a:rPr lang="en-US" sz="1350" b="0" i="1" smtClean="0">
                                          <a:solidFill>
                                            <a:srgbClr val="C00000"/>
                                          </a:solidFill>
                                          <a:latin typeface="Cambria Math" panose="02040503050406030204" pitchFamily="18" charset="0"/>
                                        </a:rPr>
                                      </m:ctrlPr>
                                    </m:sSubPr>
                                    <m:e>
                                      <m:r>
                                        <m:rPr>
                                          <m:brk m:alnAt="9"/>
                                        </m:rPr>
                                        <a:rPr lang="en-US" sz="1350" b="0" smtClean="0">
                                          <a:solidFill>
                                            <a:srgbClr val="C00000"/>
                                          </a:solidFill>
                                          <a:latin typeface="Cambria Math" panose="02040503050406030204" pitchFamily="18" charset="0"/>
                                        </a:rPr>
                                        <m:t>𝐴</m:t>
                                      </m:r>
                                    </m:e>
                                    <m:sub>
                                      <m:r>
                                        <m:rPr>
                                          <m:brk m:alnAt="9"/>
                                        </m:rPr>
                                        <a:rPr lang="en-US" sz="1350" b="0" smtClean="0">
                                          <a:solidFill>
                                            <a:srgbClr val="C00000"/>
                                          </a:solidFill>
                                          <a:latin typeface="Cambria Math" panose="02040503050406030204" pitchFamily="18" charset="0"/>
                                        </a:rPr>
                                        <m:t>𝑖</m:t>
                                      </m:r>
                                    </m:sub>
                                  </m:sSub>
                                  <m:r>
                                    <m:rPr>
                                      <m:brk m:alnAt="9"/>
                                    </m:rP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sub>
                                <m:sup/>
                                <m:e>
                                  <m:f>
                                    <m:fPr>
                                      <m:ctrlPr>
                                        <a:rPr lang="en-US" sz="1350" i="1" smtClean="0">
                                          <a:solidFill>
                                            <a:srgbClr val="C00000"/>
                                          </a:solidFill>
                                          <a:latin typeface="Cambria Math" panose="02040503050406030204" pitchFamily="18" charset="0"/>
                                        </a:rPr>
                                      </m:ctrlPr>
                                    </m:fPr>
                                    <m:num>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𝑌</m:t>
                                          </m:r>
                                        </m:e>
                                        <m:sub>
                                          <m:r>
                                            <a:rPr lang="en-US" sz="1350" b="0" smtClean="0">
                                              <a:solidFill>
                                                <a:srgbClr val="C00000"/>
                                              </a:solidFill>
                                              <a:latin typeface="Cambria Math" panose="02040503050406030204" pitchFamily="18" charset="0"/>
                                            </a:rPr>
                                            <m:t>𝑖</m:t>
                                          </m:r>
                                        </m:sub>
                                      </m:sSub>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𝜇</m:t>
                                              </m:r>
                                            </m:e>
                                          </m:acc>
                                        </m:e>
                                        <m:sub>
                                          <m:r>
                                            <a:rPr lang="en-US" sz="1350" b="0"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𝑋</m:t>
                                              </m:r>
                                            </m:e>
                                            <m:sub>
                                              <m:r>
                                                <a:rPr lang="en-US" sz="1350" b="0" smtClean="0">
                                                  <a:solidFill>
                                                    <a:srgbClr val="C00000"/>
                                                  </a:solidFill>
                                                  <a:latin typeface="Cambria Math" panose="02040503050406030204" pitchFamily="18" charset="0"/>
                                                </a:rPr>
                                                <m:t>𝑖</m:t>
                                              </m:r>
                                            </m:sub>
                                          </m:sSub>
                                        </m:e>
                                      </m:d>
                                    </m:num>
                                    <m:den>
                                      <m:f>
                                        <m:fPr>
                                          <m:type m:val="lin"/>
                                          <m:ctrlPr>
                                            <a:rPr lang="en-US" sz="1350" i="1" smtClean="0">
                                              <a:solidFill>
                                                <a:srgbClr val="C00000"/>
                                              </a:solidFill>
                                              <a:latin typeface="Cambria Math" panose="02040503050406030204" pitchFamily="18" charset="0"/>
                                            </a:rPr>
                                          </m:ctrlPr>
                                        </m:fPr>
                                        <m:num>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𝑛</m:t>
                                              </m:r>
                                            </m:e>
                                            <m:sub>
                                              <m:r>
                                                <a:rPr lang="en-US" sz="1350" b="0" smtClean="0">
                                                  <a:solidFill>
                                                    <a:srgbClr val="C00000"/>
                                                  </a:solidFill>
                                                  <a:latin typeface="Cambria Math" panose="02040503050406030204" pitchFamily="18" charset="0"/>
                                                </a:rPr>
                                                <m:t>𝑎</m:t>
                                              </m:r>
                                            </m:sub>
                                          </m:sSub>
                                        </m:num>
                                        <m:den>
                                          <m:r>
                                            <a:rPr lang="en-US" sz="1350" b="0" smtClean="0">
                                              <a:solidFill>
                                                <a:srgbClr val="C00000"/>
                                              </a:solidFill>
                                              <a:latin typeface="Cambria Math" panose="02040503050406030204" pitchFamily="18" charset="0"/>
                                            </a:rPr>
                                            <m:t>𝑛</m:t>
                                          </m:r>
                                        </m:den>
                                      </m:f>
                                    </m:den>
                                  </m:f>
                                </m:e>
                              </m:nary>
                              <m:r>
                                <a:rPr lang="en-US" sz="1350" b="0" smtClean="0">
                                  <a:solidFill>
                                    <a:srgbClr val="C00000"/>
                                  </a:solidFill>
                                  <a:latin typeface="Cambria Math" panose="02040503050406030204" pitchFamily="18" charset="0"/>
                                </a:rPr>
                                <m:t>+</m:t>
                              </m:r>
                              <m:f>
                                <m:fPr>
                                  <m:ctrlPr>
                                    <a:rPr lang="en-US" sz="1350" b="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ctrlPr>
                                    <a:rPr lang="en-US" sz="1350" b="0" i="1" smtClean="0">
                                      <a:solidFill>
                                        <a:srgbClr val="C00000"/>
                                      </a:solidFill>
                                      <a:latin typeface="Cambria Math" panose="02040503050406030204" pitchFamily="18" charset="0"/>
                                    </a:rPr>
                                  </m:ctrlPr>
                                </m:naryPr>
                                <m:sub>
                                  <m:r>
                                    <m:rPr>
                                      <m:brk m:alnAt="25"/>
                                    </m:rPr>
                                    <a:rPr lang="en-US" sz="1350" b="0" smtClean="0">
                                      <a:solidFill>
                                        <a:srgbClr val="C00000"/>
                                      </a:solidFill>
                                      <a:latin typeface="Cambria Math" panose="02040503050406030204" pitchFamily="18" charset="0"/>
                                    </a:rPr>
                                    <m:t>𝑖</m:t>
                                  </m:r>
                                  <m:r>
                                    <a:rPr lang="en-US" sz="1350" b="0" smtClean="0">
                                      <a:solidFill>
                                        <a:srgbClr val="C00000"/>
                                      </a:solidFill>
                                      <a:latin typeface="Cambria Math" panose="02040503050406030204" pitchFamily="18" charset="0"/>
                                    </a:rPr>
                                    <m:t>=1</m:t>
                                  </m:r>
                                </m:sub>
                                <m:sup>
                                  <m:r>
                                    <a:rPr lang="en-US" sz="1350" b="0" smtClean="0">
                                      <a:solidFill>
                                        <a:srgbClr val="C00000"/>
                                      </a:solidFill>
                                      <a:latin typeface="Cambria Math" panose="02040503050406030204" pitchFamily="18" charset="0"/>
                                    </a:rPr>
                                    <m:t>𝑛</m:t>
                                  </m:r>
                                </m:sup>
                                <m:e>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𝜇</m:t>
                                          </m:r>
                                        </m:e>
                                      </m:acc>
                                    </m:e>
                                    <m:sub>
                                      <m:r>
                                        <a:rPr lang="en-US" sz="1350" b="0"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𝑋</m:t>
                                          </m:r>
                                        </m:e>
                                        <m:sub>
                                          <m:r>
                                            <a:rPr lang="en-US" sz="1350" b="0" smtClean="0">
                                              <a:solidFill>
                                                <a:srgbClr val="C00000"/>
                                              </a:solidFill>
                                              <a:latin typeface="Cambria Math" panose="02040503050406030204" pitchFamily="18" charset="0"/>
                                            </a:rPr>
                                            <m:t>𝑖</m:t>
                                          </m:r>
                                        </m:sub>
                                      </m:sSub>
                                    </m:e>
                                  </m:d>
                                </m:e>
                              </m:nary>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𝑎</m:t>
                              </m:r>
                              <m:r>
                                <a:rPr lang="en-US" sz="1350" b="0" smtClean="0">
                                  <a:solidFill>
                                    <a:srgbClr val="C00000"/>
                                  </a:solidFill>
                                  <a:latin typeface="Cambria Math" panose="02040503050406030204" pitchFamily="18" charset="0"/>
                                </a:rPr>
                                <m:t>=1,…,</m:t>
                              </m:r>
                              <m:r>
                                <a:rPr lang="en-US" sz="1350" b="0" smtClean="0">
                                  <a:solidFill>
                                    <a:srgbClr val="C00000"/>
                                  </a:solidFill>
                                  <a:latin typeface="Cambria Math" panose="02040503050406030204" pitchFamily="18" charset="0"/>
                                </a:rPr>
                                <m:t>𝑘</m:t>
                              </m:r>
                            </m:oMath>
                          </a14:m>
                          <a:r>
                            <a:rPr lang="en-US" sz="1350" dirty="0">
                              <a:solidFill>
                                <a:srgbClr val="C00000"/>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r>
                            <a:rPr lang="en-US" sz="1350" dirty="0">
                              <a:solidFill>
                                <a:srgbClr val="C00000"/>
                              </a:solidFill>
                            </a:rPr>
                            <a:t>, </a:t>
                          </a:r>
                          <a:r>
                            <a:rPr lang="en-US" sz="1350" dirty="0" err="1">
                              <a:solidFill>
                                <a:srgbClr val="C00000"/>
                              </a:solidFill>
                            </a:rPr>
                            <a:t>robincar_SL</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Choice>
        <mc:Fallback xmlns="">
          <p:graphicFrame>
            <p:nvGraphicFramePr>
              <p:cNvPr id="4" name="Table 1">
                <a:extLst>
                  <a:ext uri="{FF2B5EF4-FFF2-40B4-BE49-F238E27FC236}">
                    <a16:creationId xmlns:a16="http://schemas.microsoft.com/office/drawing/2014/main" id="{BB9398F4-32D3-393C-10E3-CD5C3F59C4F9}"/>
                  </a:ext>
                </a:extLst>
              </p:cNvPr>
              <p:cNvGraphicFramePr>
                <a:graphicFrameLocks noGrp="1"/>
              </p:cNvGraphicFramePr>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3"/>
                          <a:stretch>
                            <a:fillRect l="-136918" t="-2703" r="-82079" b="-189189"/>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AIPW (doubly robust)</a:t>
                          </a:r>
                        </a:p>
                      </a:txBody>
                      <a:tcPr anchor="ctr"/>
                    </a:tc>
                    <a:tc>
                      <a:txBody>
                        <a:bodyPr/>
                        <a:lstStyle/>
                        <a:p>
                          <a:endParaRPr lang="en-US"/>
                        </a:p>
                      </a:txBody>
                      <a:tcPr anchor="ctr">
                        <a:blipFill>
                          <a:blip r:embed="rId3"/>
                          <a:stretch>
                            <a:fillRect l="-70536" t="-105556" r="-226786" b="-94444"/>
                          </a:stretch>
                        </a:blipFill>
                      </a:tcPr>
                    </a:tc>
                    <a:tc>
                      <a:txBody>
                        <a:bodyPr/>
                        <a:lstStyle/>
                        <a:p>
                          <a:endParaRPr lang="en-US"/>
                        </a:p>
                      </a:txBody>
                      <a:tcPr anchor="ctr">
                        <a:blipFill>
                          <a:blip r:embed="rId3"/>
                          <a:stretch>
                            <a:fillRect l="-136918" t="-105556" r="-82079" b="-9444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r>
                            <a:rPr lang="en-US" sz="1350" dirty="0">
                              <a:solidFill>
                                <a:srgbClr val="C00000"/>
                              </a:solidFill>
                            </a:rPr>
                            <a:t>, </a:t>
                          </a:r>
                          <a:r>
                            <a:rPr lang="en-US" sz="1350" dirty="0" err="1">
                              <a:solidFill>
                                <a:srgbClr val="C00000"/>
                              </a:solidFill>
                            </a:rPr>
                            <a:t>robincar_SL</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2B3CFB01-7FDC-08AD-BCF7-A67EA82E6284}"/>
                  </a:ext>
                </a:extLst>
              </p:cNvPr>
              <p:cNvSpPr/>
              <p:nvPr/>
            </p:nvSpPr>
            <p:spPr>
              <a:xfrm>
                <a:off x="570753" y="3035807"/>
                <a:ext cx="11272973" cy="3657601"/>
              </a:xfrm>
              <a:prstGeom prst="roundRect">
                <a:avLst>
                  <a:gd name="adj" fmla="val 3241"/>
                </a:avLst>
              </a:prstGeom>
              <a:solidFill>
                <a:schemeClr val="tx2">
                  <a:lumMod val="20000"/>
                  <a:lumOff val="80000"/>
                  <a:alpha val="5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300"/>
                  </a:spcAft>
                </a:pPr>
                <a:r>
                  <a:rPr lang="en-US" sz="1600" b="1" dirty="0">
                    <a:solidFill>
                      <a:schemeClr val="tx2">
                        <a:lumMod val="75000"/>
                      </a:schemeClr>
                    </a:solidFill>
                  </a:rPr>
                  <a:t>AIPW using Machine learning with cross-fitting</a:t>
                </a:r>
              </a:p>
              <a:p>
                <a:pPr marL="236538" indent="-236538">
                  <a:spcAft>
                    <a:spcPts val="300"/>
                  </a:spcAft>
                  <a:buFont typeface="Arial" panose="020B0604020202020204" pitchFamily="34" charset="0"/>
                  <a:buChar char="•"/>
                </a:pPr>
                <a:r>
                  <a:rPr lang="en-US" sz="1350" dirty="0">
                    <a:solidFill>
                      <a:schemeClr val="tx2">
                        <a:lumMod val="75000"/>
                      </a:schemeClr>
                    </a:solidFill>
                  </a:rPr>
                  <a:t>train </a:t>
                </a: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r>
                          <a:rPr lang="en-US" sz="1350" i="1">
                            <a:solidFill>
                              <a:schemeClr val="tx2">
                                <a:lumMod val="75000"/>
                              </a:schemeClr>
                            </a:solidFill>
                            <a:latin typeface="Cambria Math" panose="02040503050406030204" pitchFamily="18" charset="0"/>
                          </a:rPr>
                          <m:t>𝜇</m:t>
                        </m:r>
                      </m:e>
                      <m:sub>
                        <m:r>
                          <a:rPr lang="en-US" sz="1350" i="1">
                            <a:solidFill>
                              <a:schemeClr val="tx2">
                                <a:lumMod val="75000"/>
                              </a:schemeClr>
                            </a:solidFill>
                            <a:latin typeface="Cambria Math" panose="02040503050406030204" pitchFamily="18" charset="0"/>
                          </a:rPr>
                          <m:t>𝑎</m:t>
                        </m:r>
                      </m:sub>
                    </m:sSub>
                    <m:d>
                      <m:dPr>
                        <m:ctrlPr>
                          <a:rPr lang="en-US" sz="1350" i="1">
                            <a:solidFill>
                              <a:schemeClr val="tx2">
                                <a:lumMod val="75000"/>
                              </a:schemeClr>
                            </a:solidFill>
                            <a:latin typeface="Cambria Math" panose="02040503050406030204" pitchFamily="18" charset="0"/>
                          </a:rPr>
                        </m:ctrlPr>
                      </m:dPr>
                      <m:e>
                        <m:r>
                          <a:rPr lang="en-US" sz="1350" b="1" i="1">
                            <a:solidFill>
                              <a:schemeClr val="tx2">
                                <a:lumMod val="75000"/>
                              </a:schemeClr>
                            </a:solidFill>
                            <a:latin typeface="Cambria Math" panose="02040503050406030204" pitchFamily="18" charset="0"/>
                          </a:rPr>
                          <m:t>𝑿</m:t>
                        </m:r>
                      </m:e>
                    </m:d>
                  </m:oMath>
                </a14:m>
                <a:r>
                  <a:rPr lang="en-US" sz="1350" i="1" dirty="0">
                    <a:solidFill>
                      <a:schemeClr val="tx2">
                        <a:lumMod val="75000"/>
                      </a:schemeClr>
                    </a:solidFill>
                    <a:latin typeface="Cambria Math" panose="02040503050406030204" pitchFamily="18" charset="0"/>
                  </a:rPr>
                  <a:t> </a:t>
                </a:r>
                <a:r>
                  <a:rPr lang="en-US" sz="1350" dirty="0">
                    <a:solidFill>
                      <a:schemeClr val="tx2">
                        <a:lumMod val="75000"/>
                      </a:schemeClr>
                    </a:solidFill>
                  </a:rPr>
                  <a:t>on </a:t>
                </a:r>
                <a14:m>
                  <m:oMath xmlns:m="http://schemas.openxmlformats.org/officeDocument/2006/math">
                    <m:sSub>
                      <m:sSubPr>
                        <m:ctrlPr>
                          <a:rPr lang="en-US" sz="1350" i="1" dirty="0" smtClean="0">
                            <a:solidFill>
                              <a:schemeClr val="tx2">
                                <a:lumMod val="75000"/>
                              </a:schemeClr>
                            </a:solidFill>
                            <a:latin typeface="Cambria Math" panose="02040503050406030204" pitchFamily="18" charset="0"/>
                          </a:rPr>
                        </m:ctrlPr>
                      </m:sSubPr>
                      <m:e>
                        <m:r>
                          <a:rPr lang="en-US" sz="1350" i="1" dirty="0" smtClean="0">
                            <a:solidFill>
                              <a:schemeClr val="tx2">
                                <a:lumMod val="75000"/>
                              </a:schemeClr>
                            </a:solidFill>
                            <a:latin typeface="Cambria Math" panose="02040503050406030204" pitchFamily="18" charset="0"/>
                          </a:rPr>
                          <m:t>𝐼</m:t>
                        </m:r>
                      </m:e>
                      <m:sub>
                        <m:d>
                          <m:dPr>
                            <m:begChr m:val="{"/>
                            <m:endChr m:val="}"/>
                            <m:ctrlPr>
                              <a:rPr lang="en-US" sz="1350" b="0" i="1" dirty="0" smtClean="0">
                                <a:solidFill>
                                  <a:schemeClr val="tx2">
                                    <a:lumMod val="75000"/>
                                  </a:schemeClr>
                                </a:solidFill>
                                <a:latin typeface="Cambria Math" panose="02040503050406030204" pitchFamily="18" charset="0"/>
                              </a:rPr>
                            </m:ctrlPr>
                          </m:dPr>
                          <m:e>
                            <m:r>
                              <a:rPr lang="en-US" sz="1350" b="0" i="1" dirty="0" smtClean="0">
                                <a:solidFill>
                                  <a:schemeClr val="tx2">
                                    <a:lumMod val="75000"/>
                                  </a:schemeClr>
                                </a:solidFill>
                                <a:latin typeface="Cambria Math" panose="02040503050406030204" pitchFamily="18" charset="0"/>
                              </a:rPr>
                              <m:t>−</m:t>
                            </m:r>
                            <m:r>
                              <a:rPr lang="en-US" sz="1350" b="0" i="1" dirty="0" smtClean="0">
                                <a:solidFill>
                                  <a:schemeClr val="tx2">
                                    <a:lumMod val="75000"/>
                                  </a:schemeClr>
                                </a:solidFill>
                                <a:latin typeface="Cambria Math" panose="02040503050406030204" pitchFamily="18" charset="0"/>
                              </a:rPr>
                              <m:t>𝑗</m:t>
                            </m:r>
                          </m:e>
                        </m:d>
                      </m:sub>
                    </m:sSub>
                    <m:r>
                      <a:rPr lang="en-US" sz="1350" i="1" dirty="0" smtClean="0">
                        <a:solidFill>
                          <a:schemeClr val="tx2">
                            <a:lumMod val="75000"/>
                          </a:schemeClr>
                        </a:solidFill>
                        <a:latin typeface="Cambria Math" panose="02040503050406030204" pitchFamily="18" charset="0"/>
                      </a:rPr>
                      <m:t> </m:t>
                    </m:r>
                  </m:oMath>
                </a14:m>
                <a:r>
                  <a:rPr lang="en-US" sz="1350" dirty="0">
                    <a:solidFill>
                      <a:schemeClr val="tx2">
                        <a:lumMod val="75000"/>
                      </a:schemeClr>
                    </a:solidFill>
                  </a:rPr>
                  <a:t>(denote as </a:t>
                </a: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𝜇</m:t>
                            </m:r>
                          </m:e>
                        </m:acc>
                      </m:e>
                      <m:sub>
                        <m:r>
                          <a:rPr lang="en-US" sz="1350" i="1">
                            <a:solidFill>
                              <a:schemeClr val="tx2">
                                <a:lumMod val="75000"/>
                              </a:schemeClr>
                            </a:solidFill>
                            <a:latin typeface="Cambria Math" panose="02040503050406030204" pitchFamily="18" charset="0"/>
                          </a:rPr>
                          <m:t>𝑎</m:t>
                        </m:r>
                        <m:r>
                          <a:rPr lang="en-US" sz="1350" i="1">
                            <a:solidFill>
                              <a:schemeClr val="tx2">
                                <a:lumMod val="75000"/>
                              </a:schemeClr>
                            </a:solidFill>
                            <a:latin typeface="Cambria Math" panose="02040503050406030204" pitchFamily="18" charset="0"/>
                          </a:rPr>
                          <m:t>,−</m:t>
                        </m:r>
                        <m:r>
                          <a:rPr lang="en-US" sz="1350" i="1">
                            <a:solidFill>
                              <a:schemeClr val="tx2">
                                <a:lumMod val="75000"/>
                              </a:schemeClr>
                            </a:solidFill>
                            <a:latin typeface="Cambria Math" panose="02040503050406030204" pitchFamily="18" charset="0"/>
                          </a:rPr>
                          <m:t>𝑗</m:t>
                        </m:r>
                      </m:sub>
                    </m:sSub>
                    <m:d>
                      <m:dPr>
                        <m:ctrlPr>
                          <a:rPr lang="en-US" sz="1350" i="1">
                            <a:solidFill>
                              <a:schemeClr val="tx2">
                                <a:lumMod val="75000"/>
                              </a:schemeClr>
                            </a:solidFill>
                            <a:latin typeface="Cambria Math" panose="02040503050406030204" pitchFamily="18" charset="0"/>
                          </a:rPr>
                        </m:ctrlPr>
                      </m:dPr>
                      <m:e>
                        <m:r>
                          <a:rPr lang="en-US" sz="1350" b="1" i="1">
                            <a:solidFill>
                              <a:schemeClr val="tx2">
                                <a:lumMod val="75000"/>
                              </a:schemeClr>
                            </a:solidFill>
                            <a:latin typeface="Cambria Math" panose="02040503050406030204" pitchFamily="18" charset="0"/>
                          </a:rPr>
                          <m:t>𝑿</m:t>
                        </m:r>
                      </m:e>
                    </m:d>
                  </m:oMath>
                </a14:m>
                <a:r>
                  <a:rPr lang="en-US" sz="1350" dirty="0">
                    <a:solidFill>
                      <a:schemeClr val="tx2">
                        <a:lumMod val="75000"/>
                      </a:schemeClr>
                    </a:solidFill>
                  </a:rPr>
                  <a:t>) and obtain AIPW estimator using </a:t>
                </a: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𝜇</m:t>
                            </m:r>
                          </m:e>
                        </m:acc>
                      </m:e>
                      <m:sub>
                        <m:r>
                          <a:rPr lang="en-US" sz="1350" i="1">
                            <a:solidFill>
                              <a:schemeClr val="tx2">
                                <a:lumMod val="75000"/>
                              </a:schemeClr>
                            </a:solidFill>
                            <a:latin typeface="Cambria Math" panose="02040503050406030204" pitchFamily="18" charset="0"/>
                          </a:rPr>
                          <m:t>𝑎</m:t>
                        </m:r>
                        <m:r>
                          <a:rPr lang="en-US" sz="1350" i="1">
                            <a:solidFill>
                              <a:schemeClr val="tx2">
                                <a:lumMod val="75000"/>
                              </a:schemeClr>
                            </a:solidFill>
                            <a:latin typeface="Cambria Math" panose="02040503050406030204" pitchFamily="18" charset="0"/>
                          </a:rPr>
                          <m:t>,−</m:t>
                        </m:r>
                        <m:r>
                          <a:rPr lang="en-US" sz="1350" i="1">
                            <a:solidFill>
                              <a:schemeClr val="tx2">
                                <a:lumMod val="75000"/>
                              </a:schemeClr>
                            </a:solidFill>
                            <a:latin typeface="Cambria Math" panose="02040503050406030204" pitchFamily="18" charset="0"/>
                          </a:rPr>
                          <m:t>𝑗</m:t>
                        </m:r>
                      </m:sub>
                    </m:sSub>
                    <m:d>
                      <m:dPr>
                        <m:ctrlPr>
                          <a:rPr lang="en-US" sz="1350" i="1">
                            <a:solidFill>
                              <a:schemeClr val="tx2">
                                <a:lumMod val="75000"/>
                              </a:schemeClr>
                            </a:solidFill>
                            <a:latin typeface="Cambria Math" panose="02040503050406030204" pitchFamily="18" charset="0"/>
                          </a:rPr>
                        </m:ctrlPr>
                      </m:dPr>
                      <m:e>
                        <m:r>
                          <a:rPr lang="en-US" sz="1350" b="1" i="1">
                            <a:solidFill>
                              <a:schemeClr val="tx2">
                                <a:lumMod val="75000"/>
                              </a:schemeClr>
                            </a:solidFill>
                            <a:latin typeface="Cambria Math" panose="02040503050406030204" pitchFamily="18" charset="0"/>
                          </a:rPr>
                          <m:t>𝑿</m:t>
                        </m:r>
                      </m:e>
                    </m:d>
                    <m:r>
                      <a:rPr lang="en-US" sz="1350" i="1">
                        <a:solidFill>
                          <a:schemeClr val="tx2">
                            <a:lumMod val="75000"/>
                          </a:schemeClr>
                        </a:solidFill>
                        <a:latin typeface="Cambria Math" panose="02040503050406030204" pitchFamily="18" charset="0"/>
                      </a:rPr>
                      <m:t> </m:t>
                    </m:r>
                  </m:oMath>
                </a14:m>
                <a:r>
                  <a:rPr lang="en-US" sz="1350" dirty="0">
                    <a:solidFill>
                      <a:schemeClr val="tx2">
                        <a:lumMod val="75000"/>
                      </a:schemeClr>
                    </a:solidFill>
                  </a:rPr>
                  <a:t>on </a:t>
                </a:r>
                <a14:m>
                  <m:oMath xmlns:m="http://schemas.openxmlformats.org/officeDocument/2006/math">
                    <m:sSub>
                      <m:sSubPr>
                        <m:ctrlPr>
                          <a:rPr lang="en-US" sz="1350" i="1" dirty="0" smtClean="0">
                            <a:solidFill>
                              <a:schemeClr val="tx2">
                                <a:lumMod val="75000"/>
                              </a:schemeClr>
                            </a:solidFill>
                            <a:latin typeface="Cambria Math" panose="02040503050406030204" pitchFamily="18" charset="0"/>
                          </a:rPr>
                        </m:ctrlPr>
                      </m:sSubPr>
                      <m:e>
                        <m:r>
                          <a:rPr lang="en-US" sz="1350" i="1" dirty="0" smtClean="0">
                            <a:solidFill>
                              <a:schemeClr val="tx2">
                                <a:lumMod val="75000"/>
                              </a:schemeClr>
                            </a:solidFill>
                            <a:latin typeface="Cambria Math" panose="02040503050406030204" pitchFamily="18" charset="0"/>
                          </a:rPr>
                          <m:t>𝐼</m:t>
                        </m:r>
                      </m:e>
                      <m:sub>
                        <m:r>
                          <a:rPr lang="en-US" sz="1350" b="0" i="1" dirty="0" smtClean="0">
                            <a:solidFill>
                              <a:schemeClr val="tx2">
                                <a:lumMod val="75000"/>
                              </a:schemeClr>
                            </a:solidFill>
                            <a:latin typeface="Cambria Math" panose="02040503050406030204" pitchFamily="18" charset="0"/>
                          </a:rPr>
                          <m:t>𝑗</m:t>
                        </m:r>
                      </m:sub>
                    </m:sSub>
                  </m:oMath>
                </a14:m>
                <a:r>
                  <a:rPr lang="en-US" sz="1350" dirty="0">
                    <a:solidFill>
                      <a:schemeClr val="tx2">
                        <a:lumMod val="75000"/>
                      </a:schemeClr>
                    </a:solidFill>
                  </a:rPr>
                  <a:t> (denoted as </a:t>
                </a:r>
                <a14:m>
                  <m:oMath xmlns:m="http://schemas.openxmlformats.org/officeDocument/2006/math">
                    <m:sSub>
                      <m:sSubPr>
                        <m:ctrlPr>
                          <a:rPr lang="en-US" sz="1350" i="1" dirty="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𝜃</m:t>
                            </m:r>
                          </m:e>
                        </m:acc>
                      </m:e>
                      <m:sub>
                        <m:r>
                          <a:rPr lang="en-US" sz="1350" i="1">
                            <a:solidFill>
                              <a:schemeClr val="tx2">
                                <a:lumMod val="75000"/>
                              </a:schemeClr>
                            </a:solidFill>
                            <a:latin typeface="Cambria Math" panose="02040503050406030204" pitchFamily="18" charset="0"/>
                          </a:rPr>
                          <m:t>𝑎</m:t>
                        </m:r>
                        <m:r>
                          <a:rPr lang="en-US" sz="1350" b="0" i="1" smtClean="0">
                            <a:solidFill>
                              <a:schemeClr val="tx2">
                                <a:lumMod val="75000"/>
                              </a:schemeClr>
                            </a:solidFill>
                            <a:latin typeface="Cambria Math" panose="02040503050406030204" pitchFamily="18" charset="0"/>
                          </a:rPr>
                          <m:t>,</m:t>
                        </m:r>
                        <m:r>
                          <a:rPr lang="en-US" sz="1350" b="0" i="1" smtClean="0">
                            <a:solidFill>
                              <a:schemeClr val="tx2">
                                <a:lumMod val="75000"/>
                              </a:schemeClr>
                            </a:solidFill>
                            <a:latin typeface="Cambria Math" panose="02040503050406030204" pitchFamily="18" charset="0"/>
                          </a:rPr>
                          <m:t>𝑗</m:t>
                        </m:r>
                      </m:sub>
                    </m:sSub>
                  </m:oMath>
                </a14:m>
                <a:r>
                  <a:rPr lang="en-US" sz="1350" dirty="0">
                    <a:solidFill>
                      <a:schemeClr val="tx2">
                        <a:lumMod val="75000"/>
                      </a:schemeClr>
                    </a:solidFill>
                  </a:rPr>
                  <a:t>), then </a:t>
                </a:r>
                <a14:m>
                  <m:oMath xmlns:m="http://schemas.openxmlformats.org/officeDocument/2006/math">
                    <m:sSub>
                      <m:sSubPr>
                        <m:ctrlPr>
                          <a:rPr lang="en-US" sz="1350" i="1" dirty="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𝜃</m:t>
                            </m:r>
                          </m:e>
                        </m:acc>
                      </m:e>
                      <m:sub>
                        <m:r>
                          <a:rPr lang="en-US" sz="1350" i="1">
                            <a:solidFill>
                              <a:schemeClr val="tx2">
                                <a:lumMod val="75000"/>
                              </a:schemeClr>
                            </a:solidFill>
                            <a:latin typeface="Cambria Math" panose="02040503050406030204" pitchFamily="18" charset="0"/>
                          </a:rPr>
                          <m:t>𝑎</m:t>
                        </m:r>
                      </m:sub>
                    </m:sSub>
                    <m:r>
                      <a:rPr lang="en-US" sz="1350" i="1" dirty="0">
                        <a:solidFill>
                          <a:schemeClr val="tx2">
                            <a:lumMod val="75000"/>
                          </a:schemeClr>
                        </a:solidFill>
                        <a:latin typeface="Cambria Math" panose="02040503050406030204" pitchFamily="18" charset="0"/>
                      </a:rPr>
                      <m:t>=</m:t>
                    </m:r>
                    <m:f>
                      <m:fPr>
                        <m:ctrlPr>
                          <a:rPr lang="en-US" sz="1350" i="1" dirty="0">
                            <a:solidFill>
                              <a:schemeClr val="tx2">
                                <a:lumMod val="75000"/>
                              </a:schemeClr>
                            </a:solidFill>
                            <a:latin typeface="Cambria Math" panose="02040503050406030204" pitchFamily="18" charset="0"/>
                          </a:rPr>
                        </m:ctrlPr>
                      </m:fPr>
                      <m:num>
                        <m:r>
                          <a:rPr lang="en-US" sz="1350" i="1" dirty="0">
                            <a:solidFill>
                              <a:schemeClr val="tx2">
                                <a:lumMod val="75000"/>
                              </a:schemeClr>
                            </a:solidFill>
                            <a:latin typeface="Cambria Math" panose="02040503050406030204" pitchFamily="18" charset="0"/>
                          </a:rPr>
                          <m:t>1</m:t>
                        </m:r>
                      </m:num>
                      <m:den>
                        <m:r>
                          <a:rPr lang="en-US" sz="1350" i="1" dirty="0">
                            <a:solidFill>
                              <a:schemeClr val="tx2">
                                <a:lumMod val="75000"/>
                              </a:schemeClr>
                            </a:solidFill>
                            <a:latin typeface="Cambria Math" panose="02040503050406030204" pitchFamily="18" charset="0"/>
                          </a:rPr>
                          <m:t>𝐽</m:t>
                        </m:r>
                      </m:den>
                    </m:f>
                    <m:nary>
                      <m:naryPr>
                        <m:chr m:val="∑"/>
                        <m:subHide m:val="on"/>
                        <m:supHide m:val="on"/>
                        <m:ctrlPr>
                          <a:rPr lang="en-US" sz="1350" i="1" dirty="0">
                            <a:solidFill>
                              <a:schemeClr val="tx2">
                                <a:lumMod val="75000"/>
                              </a:schemeClr>
                            </a:solidFill>
                            <a:latin typeface="Cambria Math" panose="02040503050406030204" pitchFamily="18" charset="0"/>
                          </a:rPr>
                        </m:ctrlPr>
                      </m:naryPr>
                      <m:sub/>
                      <m:sup/>
                      <m:e>
                        <m:sSub>
                          <m:sSubPr>
                            <m:ctrlPr>
                              <a:rPr lang="en-US" sz="1350" i="1" dirty="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𝜃</m:t>
                                </m:r>
                              </m:e>
                            </m:acc>
                          </m:e>
                          <m:sub>
                            <m:r>
                              <a:rPr lang="en-US" sz="1350" i="1">
                                <a:solidFill>
                                  <a:schemeClr val="tx2">
                                    <a:lumMod val="75000"/>
                                  </a:schemeClr>
                                </a:solidFill>
                                <a:latin typeface="Cambria Math" panose="02040503050406030204" pitchFamily="18" charset="0"/>
                              </a:rPr>
                              <m:t>𝑎</m:t>
                            </m:r>
                            <m:r>
                              <a:rPr lang="en-US" sz="1350" b="0" i="1" smtClean="0">
                                <a:solidFill>
                                  <a:schemeClr val="tx2">
                                    <a:lumMod val="75000"/>
                                  </a:schemeClr>
                                </a:solidFill>
                                <a:latin typeface="Cambria Math" panose="02040503050406030204" pitchFamily="18" charset="0"/>
                              </a:rPr>
                              <m:t>,</m:t>
                            </m:r>
                            <m:r>
                              <a:rPr lang="en-US" sz="1350" b="0" i="1" smtClean="0">
                                <a:solidFill>
                                  <a:schemeClr val="tx2">
                                    <a:lumMod val="75000"/>
                                  </a:schemeClr>
                                </a:solidFill>
                                <a:latin typeface="Cambria Math" panose="02040503050406030204" pitchFamily="18" charset="0"/>
                              </a:rPr>
                              <m:t>𝑗</m:t>
                            </m:r>
                          </m:sub>
                        </m:sSub>
                      </m:e>
                    </m:nary>
                  </m:oMath>
                </a14:m>
                <a:r>
                  <a:rPr lang="en-US" sz="1350" i="1" dirty="0">
                    <a:solidFill>
                      <a:schemeClr val="tx2">
                        <a:lumMod val="75000"/>
                      </a:schemeClr>
                    </a:solidFill>
                    <a:latin typeface="Cambria Math" panose="02040503050406030204" pitchFamily="18" charset="0"/>
                  </a:rPr>
                  <a:t>  </a:t>
                </a:r>
              </a:p>
            </p:txBody>
          </p:sp>
        </mc:Choice>
        <mc:Fallback xmlns="">
          <p:sp>
            <p:nvSpPr>
              <p:cNvPr id="5" name="Rounded Rectangle 4">
                <a:extLst>
                  <a:ext uri="{FF2B5EF4-FFF2-40B4-BE49-F238E27FC236}">
                    <a16:creationId xmlns:a16="http://schemas.microsoft.com/office/drawing/2014/main" id="{2B3CFB01-7FDC-08AD-BCF7-A67EA82E6284}"/>
                  </a:ext>
                </a:extLst>
              </p:cNvPr>
              <p:cNvSpPr>
                <a:spLocks noRot="1" noChangeAspect="1" noMove="1" noResize="1" noEditPoints="1" noAdjustHandles="1" noChangeArrowheads="1" noChangeShapeType="1" noTextEdit="1"/>
              </p:cNvSpPr>
              <p:nvPr/>
            </p:nvSpPr>
            <p:spPr>
              <a:xfrm>
                <a:off x="570753" y="3035807"/>
                <a:ext cx="11272973" cy="3657601"/>
              </a:xfrm>
              <a:prstGeom prst="roundRect">
                <a:avLst>
                  <a:gd name="adj" fmla="val 3241"/>
                </a:avLst>
              </a:prstGeom>
              <a:blipFill>
                <a:blip r:embed="rId4"/>
                <a:stretch>
                  <a:fillRect/>
                </a:stretch>
              </a:blipFill>
              <a:ln w="19050">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267B3A8E-392A-9EC6-19CD-83319D8E29AD}"/>
                  </a:ext>
                </a:extLst>
              </p:cNvPr>
              <p:cNvGraphicFramePr>
                <a:graphicFrameLocks noGrp="1"/>
              </p:cNvGraphicFramePr>
              <p:nvPr>
                <p:extLst>
                  <p:ext uri="{D42A27DB-BD31-4B8C-83A1-F6EECF244321}">
                    <p14:modId xmlns:p14="http://schemas.microsoft.com/office/powerpoint/2010/main" val="1049322551"/>
                  </p:ext>
                </p:extLst>
              </p:nvPr>
            </p:nvGraphicFramePr>
            <p:xfrm>
              <a:off x="971296" y="3922776"/>
              <a:ext cx="1371600" cy="2468880"/>
            </p:xfrm>
            <a:graphic>
              <a:graphicData uri="http://schemas.openxmlformats.org/drawingml/2006/table">
                <a:tbl>
                  <a:tblPr firstRow="1" bandRow="1"/>
                  <a:tblGrid>
                    <a:gridCol w="1371600">
                      <a:extLst>
                        <a:ext uri="{9D8B030D-6E8A-4147-A177-3AD203B41FA5}">
                          <a16:colId xmlns:a16="http://schemas.microsoft.com/office/drawing/2014/main" val="1225872747"/>
                        </a:ext>
                      </a:extLst>
                    </a:gridCol>
                  </a:tblGrid>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1</m:t>
                                    </m:r>
                                  </m:sub>
                                </m:sSub>
                              </m:oMath>
                            </m:oMathPara>
                          </a14:m>
                          <a:endParaRPr lang="en-US" dirty="0"/>
                        </a:p>
                      </a:txBody>
                      <a:tcPr anchor="ctr">
                        <a:solidFill>
                          <a:schemeClr val="accent1"/>
                        </a:solidFill>
                      </a:tcPr>
                    </a:tc>
                    <a:extLst>
                      <a:ext uri="{0D108BD9-81ED-4DB2-BD59-A6C34878D82A}">
                        <a16:rowId xmlns:a16="http://schemas.microsoft.com/office/drawing/2014/main" val="773834212"/>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a:txBody>
                      <a:tcPr anchor="ctr">
                        <a:solidFill>
                          <a:schemeClr val="accent1"/>
                        </a:solidFill>
                      </a:tcPr>
                    </a:tc>
                    <a:extLst>
                      <a:ext uri="{0D108BD9-81ED-4DB2-BD59-A6C34878D82A}">
                        <a16:rowId xmlns:a16="http://schemas.microsoft.com/office/drawing/2014/main" val="2794368435"/>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a:txBody>
                      <a:tcPr anchor="ctr">
                        <a:solidFill>
                          <a:schemeClr val="accent1"/>
                        </a:solidFill>
                      </a:tcPr>
                    </a:tc>
                    <a:extLst>
                      <a:ext uri="{0D108BD9-81ED-4DB2-BD59-A6C34878D82A}">
                        <a16:rowId xmlns:a16="http://schemas.microsoft.com/office/drawing/2014/main" val="3427980894"/>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4</m:t>
                                    </m:r>
                                  </m:sub>
                                </m:sSub>
                              </m:oMath>
                            </m:oMathPara>
                          </a14:m>
                          <a:endParaRPr lang="en-US" dirty="0">
                            <a:solidFill>
                              <a:schemeClr val="bg1"/>
                            </a:solidFill>
                          </a:endParaRPr>
                        </a:p>
                      </a:txBody>
                      <a:tcPr anchor="ctr">
                        <a:solidFill>
                          <a:schemeClr val="accent1"/>
                        </a:solidFill>
                      </a:tcPr>
                    </a:tc>
                    <a:extLst>
                      <a:ext uri="{0D108BD9-81ED-4DB2-BD59-A6C34878D82A}">
                        <a16:rowId xmlns:a16="http://schemas.microsoft.com/office/drawing/2014/main" val="1169689439"/>
                      </a:ext>
                    </a:extLst>
                  </a:tr>
                  <a:tr h="493776">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5</m:t>
                                    </m:r>
                                  </m:sub>
                                </m:sSub>
                              </m:oMath>
                            </m:oMathPara>
                          </a14:m>
                          <a:endParaRPr lang="en-US" dirty="0">
                            <a:solidFill>
                              <a:schemeClr val="bg1"/>
                            </a:solidFill>
                          </a:endParaRPr>
                        </a:p>
                      </a:txBody>
                      <a:tcPr anchor="ctr">
                        <a:solidFill>
                          <a:schemeClr val="accent1"/>
                        </a:solidFill>
                      </a:tcPr>
                    </a:tc>
                    <a:extLst>
                      <a:ext uri="{0D108BD9-81ED-4DB2-BD59-A6C34878D82A}">
                        <a16:rowId xmlns:a16="http://schemas.microsoft.com/office/drawing/2014/main" val="3825025167"/>
                      </a:ext>
                    </a:extLst>
                  </a:tr>
                </a:tbl>
              </a:graphicData>
            </a:graphic>
          </p:graphicFrame>
        </mc:Choice>
        <mc:Fallback xmlns="">
          <p:graphicFrame>
            <p:nvGraphicFramePr>
              <p:cNvPr id="6" name="Table 5">
                <a:extLst>
                  <a:ext uri="{FF2B5EF4-FFF2-40B4-BE49-F238E27FC236}">
                    <a16:creationId xmlns:a16="http://schemas.microsoft.com/office/drawing/2014/main" id="{267B3A8E-392A-9EC6-19CD-83319D8E29AD}"/>
                  </a:ext>
                </a:extLst>
              </p:cNvPr>
              <p:cNvGraphicFramePr>
                <a:graphicFrameLocks noGrp="1"/>
              </p:cNvGraphicFramePr>
              <p:nvPr>
                <p:extLst>
                  <p:ext uri="{D42A27DB-BD31-4B8C-83A1-F6EECF244321}">
                    <p14:modId xmlns:p14="http://schemas.microsoft.com/office/powerpoint/2010/main" val="1049322551"/>
                  </p:ext>
                </p:extLst>
              </p:nvPr>
            </p:nvGraphicFramePr>
            <p:xfrm>
              <a:off x="971296" y="3922776"/>
              <a:ext cx="1371600" cy="2468880"/>
            </p:xfrm>
            <a:graphic>
              <a:graphicData uri="http://schemas.openxmlformats.org/drawingml/2006/table">
                <a:tbl>
                  <a:tblPr firstRow="1" bandRow="1"/>
                  <a:tblGrid>
                    <a:gridCol w="1371600">
                      <a:extLst>
                        <a:ext uri="{9D8B030D-6E8A-4147-A177-3AD203B41FA5}">
                          <a16:colId xmlns:a16="http://schemas.microsoft.com/office/drawing/2014/main" val="1225872747"/>
                        </a:ext>
                      </a:extLst>
                    </a:gridCol>
                  </a:tblGrid>
                  <a:tr h="493776">
                    <a:tc>
                      <a:txBody>
                        <a:bodyPr/>
                        <a:lstStyle/>
                        <a:p>
                          <a:endParaRPr lang="en-US"/>
                        </a:p>
                      </a:txBody>
                      <a:tcPr anchor="ctr">
                        <a:blipFill>
                          <a:blip r:embed="rId5"/>
                          <a:stretch>
                            <a:fillRect l="-917" r="-917" b="-405128"/>
                          </a:stretch>
                        </a:blipFill>
                      </a:tcPr>
                    </a:tc>
                    <a:extLst>
                      <a:ext uri="{0D108BD9-81ED-4DB2-BD59-A6C34878D82A}">
                        <a16:rowId xmlns:a16="http://schemas.microsoft.com/office/drawing/2014/main" val="773834212"/>
                      </a:ext>
                    </a:extLst>
                  </a:tr>
                  <a:tr h="493776">
                    <a:tc>
                      <a:txBody>
                        <a:bodyPr/>
                        <a:lstStyle/>
                        <a:p>
                          <a:endParaRPr lang="en-US"/>
                        </a:p>
                      </a:txBody>
                      <a:tcPr anchor="ctr">
                        <a:blipFill>
                          <a:blip r:embed="rId5"/>
                          <a:stretch>
                            <a:fillRect l="-917" t="-100000" r="-917" b="-305128"/>
                          </a:stretch>
                        </a:blipFill>
                      </a:tcPr>
                    </a:tc>
                    <a:extLst>
                      <a:ext uri="{0D108BD9-81ED-4DB2-BD59-A6C34878D82A}">
                        <a16:rowId xmlns:a16="http://schemas.microsoft.com/office/drawing/2014/main" val="2794368435"/>
                      </a:ext>
                    </a:extLst>
                  </a:tr>
                  <a:tr h="493776">
                    <a:tc>
                      <a:txBody>
                        <a:bodyPr/>
                        <a:lstStyle/>
                        <a:p>
                          <a:endParaRPr lang="en-US"/>
                        </a:p>
                      </a:txBody>
                      <a:tcPr anchor="ctr">
                        <a:blipFill>
                          <a:blip r:embed="rId5"/>
                          <a:stretch>
                            <a:fillRect l="-917" t="-195000" r="-917" b="-197500"/>
                          </a:stretch>
                        </a:blipFill>
                      </a:tcPr>
                    </a:tc>
                    <a:extLst>
                      <a:ext uri="{0D108BD9-81ED-4DB2-BD59-A6C34878D82A}">
                        <a16:rowId xmlns:a16="http://schemas.microsoft.com/office/drawing/2014/main" val="3427980894"/>
                      </a:ext>
                    </a:extLst>
                  </a:tr>
                  <a:tr h="493776">
                    <a:tc>
                      <a:txBody>
                        <a:bodyPr/>
                        <a:lstStyle/>
                        <a:p>
                          <a:endParaRPr lang="en-US"/>
                        </a:p>
                      </a:txBody>
                      <a:tcPr anchor="ctr">
                        <a:blipFill>
                          <a:blip r:embed="rId5"/>
                          <a:stretch>
                            <a:fillRect l="-917" t="-302564" r="-917" b="-102564"/>
                          </a:stretch>
                        </a:blipFill>
                      </a:tcPr>
                    </a:tc>
                    <a:extLst>
                      <a:ext uri="{0D108BD9-81ED-4DB2-BD59-A6C34878D82A}">
                        <a16:rowId xmlns:a16="http://schemas.microsoft.com/office/drawing/2014/main" val="1169689439"/>
                      </a:ext>
                    </a:extLst>
                  </a:tr>
                  <a:tr h="493776">
                    <a:tc>
                      <a:txBody>
                        <a:bodyPr/>
                        <a:lstStyle/>
                        <a:p>
                          <a:endParaRPr lang="en-US"/>
                        </a:p>
                      </a:txBody>
                      <a:tcPr anchor="ctr">
                        <a:blipFill>
                          <a:blip r:embed="rId5"/>
                          <a:stretch>
                            <a:fillRect l="-917" t="-402564" r="-917" b="-2564"/>
                          </a:stretch>
                        </a:blipFill>
                      </a:tcPr>
                    </a:tc>
                    <a:extLst>
                      <a:ext uri="{0D108BD9-81ED-4DB2-BD59-A6C34878D82A}">
                        <a16:rowId xmlns:a16="http://schemas.microsoft.com/office/drawing/2014/main" val="3825025167"/>
                      </a:ext>
                    </a:extLst>
                  </a:tr>
                </a:tbl>
              </a:graphicData>
            </a:graphic>
          </p:graphicFrame>
        </mc:Fallback>
      </mc:AlternateContent>
      <p:grpSp>
        <p:nvGrpSpPr>
          <p:cNvPr id="30" name="Group 29">
            <a:extLst>
              <a:ext uri="{FF2B5EF4-FFF2-40B4-BE49-F238E27FC236}">
                <a16:creationId xmlns:a16="http://schemas.microsoft.com/office/drawing/2014/main" id="{AB313100-984F-9DF0-39B5-E4ACAE1C8573}"/>
              </a:ext>
            </a:extLst>
          </p:cNvPr>
          <p:cNvGrpSpPr/>
          <p:nvPr/>
        </p:nvGrpSpPr>
        <p:grpSpPr>
          <a:xfrm>
            <a:off x="2464816" y="3909380"/>
            <a:ext cx="6410155" cy="2422957"/>
            <a:chOff x="2444646" y="3906432"/>
            <a:chExt cx="6410155" cy="2422957"/>
          </a:xfrm>
        </p:grpSpPr>
        <p:grpSp>
          <p:nvGrpSpPr>
            <p:cNvPr id="21" name="Group 20">
              <a:extLst>
                <a:ext uri="{FF2B5EF4-FFF2-40B4-BE49-F238E27FC236}">
                  <a16:creationId xmlns:a16="http://schemas.microsoft.com/office/drawing/2014/main" id="{FDA75807-4459-B1B3-A9F5-F2E145C97064}"/>
                </a:ext>
              </a:extLst>
            </p:cNvPr>
            <p:cNvGrpSpPr/>
            <p:nvPr/>
          </p:nvGrpSpPr>
          <p:grpSpPr>
            <a:xfrm>
              <a:off x="2444646" y="3906432"/>
              <a:ext cx="6401820" cy="460639"/>
              <a:chOff x="2432304" y="3904710"/>
              <a:chExt cx="6401820" cy="460639"/>
            </a:xfrm>
          </p:grpSpPr>
          <p:sp>
            <p:nvSpPr>
              <p:cNvPr id="11" name="Right Arrow 10">
                <a:extLst>
                  <a:ext uri="{FF2B5EF4-FFF2-40B4-BE49-F238E27FC236}">
                    <a16:creationId xmlns:a16="http://schemas.microsoft.com/office/drawing/2014/main" id="{1A16B83E-605F-B786-7ABF-1848BA0DCB05}"/>
                  </a:ext>
                </a:extLst>
              </p:cNvPr>
              <p:cNvSpPr/>
              <p:nvPr/>
            </p:nvSpPr>
            <p:spPr>
              <a:xfrm>
                <a:off x="2432304" y="4012539"/>
                <a:ext cx="566928" cy="310896"/>
              </a:xfrm>
              <a:prstGeom prst="rightArrow">
                <a:avLst>
                  <a:gd name="adj1" fmla="val 50000"/>
                  <a:gd name="adj2" fmla="val 85294"/>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A6256DD-3949-63D0-7ADE-1FFDE7B72D60}"/>
                      </a:ext>
                    </a:extLst>
                  </p:cNvPr>
                  <p:cNvSpPr txBox="1"/>
                  <p:nvPr/>
                </p:nvSpPr>
                <p:spPr>
                  <a:xfrm>
                    <a:off x="3088640" y="3904710"/>
                    <a:ext cx="5745484" cy="4606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𝜃</m:t>
                                  </m:r>
                                </m:e>
                              </m:acc>
                            </m:e>
                            <m:sub>
                              <m:r>
                                <a:rPr lang="en-US" sz="1400" b="0" i="1" smtClean="0">
                                  <a:latin typeface="Cambria Math" panose="02040503050406030204" pitchFamily="18" charset="0"/>
                                </a:rPr>
                                <m:t>𝑎</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d>
                                <m:dPr>
                                  <m:begChr m:val="|"/>
                                  <m:endChr m:val="|"/>
                                  <m:ctrlPr>
                                    <a:rPr lang="en-US" sz="1400" b="0" i="1" smtClean="0">
                                      <a:latin typeface="Cambria Math" panose="02040503050406030204" pitchFamily="18" charset="0"/>
                                    </a:rPr>
                                  </m:ctrlPr>
                                </m:dPr>
                                <m:e>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i="1" smtClean="0">
                                          <a:solidFill>
                                            <a:schemeClr val="accent1"/>
                                          </a:solidFill>
                                          <a:latin typeface="Cambria Math" panose="02040503050406030204" pitchFamily="18" charset="0"/>
                                        </a:rPr>
                                        <m:t>𝑖</m:t>
                                      </m:r>
                                      <m:r>
                                        <a:rPr lang="en-US" sz="1400" i="1" smtClean="0">
                                          <a:solidFill>
                                            <a:schemeClr val="accent1"/>
                                          </a:solidFill>
                                          <a:latin typeface="Cambria Math" panose="02040503050406030204" pitchFamily="18" charset="0"/>
                                        </a:rPr>
                                        <m:t>∈</m:t>
                                      </m:r>
                                      <m:sSub>
                                        <m:sSubPr>
                                          <m:ctrlPr>
                                            <a:rPr lang="en-US" sz="1400" i="1">
                                              <a:solidFill>
                                                <a:schemeClr val="accent1"/>
                                              </a:solidFill>
                                              <a:latin typeface="Cambria Math" panose="02040503050406030204" pitchFamily="18" charset="0"/>
                                            </a:rPr>
                                          </m:ctrlPr>
                                        </m:sSubPr>
                                        <m:e>
                                          <m:r>
                                            <a:rPr lang="en-US" sz="1400" i="1">
                                              <a:solidFill>
                                                <a:schemeClr val="accent1"/>
                                              </a:solidFill>
                                              <a:latin typeface="Cambria Math" panose="02040503050406030204" pitchFamily="18" charset="0"/>
                                            </a:rPr>
                                            <m:t>𝐼</m:t>
                                          </m:r>
                                        </m:e>
                                        <m:sub>
                                          <m:r>
                                            <a:rPr lang="en-US" sz="1400" i="1">
                                              <a:solidFill>
                                                <a:schemeClr val="accent1"/>
                                              </a:solidFill>
                                              <a:latin typeface="Cambria Math" panose="02040503050406030204" pitchFamily="18" charset="0"/>
                                            </a:rPr>
                                            <m:t>1</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𝑖</m:t>
                                          </m:r>
                                        </m:sub>
                                      </m:sSub>
                                      <m:r>
                                        <a:rPr lang="en-US" sz="1400" i="1">
                                          <a:latin typeface="Cambria Math" panose="02040503050406030204" pitchFamily="18" charset="0"/>
                                        </a:rPr>
                                        <m:t>=</m:t>
                                      </m:r>
                                      <m:r>
                                        <a:rPr lang="en-US" sz="1400" i="1">
                                          <a:latin typeface="Cambria Math" panose="02040503050406030204" pitchFamily="18" charset="0"/>
                                        </a:rPr>
                                        <m:t>𝑎</m:t>
                                      </m:r>
                                    </m:e>
                                  </m:d>
                                </m:e>
                              </m:d>
                            </m:den>
                          </m:f>
                          <m:nary>
                            <m:naryPr>
                              <m:chr m:val="∑"/>
                              <m:limLoc m:val="subSup"/>
                              <m:supHide m:val="on"/>
                              <m:ctrlPr>
                                <a:rPr lang="en-US" sz="1400" b="0" i="1" smtClean="0">
                                  <a:latin typeface="Cambria Math" panose="02040503050406030204" pitchFamily="18" charset="0"/>
                                </a:rPr>
                              </m:ctrlPr>
                            </m:naryPr>
                            <m:sub>
                              <m:r>
                                <a:rPr lang="en-US" sz="1400" i="1" smtClean="0">
                                  <a:solidFill>
                                    <a:schemeClr val="accent1"/>
                                  </a:solidFill>
                                  <a:latin typeface="Cambria Math" panose="02040503050406030204" pitchFamily="18" charset="0"/>
                                </a:rPr>
                                <m:t>𝑖</m:t>
                              </m:r>
                              <m:r>
                                <a:rPr lang="en-US" sz="1400" i="1" smtClean="0">
                                  <a:solidFill>
                                    <a:schemeClr val="accent1"/>
                                  </a:solidFill>
                                  <a:latin typeface="Cambria Math" panose="02040503050406030204" pitchFamily="18" charset="0"/>
                                </a:rPr>
                                <m:t>∈</m:t>
                              </m:r>
                              <m:sSub>
                                <m:sSubPr>
                                  <m:ctrlPr>
                                    <a:rPr lang="en-US" sz="1400" i="1">
                                      <a:solidFill>
                                        <a:schemeClr val="accent1"/>
                                      </a:solidFill>
                                      <a:latin typeface="Cambria Math" panose="02040503050406030204" pitchFamily="18" charset="0"/>
                                    </a:rPr>
                                  </m:ctrlPr>
                                </m:sSubPr>
                                <m:e>
                                  <m:r>
                                    <a:rPr lang="en-US" sz="1400" i="1">
                                      <a:solidFill>
                                        <a:schemeClr val="accent1"/>
                                      </a:solidFill>
                                      <a:latin typeface="Cambria Math" panose="02040503050406030204" pitchFamily="18" charset="0"/>
                                    </a:rPr>
                                    <m:t>𝐼</m:t>
                                  </m:r>
                                </m:e>
                                <m:sub>
                                  <m:r>
                                    <a:rPr lang="en-US" sz="1400" i="1">
                                      <a:solidFill>
                                        <a:schemeClr val="accent1"/>
                                      </a:solidFill>
                                      <a:latin typeface="Cambria Math" panose="02040503050406030204" pitchFamily="18" charset="0"/>
                                    </a:rPr>
                                    <m:t>1</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𝑖</m:t>
                                  </m:r>
                                </m:sub>
                              </m:sSub>
                              <m:r>
                                <a:rPr lang="en-US" sz="1400" i="1">
                                  <a:latin typeface="Cambria Math" panose="02040503050406030204" pitchFamily="18" charset="0"/>
                                </a:rPr>
                                <m:t>=</m:t>
                              </m:r>
                              <m:r>
                                <a:rPr lang="en-US" sz="1400" i="1">
                                  <a:latin typeface="Cambria Math" panose="02040503050406030204" pitchFamily="18" charset="0"/>
                                </a:rPr>
                                <m:t>𝑎</m:t>
                              </m:r>
                            </m:sub>
                            <m:sup/>
                            <m:e>
                              <m:d>
                                <m:dPr>
                                  <m:ctrlPr>
                                    <a:rPr lang="en-US" sz="1400" i="1">
                                      <a:latin typeface="Cambria Math" panose="02040503050406030204" pitchFamily="18" charset="0"/>
                                    </a:rPr>
                                  </m:ctrlPr>
                                </m:dPr>
                                <m:e>
                                  <m:sSub>
                                    <m:sSubPr>
                                      <m:ctrlPr>
                                        <a:rPr lang="en-US" sz="1400" i="1" smtClean="0">
                                          <a:solidFill>
                                            <a:schemeClr val="accent1"/>
                                          </a:solidFill>
                                          <a:latin typeface="Cambria Math" panose="02040503050406030204" pitchFamily="18" charset="0"/>
                                        </a:rPr>
                                      </m:ctrlPr>
                                    </m:sSubPr>
                                    <m:e>
                                      <m:r>
                                        <a:rPr lang="en-US" sz="1400" i="1">
                                          <a:solidFill>
                                            <a:schemeClr val="accent1"/>
                                          </a:solidFill>
                                          <a:latin typeface="Cambria Math" panose="02040503050406030204" pitchFamily="18" charset="0"/>
                                        </a:rPr>
                                        <m:t>𝑌</m:t>
                                      </m:r>
                                    </m:e>
                                    <m:sub>
                                      <m:r>
                                        <a:rPr lang="en-US" sz="1400" i="1">
                                          <a:solidFill>
                                            <a:schemeClr val="accent1"/>
                                          </a:solidFill>
                                          <a:latin typeface="Cambria Math" panose="02040503050406030204" pitchFamily="18" charset="0"/>
                                        </a:rPr>
                                        <m:t>𝑖</m:t>
                                      </m:r>
                                    </m:sub>
                                  </m:sSub>
                                  <m:r>
                                    <a:rPr lang="en-US" sz="1400" i="1">
                                      <a:latin typeface="Cambria Math" panose="02040503050406030204" pitchFamily="18" charset="0"/>
                                    </a:rPr>
                                    <m:t>−</m:t>
                                  </m:r>
                                  <m:sSub>
                                    <m:sSubPr>
                                      <m:ctrlPr>
                                        <a:rPr lang="en-US" sz="1400" i="1" smtClean="0">
                                          <a:solidFill>
                                            <a:schemeClr val="accent2">
                                              <a:lumMod val="75000"/>
                                            </a:schemeClr>
                                          </a:solidFill>
                                          <a:latin typeface="Cambria Math" panose="02040503050406030204" pitchFamily="18" charset="0"/>
                                        </a:rPr>
                                      </m:ctrlPr>
                                    </m:sSubPr>
                                    <m:e>
                                      <m:acc>
                                        <m:accPr>
                                          <m:chr m:val="̂"/>
                                          <m:ctrlPr>
                                            <a:rPr lang="en-US" sz="1400" i="1">
                                              <a:solidFill>
                                                <a:schemeClr val="accent2">
                                                  <a:lumMod val="75000"/>
                                                </a:schemeClr>
                                              </a:solidFill>
                                              <a:latin typeface="Cambria Math" panose="02040503050406030204" pitchFamily="18" charset="0"/>
                                            </a:rPr>
                                          </m:ctrlPr>
                                        </m:accPr>
                                        <m:e>
                                          <m:r>
                                            <a:rPr lang="en-US" sz="1400" i="1">
                                              <a:solidFill>
                                                <a:schemeClr val="accent2">
                                                  <a:lumMod val="75000"/>
                                                </a:schemeClr>
                                              </a:solidFill>
                                              <a:latin typeface="Cambria Math" panose="02040503050406030204" pitchFamily="18" charset="0"/>
                                            </a:rPr>
                                            <m:t>𝜇</m:t>
                                          </m:r>
                                        </m:e>
                                      </m:acc>
                                    </m:e>
                                    <m:sub>
                                      <m:r>
                                        <a:rPr lang="en-US" sz="1400" i="1">
                                          <a:solidFill>
                                            <a:schemeClr val="accent2">
                                              <a:lumMod val="75000"/>
                                            </a:schemeClr>
                                          </a:solidFill>
                                          <a:latin typeface="Cambria Math" panose="02040503050406030204" pitchFamily="18" charset="0"/>
                                        </a:rPr>
                                        <m:t>𝑎</m:t>
                                      </m:r>
                                      <m:r>
                                        <a:rPr lang="en-US" sz="1400" i="1">
                                          <a:solidFill>
                                            <a:schemeClr val="accent2">
                                              <a:lumMod val="75000"/>
                                            </a:schemeClr>
                                          </a:solidFill>
                                          <a:latin typeface="Cambria Math" panose="02040503050406030204" pitchFamily="18" charset="0"/>
                                        </a:rPr>
                                        <m:t>,−1</m:t>
                                      </m:r>
                                    </m:sub>
                                  </m:sSub>
                                  <m:d>
                                    <m:dPr>
                                      <m:ctrlPr>
                                        <a:rPr lang="en-US" sz="1400" i="1">
                                          <a:latin typeface="Cambria Math" panose="02040503050406030204" pitchFamily="18" charset="0"/>
                                        </a:rPr>
                                      </m:ctrlPr>
                                    </m:dPr>
                                    <m:e>
                                      <m:sSub>
                                        <m:sSubPr>
                                          <m:ctrlPr>
                                            <a:rPr lang="en-US" sz="1400" i="1" smtClean="0">
                                              <a:solidFill>
                                                <a:schemeClr val="accent1"/>
                                              </a:solidFill>
                                              <a:latin typeface="Cambria Math" panose="02040503050406030204" pitchFamily="18" charset="0"/>
                                            </a:rPr>
                                          </m:ctrlPr>
                                        </m:sSubPr>
                                        <m:e>
                                          <m:r>
                                            <a:rPr lang="en-US" sz="1400" b="1" i="1">
                                              <a:solidFill>
                                                <a:schemeClr val="accent1"/>
                                              </a:solidFill>
                                              <a:latin typeface="Cambria Math" panose="02040503050406030204" pitchFamily="18" charset="0"/>
                                            </a:rPr>
                                            <m:t>𝑿</m:t>
                                          </m:r>
                                        </m:e>
                                        <m:sub>
                                          <m:r>
                                            <a:rPr lang="en-US" sz="1400" i="1">
                                              <a:solidFill>
                                                <a:schemeClr val="accent1"/>
                                              </a:solidFill>
                                              <a:latin typeface="Cambria Math" panose="02040503050406030204" pitchFamily="18" charset="0"/>
                                            </a:rPr>
                                            <m:t>𝑖</m:t>
                                          </m:r>
                                        </m:sub>
                                      </m:sSub>
                                    </m:e>
                                  </m:d>
                                </m:e>
                              </m:d>
                            </m:e>
                          </m:nary>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1</m:t>
                                      </m:r>
                                    </m:sub>
                                  </m:sSub>
                                </m:e>
                              </m:d>
                            </m:den>
                          </m:f>
                          <m:nary>
                            <m:naryPr>
                              <m:chr m:val="∑"/>
                              <m:limLoc m:val="subSup"/>
                              <m:supHide m:val="on"/>
                              <m:ctrlPr>
                                <a:rPr lang="en-US" sz="1400" b="0" i="1" smtClean="0">
                                  <a:latin typeface="Cambria Math" panose="02040503050406030204" pitchFamily="18" charset="0"/>
                                </a:rPr>
                              </m:ctrlPr>
                            </m:naryPr>
                            <m:sub>
                              <m:r>
                                <m:rPr>
                                  <m:brk m:alnAt="7"/>
                                </m:rPr>
                                <a:rPr lang="en-US" sz="1400" i="1" smtClean="0">
                                  <a:solidFill>
                                    <a:schemeClr val="accent1"/>
                                  </a:solidFill>
                                  <a:latin typeface="Cambria Math" panose="02040503050406030204" pitchFamily="18" charset="0"/>
                                </a:rPr>
                                <m:t>𝑖</m:t>
                              </m:r>
                              <m:r>
                                <a:rPr lang="en-US" sz="1400" i="1">
                                  <a:solidFill>
                                    <a:schemeClr val="accent1"/>
                                  </a:solidFill>
                                  <a:latin typeface="Cambria Math" panose="02040503050406030204" pitchFamily="18" charset="0"/>
                                </a:rPr>
                                <m:t>∈</m:t>
                              </m:r>
                              <m:sSub>
                                <m:sSubPr>
                                  <m:ctrlPr>
                                    <a:rPr lang="en-US" sz="1400" i="1">
                                      <a:solidFill>
                                        <a:schemeClr val="accent1"/>
                                      </a:solidFill>
                                      <a:latin typeface="Cambria Math" panose="02040503050406030204" pitchFamily="18" charset="0"/>
                                    </a:rPr>
                                  </m:ctrlPr>
                                </m:sSubPr>
                                <m:e>
                                  <m:r>
                                    <a:rPr lang="en-US" sz="1400" i="1">
                                      <a:solidFill>
                                        <a:schemeClr val="accent1"/>
                                      </a:solidFill>
                                      <a:latin typeface="Cambria Math" panose="02040503050406030204" pitchFamily="18" charset="0"/>
                                    </a:rPr>
                                    <m:t>𝐼</m:t>
                                  </m:r>
                                </m:e>
                                <m:sub>
                                  <m:r>
                                    <a:rPr lang="en-US" sz="1400" i="1">
                                      <a:solidFill>
                                        <a:schemeClr val="accent1"/>
                                      </a:solidFill>
                                      <a:latin typeface="Cambria Math" panose="02040503050406030204" pitchFamily="18" charset="0"/>
                                    </a:rPr>
                                    <m:t>1</m:t>
                                  </m:r>
                                </m:sub>
                              </m:sSub>
                            </m:sub>
                            <m:sup/>
                            <m:e>
                              <m:sSub>
                                <m:sSubPr>
                                  <m:ctrlPr>
                                    <a:rPr lang="en-US" sz="1400" i="1" smtClean="0">
                                      <a:solidFill>
                                        <a:schemeClr val="accent2">
                                          <a:lumMod val="75000"/>
                                        </a:schemeClr>
                                      </a:solidFill>
                                      <a:latin typeface="Cambria Math" panose="02040503050406030204" pitchFamily="18" charset="0"/>
                                    </a:rPr>
                                  </m:ctrlPr>
                                </m:sSubPr>
                                <m:e>
                                  <m:acc>
                                    <m:accPr>
                                      <m:chr m:val="̂"/>
                                      <m:ctrlPr>
                                        <a:rPr lang="en-US" sz="1400" i="1">
                                          <a:solidFill>
                                            <a:schemeClr val="accent2">
                                              <a:lumMod val="75000"/>
                                            </a:schemeClr>
                                          </a:solidFill>
                                          <a:latin typeface="Cambria Math" panose="02040503050406030204" pitchFamily="18" charset="0"/>
                                        </a:rPr>
                                      </m:ctrlPr>
                                    </m:accPr>
                                    <m:e>
                                      <m:r>
                                        <a:rPr lang="en-US" sz="1400" i="1">
                                          <a:solidFill>
                                            <a:schemeClr val="accent2">
                                              <a:lumMod val="75000"/>
                                            </a:schemeClr>
                                          </a:solidFill>
                                          <a:latin typeface="Cambria Math" panose="02040503050406030204" pitchFamily="18" charset="0"/>
                                        </a:rPr>
                                        <m:t>𝜇</m:t>
                                      </m:r>
                                    </m:e>
                                  </m:acc>
                                </m:e>
                                <m:sub>
                                  <m:r>
                                    <a:rPr lang="en-US" sz="1400" i="1">
                                      <a:solidFill>
                                        <a:schemeClr val="accent2">
                                          <a:lumMod val="75000"/>
                                        </a:schemeClr>
                                      </a:solidFill>
                                      <a:latin typeface="Cambria Math" panose="02040503050406030204" pitchFamily="18" charset="0"/>
                                    </a:rPr>
                                    <m:t>𝑎</m:t>
                                  </m:r>
                                  <m:r>
                                    <a:rPr lang="en-US" sz="1400" i="1">
                                      <a:solidFill>
                                        <a:schemeClr val="accent2">
                                          <a:lumMod val="75000"/>
                                        </a:schemeClr>
                                      </a:solidFill>
                                      <a:latin typeface="Cambria Math" panose="02040503050406030204" pitchFamily="18" charset="0"/>
                                    </a:rPr>
                                    <m:t>,−1</m:t>
                                  </m:r>
                                </m:sub>
                              </m:sSub>
                              <m:d>
                                <m:dPr>
                                  <m:ctrlPr>
                                    <a:rPr lang="en-US" sz="1400" i="1">
                                      <a:latin typeface="Cambria Math" panose="02040503050406030204" pitchFamily="18" charset="0"/>
                                    </a:rPr>
                                  </m:ctrlPr>
                                </m:dPr>
                                <m:e>
                                  <m:sSub>
                                    <m:sSubPr>
                                      <m:ctrlPr>
                                        <a:rPr lang="en-US" sz="1400" i="1" smtClean="0">
                                          <a:solidFill>
                                            <a:schemeClr val="accent1"/>
                                          </a:solidFill>
                                          <a:latin typeface="Cambria Math" panose="02040503050406030204" pitchFamily="18" charset="0"/>
                                        </a:rPr>
                                      </m:ctrlPr>
                                    </m:sSubPr>
                                    <m:e>
                                      <m:r>
                                        <a:rPr lang="en-US" sz="1400" b="1" i="1">
                                          <a:solidFill>
                                            <a:schemeClr val="accent1"/>
                                          </a:solidFill>
                                          <a:latin typeface="Cambria Math" panose="02040503050406030204" pitchFamily="18" charset="0"/>
                                        </a:rPr>
                                        <m:t>𝑿</m:t>
                                      </m:r>
                                    </m:e>
                                    <m:sub>
                                      <m:r>
                                        <a:rPr lang="en-US" sz="1400" i="1">
                                          <a:solidFill>
                                            <a:schemeClr val="accent1"/>
                                          </a:solidFill>
                                          <a:latin typeface="Cambria Math" panose="02040503050406030204" pitchFamily="18" charset="0"/>
                                        </a:rPr>
                                        <m:t>𝑖</m:t>
                                      </m:r>
                                    </m:sub>
                                  </m:sSub>
                                </m:e>
                              </m:d>
                            </m:e>
                          </m:nary>
                        </m:oMath>
                      </m:oMathPara>
                    </a14:m>
                    <a:endParaRPr lang="en-US" sz="1400" dirty="0"/>
                  </a:p>
                </p:txBody>
              </p:sp>
            </mc:Choice>
            <mc:Fallback xmlns="">
              <p:sp>
                <p:nvSpPr>
                  <p:cNvPr id="12" name="TextBox 11">
                    <a:extLst>
                      <a:ext uri="{FF2B5EF4-FFF2-40B4-BE49-F238E27FC236}">
                        <a16:creationId xmlns:a16="http://schemas.microsoft.com/office/drawing/2014/main" id="{BA6256DD-3949-63D0-7ADE-1FFDE7B72D60}"/>
                      </a:ext>
                    </a:extLst>
                  </p:cNvPr>
                  <p:cNvSpPr txBox="1">
                    <a:spLocks noRot="1" noChangeAspect="1" noMove="1" noResize="1" noEditPoints="1" noAdjustHandles="1" noChangeArrowheads="1" noChangeShapeType="1" noTextEdit="1"/>
                  </p:cNvSpPr>
                  <p:nvPr/>
                </p:nvSpPr>
                <p:spPr>
                  <a:xfrm>
                    <a:off x="3088640" y="3904710"/>
                    <a:ext cx="5745484" cy="460639"/>
                  </a:xfrm>
                  <a:prstGeom prst="rect">
                    <a:avLst/>
                  </a:prstGeom>
                  <a:blipFill>
                    <a:blip r:embed="rId6"/>
                    <a:stretch>
                      <a:fillRect l="-441" t="-163158" b="-236842"/>
                    </a:stretch>
                  </a:blipFill>
                </p:spPr>
                <p:txBody>
                  <a:bodyPr/>
                  <a:lstStyle/>
                  <a:p>
                    <a:r>
                      <a:rPr lang="en-US">
                        <a:noFill/>
                      </a:rPr>
                      <a:t> </a:t>
                    </a:r>
                  </a:p>
                </p:txBody>
              </p:sp>
            </mc:Fallback>
          </mc:AlternateContent>
        </p:grpSp>
        <p:grpSp>
          <p:nvGrpSpPr>
            <p:cNvPr id="8" name="theta_hat_2">
              <a:extLst>
                <a:ext uri="{FF2B5EF4-FFF2-40B4-BE49-F238E27FC236}">
                  <a16:creationId xmlns:a16="http://schemas.microsoft.com/office/drawing/2014/main" id="{A5A95561-EC9D-5B71-536A-3D32B37DF911}"/>
                </a:ext>
              </a:extLst>
            </p:cNvPr>
            <p:cNvGrpSpPr/>
            <p:nvPr/>
          </p:nvGrpSpPr>
          <p:grpSpPr>
            <a:xfrm>
              <a:off x="2444646" y="4398486"/>
              <a:ext cx="6410155" cy="460639"/>
              <a:chOff x="2432304" y="3904710"/>
              <a:chExt cx="6410155" cy="460639"/>
            </a:xfrm>
          </p:grpSpPr>
          <p:sp>
            <p:nvSpPr>
              <p:cNvPr id="9" name="Right Arrow 8">
                <a:extLst>
                  <a:ext uri="{FF2B5EF4-FFF2-40B4-BE49-F238E27FC236}">
                    <a16:creationId xmlns:a16="http://schemas.microsoft.com/office/drawing/2014/main" id="{848B147F-4D4C-1B4F-FFD0-438DFB284A56}"/>
                  </a:ext>
                </a:extLst>
              </p:cNvPr>
              <p:cNvSpPr/>
              <p:nvPr/>
            </p:nvSpPr>
            <p:spPr>
              <a:xfrm>
                <a:off x="2432304" y="4012539"/>
                <a:ext cx="566928" cy="310896"/>
              </a:xfrm>
              <a:prstGeom prst="rightArrow">
                <a:avLst>
                  <a:gd name="adj1" fmla="val 50000"/>
                  <a:gd name="adj2" fmla="val 85294"/>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CEA6ADF-FDCD-E8A0-93FC-BAD8C5BE6EA5}"/>
                      </a:ext>
                    </a:extLst>
                  </p:cNvPr>
                  <p:cNvSpPr txBox="1"/>
                  <p:nvPr/>
                </p:nvSpPr>
                <p:spPr>
                  <a:xfrm>
                    <a:off x="3088640" y="3904710"/>
                    <a:ext cx="5753819" cy="4606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𝜃</m:t>
                                  </m:r>
                                </m:e>
                              </m:acc>
                            </m:e>
                            <m:sub>
                              <m:r>
                                <a:rPr lang="en-US" sz="1400" b="0" i="1" smtClean="0">
                                  <a:latin typeface="Cambria Math" panose="02040503050406030204" pitchFamily="18" charset="0"/>
                                </a:rPr>
                                <m:t>𝑎</m:t>
                              </m:r>
                              <m:r>
                                <a:rPr lang="en-US" sz="1400" b="0" i="1" smtClean="0">
                                  <a:latin typeface="Cambria Math" panose="02040503050406030204" pitchFamily="18" charset="0"/>
                                </a:rPr>
                                <m:t>,2</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d>
                                <m:dPr>
                                  <m:begChr m:val="|"/>
                                  <m:endChr m:val="|"/>
                                  <m:ctrlPr>
                                    <a:rPr lang="en-US" sz="1400" b="0" i="1" smtClean="0">
                                      <a:latin typeface="Cambria Math" panose="02040503050406030204" pitchFamily="18" charset="0"/>
                                    </a:rPr>
                                  </m:ctrlPr>
                                </m:dPr>
                                <m:e>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i="1" smtClean="0">
                                          <a:solidFill>
                                            <a:schemeClr val="accent1"/>
                                          </a:solidFill>
                                          <a:latin typeface="Cambria Math" panose="02040503050406030204" pitchFamily="18" charset="0"/>
                                        </a:rPr>
                                        <m:t>𝑖</m:t>
                                      </m:r>
                                      <m:r>
                                        <a:rPr lang="en-US" sz="1400" i="1" smtClean="0">
                                          <a:solidFill>
                                            <a:schemeClr val="accent1"/>
                                          </a:solidFill>
                                          <a:latin typeface="Cambria Math" panose="02040503050406030204" pitchFamily="18" charset="0"/>
                                        </a:rPr>
                                        <m:t>∈</m:t>
                                      </m:r>
                                      <m:sSub>
                                        <m:sSubPr>
                                          <m:ctrlPr>
                                            <a:rPr lang="en-US" sz="1400" i="1">
                                              <a:solidFill>
                                                <a:schemeClr val="accent1"/>
                                              </a:solidFill>
                                              <a:latin typeface="Cambria Math" panose="02040503050406030204" pitchFamily="18" charset="0"/>
                                            </a:rPr>
                                          </m:ctrlPr>
                                        </m:sSubPr>
                                        <m:e>
                                          <m:r>
                                            <a:rPr lang="en-US" sz="1400" i="1">
                                              <a:solidFill>
                                                <a:schemeClr val="accent1"/>
                                              </a:solidFill>
                                              <a:latin typeface="Cambria Math" panose="02040503050406030204" pitchFamily="18" charset="0"/>
                                            </a:rPr>
                                            <m:t>𝐼</m:t>
                                          </m:r>
                                        </m:e>
                                        <m:sub>
                                          <m:r>
                                            <a:rPr lang="en-US" sz="1400" b="0" i="1" smtClean="0">
                                              <a:solidFill>
                                                <a:schemeClr val="accent1"/>
                                              </a:solidFill>
                                              <a:latin typeface="Cambria Math" panose="02040503050406030204" pitchFamily="18" charset="0"/>
                                            </a:rPr>
                                            <m:t>2</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𝑖</m:t>
                                          </m:r>
                                        </m:sub>
                                      </m:sSub>
                                      <m:r>
                                        <a:rPr lang="en-US" sz="1400" i="1">
                                          <a:latin typeface="Cambria Math" panose="02040503050406030204" pitchFamily="18" charset="0"/>
                                        </a:rPr>
                                        <m:t>=</m:t>
                                      </m:r>
                                      <m:r>
                                        <a:rPr lang="en-US" sz="1400" i="1">
                                          <a:latin typeface="Cambria Math" panose="02040503050406030204" pitchFamily="18" charset="0"/>
                                        </a:rPr>
                                        <m:t>𝑎</m:t>
                                      </m:r>
                                    </m:e>
                                  </m:d>
                                </m:e>
                              </m:d>
                            </m:den>
                          </m:f>
                          <m:nary>
                            <m:naryPr>
                              <m:chr m:val="∑"/>
                              <m:limLoc m:val="subSup"/>
                              <m:supHide m:val="on"/>
                              <m:ctrlPr>
                                <a:rPr lang="en-US" sz="1400" b="0" i="1" smtClean="0">
                                  <a:latin typeface="Cambria Math" panose="02040503050406030204" pitchFamily="18" charset="0"/>
                                </a:rPr>
                              </m:ctrlPr>
                            </m:naryPr>
                            <m:sub>
                              <m:r>
                                <a:rPr lang="en-US" sz="1400" i="1" smtClean="0">
                                  <a:solidFill>
                                    <a:schemeClr val="accent1"/>
                                  </a:solidFill>
                                  <a:latin typeface="Cambria Math" panose="02040503050406030204" pitchFamily="18" charset="0"/>
                                </a:rPr>
                                <m:t>𝑖</m:t>
                              </m:r>
                              <m:r>
                                <a:rPr lang="en-US" sz="1400" i="1" smtClean="0">
                                  <a:solidFill>
                                    <a:schemeClr val="accent1"/>
                                  </a:solidFill>
                                  <a:latin typeface="Cambria Math" panose="02040503050406030204" pitchFamily="18" charset="0"/>
                                </a:rPr>
                                <m:t>∈</m:t>
                              </m:r>
                              <m:sSub>
                                <m:sSubPr>
                                  <m:ctrlPr>
                                    <a:rPr lang="en-US" sz="1400" i="1">
                                      <a:solidFill>
                                        <a:schemeClr val="accent1"/>
                                      </a:solidFill>
                                      <a:latin typeface="Cambria Math" panose="02040503050406030204" pitchFamily="18" charset="0"/>
                                    </a:rPr>
                                  </m:ctrlPr>
                                </m:sSubPr>
                                <m:e>
                                  <m:r>
                                    <a:rPr lang="en-US" sz="1400" i="1">
                                      <a:solidFill>
                                        <a:schemeClr val="accent1"/>
                                      </a:solidFill>
                                      <a:latin typeface="Cambria Math" panose="02040503050406030204" pitchFamily="18" charset="0"/>
                                    </a:rPr>
                                    <m:t>𝐼</m:t>
                                  </m:r>
                                </m:e>
                                <m:sub>
                                  <m:r>
                                    <a:rPr lang="en-US" sz="1400" b="0" i="1" smtClean="0">
                                      <a:solidFill>
                                        <a:schemeClr val="accent1"/>
                                      </a:solidFill>
                                      <a:latin typeface="Cambria Math" panose="02040503050406030204" pitchFamily="18" charset="0"/>
                                    </a:rPr>
                                    <m:t>2</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𝑖</m:t>
                                  </m:r>
                                </m:sub>
                              </m:sSub>
                              <m:r>
                                <a:rPr lang="en-US" sz="1400" i="1">
                                  <a:latin typeface="Cambria Math" panose="02040503050406030204" pitchFamily="18" charset="0"/>
                                </a:rPr>
                                <m:t>=</m:t>
                              </m:r>
                              <m:r>
                                <a:rPr lang="en-US" sz="1400" i="1">
                                  <a:latin typeface="Cambria Math" panose="02040503050406030204" pitchFamily="18" charset="0"/>
                                </a:rPr>
                                <m:t>𝑎</m:t>
                              </m:r>
                            </m:sub>
                            <m:sup/>
                            <m:e>
                              <m:d>
                                <m:dPr>
                                  <m:ctrlPr>
                                    <a:rPr lang="en-US" sz="1400" i="1">
                                      <a:latin typeface="Cambria Math" panose="02040503050406030204" pitchFamily="18" charset="0"/>
                                    </a:rPr>
                                  </m:ctrlPr>
                                </m:dPr>
                                <m:e>
                                  <m:sSub>
                                    <m:sSubPr>
                                      <m:ctrlPr>
                                        <a:rPr lang="en-US" sz="1400" i="1" smtClean="0">
                                          <a:solidFill>
                                            <a:schemeClr val="accent1"/>
                                          </a:solidFill>
                                          <a:latin typeface="Cambria Math" panose="02040503050406030204" pitchFamily="18" charset="0"/>
                                        </a:rPr>
                                      </m:ctrlPr>
                                    </m:sSubPr>
                                    <m:e>
                                      <m:r>
                                        <a:rPr lang="en-US" sz="1400" i="1">
                                          <a:solidFill>
                                            <a:schemeClr val="accent1"/>
                                          </a:solidFill>
                                          <a:latin typeface="Cambria Math" panose="02040503050406030204" pitchFamily="18" charset="0"/>
                                        </a:rPr>
                                        <m:t>𝑌</m:t>
                                      </m:r>
                                    </m:e>
                                    <m:sub>
                                      <m:r>
                                        <a:rPr lang="en-US" sz="1400" i="1">
                                          <a:solidFill>
                                            <a:schemeClr val="accent1"/>
                                          </a:solidFill>
                                          <a:latin typeface="Cambria Math" panose="02040503050406030204" pitchFamily="18" charset="0"/>
                                        </a:rPr>
                                        <m:t>𝑖</m:t>
                                      </m:r>
                                    </m:sub>
                                  </m:sSub>
                                  <m:r>
                                    <a:rPr lang="en-US" sz="1400" i="1">
                                      <a:latin typeface="Cambria Math" panose="02040503050406030204" pitchFamily="18" charset="0"/>
                                    </a:rPr>
                                    <m:t>−</m:t>
                                  </m:r>
                                  <m:sSub>
                                    <m:sSubPr>
                                      <m:ctrlPr>
                                        <a:rPr lang="en-US" sz="1400" i="1" smtClean="0">
                                          <a:solidFill>
                                            <a:schemeClr val="accent2">
                                              <a:lumMod val="75000"/>
                                            </a:schemeClr>
                                          </a:solidFill>
                                          <a:latin typeface="Cambria Math" panose="02040503050406030204" pitchFamily="18" charset="0"/>
                                        </a:rPr>
                                      </m:ctrlPr>
                                    </m:sSubPr>
                                    <m:e>
                                      <m:acc>
                                        <m:accPr>
                                          <m:chr m:val="̂"/>
                                          <m:ctrlPr>
                                            <a:rPr lang="en-US" sz="1400" i="1">
                                              <a:solidFill>
                                                <a:schemeClr val="accent2">
                                                  <a:lumMod val="75000"/>
                                                </a:schemeClr>
                                              </a:solidFill>
                                              <a:latin typeface="Cambria Math" panose="02040503050406030204" pitchFamily="18" charset="0"/>
                                            </a:rPr>
                                          </m:ctrlPr>
                                        </m:accPr>
                                        <m:e>
                                          <m:r>
                                            <a:rPr lang="en-US" sz="1400" i="1">
                                              <a:solidFill>
                                                <a:schemeClr val="accent2">
                                                  <a:lumMod val="75000"/>
                                                </a:schemeClr>
                                              </a:solidFill>
                                              <a:latin typeface="Cambria Math" panose="02040503050406030204" pitchFamily="18" charset="0"/>
                                            </a:rPr>
                                            <m:t>𝜇</m:t>
                                          </m:r>
                                        </m:e>
                                      </m:acc>
                                    </m:e>
                                    <m:sub>
                                      <m:r>
                                        <a:rPr lang="en-US" sz="1400" i="1">
                                          <a:solidFill>
                                            <a:schemeClr val="accent2">
                                              <a:lumMod val="75000"/>
                                            </a:schemeClr>
                                          </a:solidFill>
                                          <a:latin typeface="Cambria Math" panose="02040503050406030204" pitchFamily="18" charset="0"/>
                                        </a:rPr>
                                        <m:t>𝑎</m:t>
                                      </m:r>
                                      <m:r>
                                        <a:rPr lang="en-US" sz="1400" i="1">
                                          <a:solidFill>
                                            <a:schemeClr val="accent2">
                                              <a:lumMod val="75000"/>
                                            </a:schemeClr>
                                          </a:solidFill>
                                          <a:latin typeface="Cambria Math" panose="02040503050406030204" pitchFamily="18" charset="0"/>
                                        </a:rPr>
                                        <m:t>,−2</m:t>
                                      </m:r>
                                    </m:sub>
                                  </m:sSub>
                                  <m:d>
                                    <m:dPr>
                                      <m:ctrlPr>
                                        <a:rPr lang="en-US" sz="1400" i="1">
                                          <a:latin typeface="Cambria Math" panose="02040503050406030204" pitchFamily="18" charset="0"/>
                                        </a:rPr>
                                      </m:ctrlPr>
                                    </m:dPr>
                                    <m:e>
                                      <m:sSub>
                                        <m:sSubPr>
                                          <m:ctrlPr>
                                            <a:rPr lang="en-US" sz="1400" i="1" smtClean="0">
                                              <a:solidFill>
                                                <a:schemeClr val="accent1"/>
                                              </a:solidFill>
                                              <a:latin typeface="Cambria Math" panose="02040503050406030204" pitchFamily="18" charset="0"/>
                                            </a:rPr>
                                          </m:ctrlPr>
                                        </m:sSubPr>
                                        <m:e>
                                          <m:r>
                                            <a:rPr lang="en-US" sz="1400" b="1" i="1">
                                              <a:solidFill>
                                                <a:schemeClr val="accent1"/>
                                              </a:solidFill>
                                              <a:latin typeface="Cambria Math" panose="02040503050406030204" pitchFamily="18" charset="0"/>
                                            </a:rPr>
                                            <m:t>𝑿</m:t>
                                          </m:r>
                                        </m:e>
                                        <m:sub>
                                          <m:r>
                                            <a:rPr lang="en-US" sz="1400" i="1">
                                              <a:solidFill>
                                                <a:schemeClr val="accent1"/>
                                              </a:solidFill>
                                              <a:latin typeface="Cambria Math" panose="02040503050406030204" pitchFamily="18" charset="0"/>
                                            </a:rPr>
                                            <m:t>𝑖</m:t>
                                          </m:r>
                                        </m:sub>
                                      </m:sSub>
                                    </m:e>
                                  </m:d>
                                </m:e>
                              </m:d>
                            </m:e>
                          </m:nary>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2</m:t>
                                      </m:r>
                                    </m:sub>
                                  </m:sSub>
                                </m:e>
                              </m:d>
                            </m:den>
                          </m:f>
                          <m:nary>
                            <m:naryPr>
                              <m:chr m:val="∑"/>
                              <m:limLoc m:val="subSup"/>
                              <m:supHide m:val="on"/>
                              <m:ctrlPr>
                                <a:rPr lang="en-US" sz="1400" b="0" i="1" smtClean="0">
                                  <a:latin typeface="Cambria Math" panose="02040503050406030204" pitchFamily="18" charset="0"/>
                                </a:rPr>
                              </m:ctrlPr>
                            </m:naryPr>
                            <m:sub>
                              <m:r>
                                <m:rPr>
                                  <m:brk m:alnAt="7"/>
                                </m:rPr>
                                <a:rPr lang="en-US" sz="1400" i="1" smtClean="0">
                                  <a:solidFill>
                                    <a:schemeClr val="accent1"/>
                                  </a:solidFill>
                                  <a:latin typeface="Cambria Math" panose="02040503050406030204" pitchFamily="18" charset="0"/>
                                </a:rPr>
                                <m:t>𝑖</m:t>
                              </m:r>
                              <m:r>
                                <a:rPr lang="en-US" sz="1400" i="1">
                                  <a:solidFill>
                                    <a:schemeClr val="accent1"/>
                                  </a:solidFill>
                                  <a:latin typeface="Cambria Math" panose="02040503050406030204" pitchFamily="18" charset="0"/>
                                </a:rPr>
                                <m:t>∈</m:t>
                              </m:r>
                              <m:sSub>
                                <m:sSubPr>
                                  <m:ctrlPr>
                                    <a:rPr lang="en-US" sz="1400" i="1">
                                      <a:solidFill>
                                        <a:schemeClr val="accent1"/>
                                      </a:solidFill>
                                      <a:latin typeface="Cambria Math" panose="02040503050406030204" pitchFamily="18" charset="0"/>
                                    </a:rPr>
                                  </m:ctrlPr>
                                </m:sSubPr>
                                <m:e>
                                  <m:r>
                                    <a:rPr lang="en-US" sz="1400" i="1">
                                      <a:solidFill>
                                        <a:schemeClr val="accent1"/>
                                      </a:solidFill>
                                      <a:latin typeface="Cambria Math" panose="02040503050406030204" pitchFamily="18" charset="0"/>
                                    </a:rPr>
                                    <m:t>𝐼</m:t>
                                  </m:r>
                                </m:e>
                                <m:sub>
                                  <m:r>
                                    <a:rPr lang="en-US" sz="1400" b="0" i="1" smtClean="0">
                                      <a:solidFill>
                                        <a:schemeClr val="accent1"/>
                                      </a:solidFill>
                                      <a:latin typeface="Cambria Math" panose="02040503050406030204" pitchFamily="18" charset="0"/>
                                    </a:rPr>
                                    <m:t>2</m:t>
                                  </m:r>
                                </m:sub>
                              </m:sSub>
                            </m:sub>
                            <m:sup/>
                            <m:e>
                              <m:sSub>
                                <m:sSubPr>
                                  <m:ctrlPr>
                                    <a:rPr lang="en-US" sz="1400" i="1" smtClean="0">
                                      <a:solidFill>
                                        <a:schemeClr val="accent2">
                                          <a:lumMod val="75000"/>
                                        </a:schemeClr>
                                      </a:solidFill>
                                      <a:latin typeface="Cambria Math" panose="02040503050406030204" pitchFamily="18" charset="0"/>
                                    </a:rPr>
                                  </m:ctrlPr>
                                </m:sSubPr>
                                <m:e>
                                  <m:acc>
                                    <m:accPr>
                                      <m:chr m:val="̂"/>
                                      <m:ctrlPr>
                                        <a:rPr lang="en-US" sz="1400" i="1">
                                          <a:solidFill>
                                            <a:schemeClr val="accent2">
                                              <a:lumMod val="75000"/>
                                            </a:schemeClr>
                                          </a:solidFill>
                                          <a:latin typeface="Cambria Math" panose="02040503050406030204" pitchFamily="18" charset="0"/>
                                        </a:rPr>
                                      </m:ctrlPr>
                                    </m:accPr>
                                    <m:e>
                                      <m:r>
                                        <a:rPr lang="en-US" sz="1400" i="1">
                                          <a:solidFill>
                                            <a:schemeClr val="accent2">
                                              <a:lumMod val="75000"/>
                                            </a:schemeClr>
                                          </a:solidFill>
                                          <a:latin typeface="Cambria Math" panose="02040503050406030204" pitchFamily="18" charset="0"/>
                                        </a:rPr>
                                        <m:t>𝜇</m:t>
                                      </m:r>
                                    </m:e>
                                  </m:acc>
                                </m:e>
                                <m:sub>
                                  <m:r>
                                    <a:rPr lang="en-US" sz="1400" i="1">
                                      <a:solidFill>
                                        <a:schemeClr val="accent2">
                                          <a:lumMod val="75000"/>
                                        </a:schemeClr>
                                      </a:solidFill>
                                      <a:latin typeface="Cambria Math" panose="02040503050406030204" pitchFamily="18" charset="0"/>
                                    </a:rPr>
                                    <m:t>𝑎</m:t>
                                  </m:r>
                                  <m:r>
                                    <a:rPr lang="en-US" sz="1400" i="1">
                                      <a:solidFill>
                                        <a:schemeClr val="accent2">
                                          <a:lumMod val="75000"/>
                                        </a:schemeClr>
                                      </a:solidFill>
                                      <a:latin typeface="Cambria Math" panose="02040503050406030204" pitchFamily="18" charset="0"/>
                                    </a:rPr>
                                    <m:t>,−2</m:t>
                                  </m:r>
                                </m:sub>
                              </m:sSub>
                              <m:d>
                                <m:dPr>
                                  <m:ctrlPr>
                                    <a:rPr lang="en-US" sz="1400" i="1">
                                      <a:latin typeface="Cambria Math" panose="02040503050406030204" pitchFamily="18" charset="0"/>
                                    </a:rPr>
                                  </m:ctrlPr>
                                </m:dPr>
                                <m:e>
                                  <m:sSub>
                                    <m:sSubPr>
                                      <m:ctrlPr>
                                        <a:rPr lang="en-US" sz="1400" i="1" smtClean="0">
                                          <a:solidFill>
                                            <a:schemeClr val="accent1"/>
                                          </a:solidFill>
                                          <a:latin typeface="Cambria Math" panose="02040503050406030204" pitchFamily="18" charset="0"/>
                                        </a:rPr>
                                      </m:ctrlPr>
                                    </m:sSubPr>
                                    <m:e>
                                      <m:r>
                                        <a:rPr lang="en-US" sz="1400" b="1" i="1">
                                          <a:solidFill>
                                            <a:schemeClr val="accent1"/>
                                          </a:solidFill>
                                          <a:latin typeface="Cambria Math" panose="02040503050406030204" pitchFamily="18" charset="0"/>
                                        </a:rPr>
                                        <m:t>𝑿</m:t>
                                      </m:r>
                                    </m:e>
                                    <m:sub>
                                      <m:r>
                                        <a:rPr lang="en-US" sz="1400" i="1">
                                          <a:solidFill>
                                            <a:schemeClr val="accent1"/>
                                          </a:solidFill>
                                          <a:latin typeface="Cambria Math" panose="02040503050406030204" pitchFamily="18" charset="0"/>
                                        </a:rPr>
                                        <m:t>𝑖</m:t>
                                      </m:r>
                                    </m:sub>
                                  </m:sSub>
                                </m:e>
                              </m:d>
                            </m:e>
                          </m:nary>
                        </m:oMath>
                      </m:oMathPara>
                    </a14:m>
                    <a:endParaRPr lang="en-US" sz="1400" dirty="0"/>
                  </a:p>
                </p:txBody>
              </p:sp>
            </mc:Choice>
            <mc:Fallback xmlns="">
              <p:sp>
                <p:nvSpPr>
                  <p:cNvPr id="13" name="TextBox 12">
                    <a:extLst>
                      <a:ext uri="{FF2B5EF4-FFF2-40B4-BE49-F238E27FC236}">
                        <a16:creationId xmlns:a16="http://schemas.microsoft.com/office/drawing/2014/main" id="{7CEA6ADF-FDCD-E8A0-93FC-BAD8C5BE6EA5}"/>
                      </a:ext>
                    </a:extLst>
                  </p:cNvPr>
                  <p:cNvSpPr txBox="1">
                    <a:spLocks noRot="1" noChangeAspect="1" noMove="1" noResize="1" noEditPoints="1" noAdjustHandles="1" noChangeArrowheads="1" noChangeShapeType="1" noTextEdit="1"/>
                  </p:cNvSpPr>
                  <p:nvPr/>
                </p:nvSpPr>
                <p:spPr>
                  <a:xfrm>
                    <a:off x="3088640" y="3904710"/>
                    <a:ext cx="5753819" cy="460639"/>
                  </a:xfrm>
                  <a:prstGeom prst="rect">
                    <a:avLst/>
                  </a:prstGeom>
                  <a:blipFill>
                    <a:blip r:embed="rId7"/>
                    <a:stretch>
                      <a:fillRect l="-441" t="-163158" b="-236842"/>
                    </a:stretch>
                  </a:blipFill>
                </p:spPr>
                <p:txBody>
                  <a:bodyPr/>
                  <a:lstStyle/>
                  <a:p>
                    <a:r>
                      <a:rPr lang="en-US">
                        <a:noFill/>
                      </a:rPr>
                      <a:t> </a:t>
                    </a:r>
                  </a:p>
                </p:txBody>
              </p:sp>
            </mc:Fallback>
          </mc:AlternateContent>
        </p:grpSp>
        <p:grpSp>
          <p:nvGrpSpPr>
            <p:cNvPr id="15" name="theta_hat_3">
              <a:extLst>
                <a:ext uri="{FF2B5EF4-FFF2-40B4-BE49-F238E27FC236}">
                  <a16:creationId xmlns:a16="http://schemas.microsoft.com/office/drawing/2014/main" id="{7C0F225F-66CA-6DD5-CAF2-54AB10AE290B}"/>
                </a:ext>
              </a:extLst>
            </p:cNvPr>
            <p:cNvGrpSpPr/>
            <p:nvPr/>
          </p:nvGrpSpPr>
          <p:grpSpPr>
            <a:xfrm>
              <a:off x="2444646" y="4890540"/>
              <a:ext cx="6410155" cy="460639"/>
              <a:chOff x="2432304" y="3904710"/>
              <a:chExt cx="6410155" cy="460639"/>
            </a:xfrm>
          </p:grpSpPr>
          <p:sp>
            <p:nvSpPr>
              <p:cNvPr id="17" name="Right Arrow 16">
                <a:extLst>
                  <a:ext uri="{FF2B5EF4-FFF2-40B4-BE49-F238E27FC236}">
                    <a16:creationId xmlns:a16="http://schemas.microsoft.com/office/drawing/2014/main" id="{D6F42855-37C0-3FA6-7EB9-186250C1423C}"/>
                  </a:ext>
                </a:extLst>
              </p:cNvPr>
              <p:cNvSpPr/>
              <p:nvPr/>
            </p:nvSpPr>
            <p:spPr>
              <a:xfrm>
                <a:off x="2432304" y="4012539"/>
                <a:ext cx="566928" cy="310896"/>
              </a:xfrm>
              <a:prstGeom prst="rightArrow">
                <a:avLst>
                  <a:gd name="adj1" fmla="val 50000"/>
                  <a:gd name="adj2" fmla="val 85294"/>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2F997C3-5FB1-A1FB-F0FC-27CEBF034694}"/>
                      </a:ext>
                    </a:extLst>
                  </p:cNvPr>
                  <p:cNvSpPr txBox="1"/>
                  <p:nvPr/>
                </p:nvSpPr>
                <p:spPr>
                  <a:xfrm>
                    <a:off x="3088640" y="3904710"/>
                    <a:ext cx="5753819" cy="4606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𝜃</m:t>
                                  </m:r>
                                </m:e>
                              </m:acc>
                            </m:e>
                            <m:sub>
                              <m:r>
                                <a:rPr lang="en-US" sz="1400" b="0" i="1" smtClean="0">
                                  <a:latin typeface="Cambria Math" panose="02040503050406030204" pitchFamily="18" charset="0"/>
                                </a:rPr>
                                <m:t>𝑎</m:t>
                              </m:r>
                              <m:r>
                                <a:rPr lang="en-US" sz="1400" b="0" i="1" smtClean="0">
                                  <a:latin typeface="Cambria Math" panose="02040503050406030204" pitchFamily="18" charset="0"/>
                                </a:rPr>
                                <m:t>,3</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d>
                                <m:dPr>
                                  <m:begChr m:val="|"/>
                                  <m:endChr m:val="|"/>
                                  <m:ctrlPr>
                                    <a:rPr lang="en-US" sz="1400" b="0" i="1" smtClean="0">
                                      <a:latin typeface="Cambria Math" panose="02040503050406030204" pitchFamily="18" charset="0"/>
                                    </a:rPr>
                                  </m:ctrlPr>
                                </m:dPr>
                                <m:e>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i="1" smtClean="0">
                                          <a:solidFill>
                                            <a:schemeClr val="accent1"/>
                                          </a:solidFill>
                                          <a:latin typeface="Cambria Math" panose="02040503050406030204" pitchFamily="18" charset="0"/>
                                        </a:rPr>
                                        <m:t>𝑖</m:t>
                                      </m:r>
                                      <m:r>
                                        <a:rPr lang="en-US" sz="1400" i="1" smtClean="0">
                                          <a:solidFill>
                                            <a:schemeClr val="accent1"/>
                                          </a:solidFill>
                                          <a:latin typeface="Cambria Math" panose="02040503050406030204" pitchFamily="18" charset="0"/>
                                        </a:rPr>
                                        <m:t>∈</m:t>
                                      </m:r>
                                      <m:sSub>
                                        <m:sSubPr>
                                          <m:ctrlPr>
                                            <a:rPr lang="en-US" sz="1400" i="1">
                                              <a:solidFill>
                                                <a:schemeClr val="accent1"/>
                                              </a:solidFill>
                                              <a:latin typeface="Cambria Math" panose="02040503050406030204" pitchFamily="18" charset="0"/>
                                            </a:rPr>
                                          </m:ctrlPr>
                                        </m:sSubPr>
                                        <m:e>
                                          <m:r>
                                            <a:rPr lang="en-US" sz="1400" i="1">
                                              <a:solidFill>
                                                <a:schemeClr val="accent1"/>
                                              </a:solidFill>
                                              <a:latin typeface="Cambria Math" panose="02040503050406030204" pitchFamily="18" charset="0"/>
                                            </a:rPr>
                                            <m:t>𝐼</m:t>
                                          </m:r>
                                        </m:e>
                                        <m:sub>
                                          <m:r>
                                            <a:rPr lang="en-US" sz="1400" b="0" i="1" smtClean="0">
                                              <a:solidFill>
                                                <a:schemeClr val="accent1"/>
                                              </a:solidFill>
                                              <a:latin typeface="Cambria Math" panose="02040503050406030204" pitchFamily="18" charset="0"/>
                                            </a:rPr>
                                            <m:t>3</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𝑖</m:t>
                                          </m:r>
                                        </m:sub>
                                      </m:sSub>
                                      <m:r>
                                        <a:rPr lang="en-US" sz="1400" i="1">
                                          <a:latin typeface="Cambria Math" panose="02040503050406030204" pitchFamily="18" charset="0"/>
                                        </a:rPr>
                                        <m:t>=</m:t>
                                      </m:r>
                                      <m:r>
                                        <a:rPr lang="en-US" sz="1400" i="1">
                                          <a:latin typeface="Cambria Math" panose="02040503050406030204" pitchFamily="18" charset="0"/>
                                        </a:rPr>
                                        <m:t>𝑎</m:t>
                                      </m:r>
                                    </m:e>
                                  </m:d>
                                </m:e>
                              </m:d>
                            </m:den>
                          </m:f>
                          <m:nary>
                            <m:naryPr>
                              <m:chr m:val="∑"/>
                              <m:limLoc m:val="subSup"/>
                              <m:supHide m:val="on"/>
                              <m:ctrlPr>
                                <a:rPr lang="en-US" sz="1400" b="0" i="1" smtClean="0">
                                  <a:latin typeface="Cambria Math" panose="02040503050406030204" pitchFamily="18" charset="0"/>
                                </a:rPr>
                              </m:ctrlPr>
                            </m:naryPr>
                            <m:sub>
                              <m:r>
                                <a:rPr lang="en-US" sz="1400" i="1" smtClean="0">
                                  <a:solidFill>
                                    <a:schemeClr val="accent1"/>
                                  </a:solidFill>
                                  <a:latin typeface="Cambria Math" panose="02040503050406030204" pitchFamily="18" charset="0"/>
                                </a:rPr>
                                <m:t>𝑖</m:t>
                              </m:r>
                              <m:r>
                                <a:rPr lang="en-US" sz="1400" i="1" smtClean="0">
                                  <a:solidFill>
                                    <a:schemeClr val="accent1"/>
                                  </a:solidFill>
                                  <a:latin typeface="Cambria Math" panose="02040503050406030204" pitchFamily="18" charset="0"/>
                                </a:rPr>
                                <m:t>∈</m:t>
                              </m:r>
                              <m:sSub>
                                <m:sSubPr>
                                  <m:ctrlPr>
                                    <a:rPr lang="en-US" sz="1400" i="1">
                                      <a:solidFill>
                                        <a:schemeClr val="accent1"/>
                                      </a:solidFill>
                                      <a:latin typeface="Cambria Math" panose="02040503050406030204" pitchFamily="18" charset="0"/>
                                    </a:rPr>
                                  </m:ctrlPr>
                                </m:sSubPr>
                                <m:e>
                                  <m:r>
                                    <a:rPr lang="en-US" sz="1400" i="1">
                                      <a:solidFill>
                                        <a:schemeClr val="accent1"/>
                                      </a:solidFill>
                                      <a:latin typeface="Cambria Math" panose="02040503050406030204" pitchFamily="18" charset="0"/>
                                    </a:rPr>
                                    <m:t>𝐼</m:t>
                                  </m:r>
                                </m:e>
                                <m:sub>
                                  <m:r>
                                    <a:rPr lang="en-US" sz="1400" b="0" i="1" smtClean="0">
                                      <a:solidFill>
                                        <a:schemeClr val="accent1"/>
                                      </a:solidFill>
                                      <a:latin typeface="Cambria Math" panose="02040503050406030204" pitchFamily="18" charset="0"/>
                                    </a:rPr>
                                    <m:t>3</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𝑖</m:t>
                                  </m:r>
                                </m:sub>
                              </m:sSub>
                              <m:r>
                                <a:rPr lang="en-US" sz="1400" i="1">
                                  <a:latin typeface="Cambria Math" panose="02040503050406030204" pitchFamily="18" charset="0"/>
                                </a:rPr>
                                <m:t>=</m:t>
                              </m:r>
                              <m:r>
                                <a:rPr lang="en-US" sz="1400" i="1">
                                  <a:latin typeface="Cambria Math" panose="02040503050406030204" pitchFamily="18" charset="0"/>
                                </a:rPr>
                                <m:t>𝑎</m:t>
                              </m:r>
                            </m:sub>
                            <m:sup/>
                            <m:e>
                              <m:d>
                                <m:dPr>
                                  <m:ctrlPr>
                                    <a:rPr lang="en-US" sz="1400" i="1">
                                      <a:latin typeface="Cambria Math" panose="02040503050406030204" pitchFamily="18" charset="0"/>
                                    </a:rPr>
                                  </m:ctrlPr>
                                </m:dPr>
                                <m:e>
                                  <m:sSub>
                                    <m:sSubPr>
                                      <m:ctrlPr>
                                        <a:rPr lang="en-US" sz="1400" i="1" smtClean="0">
                                          <a:solidFill>
                                            <a:schemeClr val="accent1"/>
                                          </a:solidFill>
                                          <a:latin typeface="Cambria Math" panose="02040503050406030204" pitchFamily="18" charset="0"/>
                                        </a:rPr>
                                      </m:ctrlPr>
                                    </m:sSubPr>
                                    <m:e>
                                      <m:r>
                                        <a:rPr lang="en-US" sz="1400" i="1">
                                          <a:solidFill>
                                            <a:schemeClr val="accent1"/>
                                          </a:solidFill>
                                          <a:latin typeface="Cambria Math" panose="02040503050406030204" pitchFamily="18" charset="0"/>
                                        </a:rPr>
                                        <m:t>𝑌</m:t>
                                      </m:r>
                                    </m:e>
                                    <m:sub>
                                      <m:r>
                                        <a:rPr lang="en-US" sz="1400" i="1">
                                          <a:solidFill>
                                            <a:schemeClr val="accent1"/>
                                          </a:solidFill>
                                          <a:latin typeface="Cambria Math" panose="02040503050406030204" pitchFamily="18" charset="0"/>
                                        </a:rPr>
                                        <m:t>𝑖</m:t>
                                      </m:r>
                                    </m:sub>
                                  </m:sSub>
                                  <m:r>
                                    <a:rPr lang="en-US" sz="1400" i="1">
                                      <a:latin typeface="Cambria Math" panose="02040503050406030204" pitchFamily="18" charset="0"/>
                                    </a:rPr>
                                    <m:t>−</m:t>
                                  </m:r>
                                  <m:sSub>
                                    <m:sSubPr>
                                      <m:ctrlPr>
                                        <a:rPr lang="en-US" sz="1400" i="1" smtClean="0">
                                          <a:solidFill>
                                            <a:schemeClr val="accent2">
                                              <a:lumMod val="75000"/>
                                            </a:schemeClr>
                                          </a:solidFill>
                                          <a:latin typeface="Cambria Math" panose="02040503050406030204" pitchFamily="18" charset="0"/>
                                        </a:rPr>
                                      </m:ctrlPr>
                                    </m:sSubPr>
                                    <m:e>
                                      <m:acc>
                                        <m:accPr>
                                          <m:chr m:val="̂"/>
                                          <m:ctrlPr>
                                            <a:rPr lang="en-US" sz="1400" i="1">
                                              <a:solidFill>
                                                <a:schemeClr val="accent2">
                                                  <a:lumMod val="75000"/>
                                                </a:schemeClr>
                                              </a:solidFill>
                                              <a:latin typeface="Cambria Math" panose="02040503050406030204" pitchFamily="18" charset="0"/>
                                            </a:rPr>
                                          </m:ctrlPr>
                                        </m:accPr>
                                        <m:e>
                                          <m:r>
                                            <a:rPr lang="en-US" sz="1400" i="1">
                                              <a:solidFill>
                                                <a:schemeClr val="accent2">
                                                  <a:lumMod val="75000"/>
                                                </a:schemeClr>
                                              </a:solidFill>
                                              <a:latin typeface="Cambria Math" panose="02040503050406030204" pitchFamily="18" charset="0"/>
                                            </a:rPr>
                                            <m:t>𝜇</m:t>
                                          </m:r>
                                        </m:e>
                                      </m:acc>
                                    </m:e>
                                    <m:sub>
                                      <m:r>
                                        <a:rPr lang="en-US" sz="1400" i="1">
                                          <a:solidFill>
                                            <a:schemeClr val="accent2">
                                              <a:lumMod val="75000"/>
                                            </a:schemeClr>
                                          </a:solidFill>
                                          <a:latin typeface="Cambria Math" panose="02040503050406030204" pitchFamily="18" charset="0"/>
                                        </a:rPr>
                                        <m:t>𝑎</m:t>
                                      </m:r>
                                      <m:r>
                                        <a:rPr lang="en-US" sz="1400" i="1">
                                          <a:solidFill>
                                            <a:schemeClr val="accent2">
                                              <a:lumMod val="75000"/>
                                            </a:schemeClr>
                                          </a:solidFill>
                                          <a:latin typeface="Cambria Math" panose="02040503050406030204" pitchFamily="18" charset="0"/>
                                        </a:rPr>
                                        <m:t>,−3</m:t>
                                      </m:r>
                                    </m:sub>
                                  </m:sSub>
                                  <m:d>
                                    <m:dPr>
                                      <m:ctrlPr>
                                        <a:rPr lang="en-US" sz="1400" i="1">
                                          <a:latin typeface="Cambria Math" panose="02040503050406030204" pitchFamily="18" charset="0"/>
                                        </a:rPr>
                                      </m:ctrlPr>
                                    </m:dPr>
                                    <m:e>
                                      <m:sSub>
                                        <m:sSubPr>
                                          <m:ctrlPr>
                                            <a:rPr lang="en-US" sz="1400" i="1" smtClean="0">
                                              <a:solidFill>
                                                <a:schemeClr val="accent1"/>
                                              </a:solidFill>
                                              <a:latin typeface="Cambria Math" panose="02040503050406030204" pitchFamily="18" charset="0"/>
                                            </a:rPr>
                                          </m:ctrlPr>
                                        </m:sSubPr>
                                        <m:e>
                                          <m:r>
                                            <a:rPr lang="en-US" sz="1400" b="1" i="1">
                                              <a:solidFill>
                                                <a:schemeClr val="accent1"/>
                                              </a:solidFill>
                                              <a:latin typeface="Cambria Math" panose="02040503050406030204" pitchFamily="18" charset="0"/>
                                            </a:rPr>
                                            <m:t>𝑿</m:t>
                                          </m:r>
                                        </m:e>
                                        <m:sub>
                                          <m:r>
                                            <a:rPr lang="en-US" sz="1400" i="1">
                                              <a:solidFill>
                                                <a:schemeClr val="accent1"/>
                                              </a:solidFill>
                                              <a:latin typeface="Cambria Math" panose="02040503050406030204" pitchFamily="18" charset="0"/>
                                            </a:rPr>
                                            <m:t>𝑖</m:t>
                                          </m:r>
                                        </m:sub>
                                      </m:sSub>
                                    </m:e>
                                  </m:d>
                                </m:e>
                              </m:d>
                            </m:e>
                          </m:nary>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3</m:t>
                                      </m:r>
                                    </m:sub>
                                  </m:sSub>
                                </m:e>
                              </m:d>
                            </m:den>
                          </m:f>
                          <m:nary>
                            <m:naryPr>
                              <m:chr m:val="∑"/>
                              <m:limLoc m:val="subSup"/>
                              <m:supHide m:val="on"/>
                              <m:ctrlPr>
                                <a:rPr lang="en-US" sz="1400" b="0" i="1" smtClean="0">
                                  <a:latin typeface="Cambria Math" panose="02040503050406030204" pitchFamily="18" charset="0"/>
                                </a:rPr>
                              </m:ctrlPr>
                            </m:naryPr>
                            <m:sub>
                              <m:r>
                                <m:rPr>
                                  <m:brk m:alnAt="7"/>
                                </m:rPr>
                                <a:rPr lang="en-US" sz="1400" i="1" smtClean="0">
                                  <a:solidFill>
                                    <a:schemeClr val="accent1"/>
                                  </a:solidFill>
                                  <a:latin typeface="Cambria Math" panose="02040503050406030204" pitchFamily="18" charset="0"/>
                                </a:rPr>
                                <m:t>𝑖</m:t>
                              </m:r>
                              <m:r>
                                <a:rPr lang="en-US" sz="1400" i="1">
                                  <a:solidFill>
                                    <a:schemeClr val="accent1"/>
                                  </a:solidFill>
                                  <a:latin typeface="Cambria Math" panose="02040503050406030204" pitchFamily="18" charset="0"/>
                                </a:rPr>
                                <m:t>∈</m:t>
                              </m:r>
                              <m:sSub>
                                <m:sSubPr>
                                  <m:ctrlPr>
                                    <a:rPr lang="en-US" sz="1400" i="1">
                                      <a:solidFill>
                                        <a:schemeClr val="accent1"/>
                                      </a:solidFill>
                                      <a:latin typeface="Cambria Math" panose="02040503050406030204" pitchFamily="18" charset="0"/>
                                    </a:rPr>
                                  </m:ctrlPr>
                                </m:sSubPr>
                                <m:e>
                                  <m:r>
                                    <a:rPr lang="en-US" sz="1400" i="1">
                                      <a:solidFill>
                                        <a:schemeClr val="accent1"/>
                                      </a:solidFill>
                                      <a:latin typeface="Cambria Math" panose="02040503050406030204" pitchFamily="18" charset="0"/>
                                    </a:rPr>
                                    <m:t>𝐼</m:t>
                                  </m:r>
                                </m:e>
                                <m:sub>
                                  <m:r>
                                    <a:rPr lang="en-US" sz="1400" b="0" i="1" smtClean="0">
                                      <a:solidFill>
                                        <a:schemeClr val="accent1"/>
                                      </a:solidFill>
                                      <a:latin typeface="Cambria Math" panose="02040503050406030204" pitchFamily="18" charset="0"/>
                                    </a:rPr>
                                    <m:t>3</m:t>
                                  </m:r>
                                </m:sub>
                              </m:sSub>
                            </m:sub>
                            <m:sup/>
                            <m:e>
                              <m:sSub>
                                <m:sSubPr>
                                  <m:ctrlPr>
                                    <a:rPr lang="en-US" sz="1400" i="1" smtClean="0">
                                      <a:solidFill>
                                        <a:schemeClr val="accent2">
                                          <a:lumMod val="75000"/>
                                        </a:schemeClr>
                                      </a:solidFill>
                                      <a:latin typeface="Cambria Math" panose="02040503050406030204" pitchFamily="18" charset="0"/>
                                    </a:rPr>
                                  </m:ctrlPr>
                                </m:sSubPr>
                                <m:e>
                                  <m:acc>
                                    <m:accPr>
                                      <m:chr m:val="̂"/>
                                      <m:ctrlPr>
                                        <a:rPr lang="en-US" sz="1400" i="1">
                                          <a:solidFill>
                                            <a:schemeClr val="accent2">
                                              <a:lumMod val="75000"/>
                                            </a:schemeClr>
                                          </a:solidFill>
                                          <a:latin typeface="Cambria Math" panose="02040503050406030204" pitchFamily="18" charset="0"/>
                                        </a:rPr>
                                      </m:ctrlPr>
                                    </m:accPr>
                                    <m:e>
                                      <m:r>
                                        <a:rPr lang="en-US" sz="1400" i="1">
                                          <a:solidFill>
                                            <a:schemeClr val="accent2">
                                              <a:lumMod val="75000"/>
                                            </a:schemeClr>
                                          </a:solidFill>
                                          <a:latin typeface="Cambria Math" panose="02040503050406030204" pitchFamily="18" charset="0"/>
                                        </a:rPr>
                                        <m:t>𝜇</m:t>
                                      </m:r>
                                    </m:e>
                                  </m:acc>
                                </m:e>
                                <m:sub>
                                  <m:r>
                                    <a:rPr lang="en-US" sz="1400" i="1">
                                      <a:solidFill>
                                        <a:schemeClr val="accent2">
                                          <a:lumMod val="75000"/>
                                        </a:schemeClr>
                                      </a:solidFill>
                                      <a:latin typeface="Cambria Math" panose="02040503050406030204" pitchFamily="18" charset="0"/>
                                    </a:rPr>
                                    <m:t>𝑎</m:t>
                                  </m:r>
                                  <m:r>
                                    <a:rPr lang="en-US" sz="1400" i="1">
                                      <a:solidFill>
                                        <a:schemeClr val="accent2">
                                          <a:lumMod val="75000"/>
                                        </a:schemeClr>
                                      </a:solidFill>
                                      <a:latin typeface="Cambria Math" panose="02040503050406030204" pitchFamily="18" charset="0"/>
                                    </a:rPr>
                                    <m:t>,−3</m:t>
                                  </m:r>
                                </m:sub>
                              </m:sSub>
                              <m:d>
                                <m:dPr>
                                  <m:ctrlPr>
                                    <a:rPr lang="en-US" sz="1400" i="1">
                                      <a:latin typeface="Cambria Math" panose="02040503050406030204" pitchFamily="18" charset="0"/>
                                    </a:rPr>
                                  </m:ctrlPr>
                                </m:dPr>
                                <m:e>
                                  <m:sSub>
                                    <m:sSubPr>
                                      <m:ctrlPr>
                                        <a:rPr lang="en-US" sz="1400" i="1" smtClean="0">
                                          <a:solidFill>
                                            <a:schemeClr val="accent1"/>
                                          </a:solidFill>
                                          <a:latin typeface="Cambria Math" panose="02040503050406030204" pitchFamily="18" charset="0"/>
                                        </a:rPr>
                                      </m:ctrlPr>
                                    </m:sSubPr>
                                    <m:e>
                                      <m:r>
                                        <a:rPr lang="en-US" sz="1400" b="1" i="1">
                                          <a:solidFill>
                                            <a:schemeClr val="accent1"/>
                                          </a:solidFill>
                                          <a:latin typeface="Cambria Math" panose="02040503050406030204" pitchFamily="18" charset="0"/>
                                        </a:rPr>
                                        <m:t>𝑿</m:t>
                                      </m:r>
                                    </m:e>
                                    <m:sub>
                                      <m:r>
                                        <a:rPr lang="en-US" sz="1400" i="1">
                                          <a:solidFill>
                                            <a:schemeClr val="accent1"/>
                                          </a:solidFill>
                                          <a:latin typeface="Cambria Math" panose="02040503050406030204" pitchFamily="18" charset="0"/>
                                        </a:rPr>
                                        <m:t>𝑖</m:t>
                                      </m:r>
                                    </m:sub>
                                  </m:sSub>
                                </m:e>
                              </m:d>
                            </m:e>
                          </m:nary>
                        </m:oMath>
                      </m:oMathPara>
                    </a14:m>
                    <a:endParaRPr lang="en-US" sz="1400" dirty="0"/>
                  </a:p>
                </p:txBody>
              </p:sp>
            </mc:Choice>
            <mc:Fallback xmlns="">
              <p:sp>
                <p:nvSpPr>
                  <p:cNvPr id="18" name="TextBox 17">
                    <a:extLst>
                      <a:ext uri="{FF2B5EF4-FFF2-40B4-BE49-F238E27FC236}">
                        <a16:creationId xmlns:a16="http://schemas.microsoft.com/office/drawing/2014/main" id="{C2F997C3-5FB1-A1FB-F0FC-27CEBF034694}"/>
                      </a:ext>
                    </a:extLst>
                  </p:cNvPr>
                  <p:cNvSpPr txBox="1">
                    <a:spLocks noRot="1" noChangeAspect="1" noMove="1" noResize="1" noEditPoints="1" noAdjustHandles="1" noChangeArrowheads="1" noChangeShapeType="1" noTextEdit="1"/>
                  </p:cNvSpPr>
                  <p:nvPr/>
                </p:nvSpPr>
                <p:spPr>
                  <a:xfrm>
                    <a:off x="3088640" y="3904710"/>
                    <a:ext cx="5753819" cy="460639"/>
                  </a:xfrm>
                  <a:prstGeom prst="rect">
                    <a:avLst/>
                  </a:prstGeom>
                  <a:blipFill>
                    <a:blip r:embed="rId8"/>
                    <a:stretch>
                      <a:fillRect l="-441" t="-167568" b="-245946"/>
                    </a:stretch>
                  </a:blipFill>
                </p:spPr>
                <p:txBody>
                  <a:bodyPr/>
                  <a:lstStyle/>
                  <a:p>
                    <a:r>
                      <a:rPr lang="en-US">
                        <a:noFill/>
                      </a:rPr>
                      <a:t> </a:t>
                    </a:r>
                  </a:p>
                </p:txBody>
              </p:sp>
            </mc:Fallback>
          </mc:AlternateContent>
        </p:grpSp>
        <p:grpSp>
          <p:nvGrpSpPr>
            <p:cNvPr id="19" name="theta_hat_4">
              <a:extLst>
                <a:ext uri="{FF2B5EF4-FFF2-40B4-BE49-F238E27FC236}">
                  <a16:creationId xmlns:a16="http://schemas.microsoft.com/office/drawing/2014/main" id="{4253B5CC-70D6-F734-CD06-7A1B9AD0422A}"/>
                </a:ext>
              </a:extLst>
            </p:cNvPr>
            <p:cNvGrpSpPr/>
            <p:nvPr/>
          </p:nvGrpSpPr>
          <p:grpSpPr>
            <a:xfrm>
              <a:off x="2444646" y="5379645"/>
              <a:ext cx="6410155" cy="460639"/>
              <a:chOff x="2432304" y="3904710"/>
              <a:chExt cx="6410155" cy="460639"/>
            </a:xfrm>
          </p:grpSpPr>
          <p:sp>
            <p:nvSpPr>
              <p:cNvPr id="20" name="Right Arrow 19">
                <a:extLst>
                  <a:ext uri="{FF2B5EF4-FFF2-40B4-BE49-F238E27FC236}">
                    <a16:creationId xmlns:a16="http://schemas.microsoft.com/office/drawing/2014/main" id="{E4033D52-18A2-5D4D-ABA7-7A7FF4C2CDA1}"/>
                  </a:ext>
                </a:extLst>
              </p:cNvPr>
              <p:cNvSpPr/>
              <p:nvPr/>
            </p:nvSpPr>
            <p:spPr>
              <a:xfrm>
                <a:off x="2432304" y="4012539"/>
                <a:ext cx="566928" cy="310896"/>
              </a:xfrm>
              <a:prstGeom prst="rightArrow">
                <a:avLst>
                  <a:gd name="adj1" fmla="val 50000"/>
                  <a:gd name="adj2" fmla="val 85294"/>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E6E41F-B6A0-1621-2F22-8B5F7475A684}"/>
                      </a:ext>
                    </a:extLst>
                  </p:cNvPr>
                  <p:cNvSpPr txBox="1"/>
                  <p:nvPr/>
                </p:nvSpPr>
                <p:spPr>
                  <a:xfrm>
                    <a:off x="3088640" y="3904710"/>
                    <a:ext cx="5753819" cy="4606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𝜃</m:t>
                                  </m:r>
                                </m:e>
                              </m:acc>
                            </m:e>
                            <m:sub>
                              <m:r>
                                <a:rPr lang="en-US" sz="1400" b="0" i="1" smtClean="0">
                                  <a:latin typeface="Cambria Math" panose="02040503050406030204" pitchFamily="18" charset="0"/>
                                </a:rPr>
                                <m:t>𝑎</m:t>
                              </m:r>
                              <m:r>
                                <a:rPr lang="en-US" sz="1400" b="0" i="1" smtClean="0">
                                  <a:latin typeface="Cambria Math" panose="02040503050406030204" pitchFamily="18" charset="0"/>
                                </a:rPr>
                                <m:t>,4</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d>
                                <m:dPr>
                                  <m:begChr m:val="|"/>
                                  <m:endChr m:val="|"/>
                                  <m:ctrlPr>
                                    <a:rPr lang="en-US" sz="1400" b="0" i="1" smtClean="0">
                                      <a:latin typeface="Cambria Math" panose="02040503050406030204" pitchFamily="18" charset="0"/>
                                    </a:rPr>
                                  </m:ctrlPr>
                                </m:dPr>
                                <m:e>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i="1" smtClean="0">
                                          <a:solidFill>
                                            <a:schemeClr val="accent1"/>
                                          </a:solidFill>
                                          <a:latin typeface="Cambria Math" panose="02040503050406030204" pitchFamily="18" charset="0"/>
                                        </a:rPr>
                                        <m:t>𝑖</m:t>
                                      </m:r>
                                      <m:r>
                                        <a:rPr lang="en-US" sz="1400" i="1" smtClean="0">
                                          <a:solidFill>
                                            <a:schemeClr val="accent1"/>
                                          </a:solidFill>
                                          <a:latin typeface="Cambria Math" panose="02040503050406030204" pitchFamily="18" charset="0"/>
                                        </a:rPr>
                                        <m:t>∈</m:t>
                                      </m:r>
                                      <m:sSub>
                                        <m:sSubPr>
                                          <m:ctrlPr>
                                            <a:rPr lang="en-US" sz="1400" i="1">
                                              <a:solidFill>
                                                <a:schemeClr val="accent1"/>
                                              </a:solidFill>
                                              <a:latin typeface="Cambria Math" panose="02040503050406030204" pitchFamily="18" charset="0"/>
                                            </a:rPr>
                                          </m:ctrlPr>
                                        </m:sSubPr>
                                        <m:e>
                                          <m:r>
                                            <a:rPr lang="en-US" sz="1400" i="1">
                                              <a:solidFill>
                                                <a:schemeClr val="accent1"/>
                                              </a:solidFill>
                                              <a:latin typeface="Cambria Math" panose="02040503050406030204" pitchFamily="18" charset="0"/>
                                            </a:rPr>
                                            <m:t>𝐼</m:t>
                                          </m:r>
                                        </m:e>
                                        <m:sub>
                                          <m:r>
                                            <a:rPr lang="en-US" sz="1400" b="0" i="1" smtClean="0">
                                              <a:solidFill>
                                                <a:schemeClr val="accent1"/>
                                              </a:solidFill>
                                              <a:latin typeface="Cambria Math" panose="02040503050406030204" pitchFamily="18" charset="0"/>
                                            </a:rPr>
                                            <m:t>4</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𝑖</m:t>
                                          </m:r>
                                        </m:sub>
                                      </m:sSub>
                                      <m:r>
                                        <a:rPr lang="en-US" sz="1400" i="1">
                                          <a:latin typeface="Cambria Math" panose="02040503050406030204" pitchFamily="18" charset="0"/>
                                        </a:rPr>
                                        <m:t>=</m:t>
                                      </m:r>
                                      <m:r>
                                        <a:rPr lang="en-US" sz="1400" i="1">
                                          <a:latin typeface="Cambria Math" panose="02040503050406030204" pitchFamily="18" charset="0"/>
                                        </a:rPr>
                                        <m:t>𝑎</m:t>
                                      </m:r>
                                    </m:e>
                                  </m:d>
                                </m:e>
                              </m:d>
                            </m:den>
                          </m:f>
                          <m:nary>
                            <m:naryPr>
                              <m:chr m:val="∑"/>
                              <m:limLoc m:val="subSup"/>
                              <m:supHide m:val="on"/>
                              <m:ctrlPr>
                                <a:rPr lang="en-US" sz="1400" b="0" i="1" smtClean="0">
                                  <a:latin typeface="Cambria Math" panose="02040503050406030204" pitchFamily="18" charset="0"/>
                                </a:rPr>
                              </m:ctrlPr>
                            </m:naryPr>
                            <m:sub>
                              <m:r>
                                <a:rPr lang="en-US" sz="1400" i="1" smtClean="0">
                                  <a:solidFill>
                                    <a:schemeClr val="accent1"/>
                                  </a:solidFill>
                                  <a:latin typeface="Cambria Math" panose="02040503050406030204" pitchFamily="18" charset="0"/>
                                </a:rPr>
                                <m:t>𝑖</m:t>
                              </m:r>
                              <m:r>
                                <a:rPr lang="en-US" sz="1400" i="1" smtClean="0">
                                  <a:solidFill>
                                    <a:schemeClr val="accent1"/>
                                  </a:solidFill>
                                  <a:latin typeface="Cambria Math" panose="02040503050406030204" pitchFamily="18" charset="0"/>
                                </a:rPr>
                                <m:t>∈</m:t>
                              </m:r>
                              <m:sSub>
                                <m:sSubPr>
                                  <m:ctrlPr>
                                    <a:rPr lang="en-US" sz="1400" i="1">
                                      <a:solidFill>
                                        <a:schemeClr val="accent1"/>
                                      </a:solidFill>
                                      <a:latin typeface="Cambria Math" panose="02040503050406030204" pitchFamily="18" charset="0"/>
                                    </a:rPr>
                                  </m:ctrlPr>
                                </m:sSubPr>
                                <m:e>
                                  <m:r>
                                    <a:rPr lang="en-US" sz="1400" i="1">
                                      <a:solidFill>
                                        <a:schemeClr val="accent1"/>
                                      </a:solidFill>
                                      <a:latin typeface="Cambria Math" panose="02040503050406030204" pitchFamily="18" charset="0"/>
                                    </a:rPr>
                                    <m:t>𝐼</m:t>
                                  </m:r>
                                </m:e>
                                <m:sub>
                                  <m:r>
                                    <a:rPr lang="en-US" sz="1400" b="0" i="1" smtClean="0">
                                      <a:solidFill>
                                        <a:schemeClr val="accent1"/>
                                      </a:solidFill>
                                      <a:latin typeface="Cambria Math" panose="02040503050406030204" pitchFamily="18" charset="0"/>
                                    </a:rPr>
                                    <m:t>4</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𝑖</m:t>
                                  </m:r>
                                </m:sub>
                              </m:sSub>
                              <m:r>
                                <a:rPr lang="en-US" sz="1400" i="1">
                                  <a:latin typeface="Cambria Math" panose="02040503050406030204" pitchFamily="18" charset="0"/>
                                </a:rPr>
                                <m:t>=</m:t>
                              </m:r>
                              <m:r>
                                <a:rPr lang="en-US" sz="1400" i="1">
                                  <a:latin typeface="Cambria Math" panose="02040503050406030204" pitchFamily="18" charset="0"/>
                                </a:rPr>
                                <m:t>𝑎</m:t>
                              </m:r>
                            </m:sub>
                            <m:sup/>
                            <m:e>
                              <m:d>
                                <m:dPr>
                                  <m:ctrlPr>
                                    <a:rPr lang="en-US" sz="1400" i="1">
                                      <a:latin typeface="Cambria Math" panose="02040503050406030204" pitchFamily="18" charset="0"/>
                                    </a:rPr>
                                  </m:ctrlPr>
                                </m:dPr>
                                <m:e>
                                  <m:sSub>
                                    <m:sSubPr>
                                      <m:ctrlPr>
                                        <a:rPr lang="en-US" sz="1400" i="1" smtClean="0">
                                          <a:solidFill>
                                            <a:schemeClr val="accent1"/>
                                          </a:solidFill>
                                          <a:latin typeface="Cambria Math" panose="02040503050406030204" pitchFamily="18" charset="0"/>
                                        </a:rPr>
                                      </m:ctrlPr>
                                    </m:sSubPr>
                                    <m:e>
                                      <m:r>
                                        <a:rPr lang="en-US" sz="1400" i="1">
                                          <a:solidFill>
                                            <a:schemeClr val="accent1"/>
                                          </a:solidFill>
                                          <a:latin typeface="Cambria Math" panose="02040503050406030204" pitchFamily="18" charset="0"/>
                                        </a:rPr>
                                        <m:t>𝑌</m:t>
                                      </m:r>
                                    </m:e>
                                    <m:sub>
                                      <m:r>
                                        <a:rPr lang="en-US" sz="1400" i="1">
                                          <a:solidFill>
                                            <a:schemeClr val="accent1"/>
                                          </a:solidFill>
                                          <a:latin typeface="Cambria Math" panose="02040503050406030204" pitchFamily="18" charset="0"/>
                                        </a:rPr>
                                        <m:t>𝑖</m:t>
                                      </m:r>
                                    </m:sub>
                                  </m:sSub>
                                  <m:r>
                                    <a:rPr lang="en-US" sz="1400" i="1">
                                      <a:latin typeface="Cambria Math" panose="02040503050406030204" pitchFamily="18" charset="0"/>
                                    </a:rPr>
                                    <m:t>−</m:t>
                                  </m:r>
                                  <m:sSub>
                                    <m:sSubPr>
                                      <m:ctrlPr>
                                        <a:rPr lang="en-US" sz="1400" i="1" smtClean="0">
                                          <a:solidFill>
                                            <a:schemeClr val="accent2">
                                              <a:lumMod val="75000"/>
                                            </a:schemeClr>
                                          </a:solidFill>
                                          <a:latin typeface="Cambria Math" panose="02040503050406030204" pitchFamily="18" charset="0"/>
                                        </a:rPr>
                                      </m:ctrlPr>
                                    </m:sSubPr>
                                    <m:e>
                                      <m:acc>
                                        <m:accPr>
                                          <m:chr m:val="̂"/>
                                          <m:ctrlPr>
                                            <a:rPr lang="en-US" sz="1400" i="1">
                                              <a:solidFill>
                                                <a:schemeClr val="accent2">
                                                  <a:lumMod val="75000"/>
                                                </a:schemeClr>
                                              </a:solidFill>
                                              <a:latin typeface="Cambria Math" panose="02040503050406030204" pitchFamily="18" charset="0"/>
                                            </a:rPr>
                                          </m:ctrlPr>
                                        </m:accPr>
                                        <m:e>
                                          <m:r>
                                            <a:rPr lang="en-US" sz="1400" i="1">
                                              <a:solidFill>
                                                <a:schemeClr val="accent2">
                                                  <a:lumMod val="75000"/>
                                                </a:schemeClr>
                                              </a:solidFill>
                                              <a:latin typeface="Cambria Math" panose="02040503050406030204" pitchFamily="18" charset="0"/>
                                            </a:rPr>
                                            <m:t>𝜇</m:t>
                                          </m:r>
                                        </m:e>
                                      </m:acc>
                                    </m:e>
                                    <m:sub>
                                      <m:r>
                                        <a:rPr lang="en-US" sz="1400" i="1">
                                          <a:solidFill>
                                            <a:schemeClr val="accent2">
                                              <a:lumMod val="75000"/>
                                            </a:schemeClr>
                                          </a:solidFill>
                                          <a:latin typeface="Cambria Math" panose="02040503050406030204" pitchFamily="18" charset="0"/>
                                        </a:rPr>
                                        <m:t>𝑎</m:t>
                                      </m:r>
                                      <m:r>
                                        <a:rPr lang="en-US" sz="1400" i="1">
                                          <a:solidFill>
                                            <a:schemeClr val="accent2">
                                              <a:lumMod val="75000"/>
                                            </a:schemeClr>
                                          </a:solidFill>
                                          <a:latin typeface="Cambria Math" panose="02040503050406030204" pitchFamily="18" charset="0"/>
                                        </a:rPr>
                                        <m:t>,−4</m:t>
                                      </m:r>
                                    </m:sub>
                                  </m:sSub>
                                  <m:d>
                                    <m:dPr>
                                      <m:ctrlPr>
                                        <a:rPr lang="en-US" sz="1400" i="1">
                                          <a:latin typeface="Cambria Math" panose="02040503050406030204" pitchFamily="18" charset="0"/>
                                        </a:rPr>
                                      </m:ctrlPr>
                                    </m:dPr>
                                    <m:e>
                                      <m:sSub>
                                        <m:sSubPr>
                                          <m:ctrlPr>
                                            <a:rPr lang="en-US" sz="1400" i="1" smtClean="0">
                                              <a:solidFill>
                                                <a:schemeClr val="accent1"/>
                                              </a:solidFill>
                                              <a:latin typeface="Cambria Math" panose="02040503050406030204" pitchFamily="18" charset="0"/>
                                            </a:rPr>
                                          </m:ctrlPr>
                                        </m:sSubPr>
                                        <m:e>
                                          <m:r>
                                            <a:rPr lang="en-US" sz="1400" b="1" i="1">
                                              <a:solidFill>
                                                <a:schemeClr val="accent1"/>
                                              </a:solidFill>
                                              <a:latin typeface="Cambria Math" panose="02040503050406030204" pitchFamily="18" charset="0"/>
                                            </a:rPr>
                                            <m:t>𝑿</m:t>
                                          </m:r>
                                        </m:e>
                                        <m:sub>
                                          <m:r>
                                            <a:rPr lang="en-US" sz="1400" i="1">
                                              <a:solidFill>
                                                <a:schemeClr val="accent1"/>
                                              </a:solidFill>
                                              <a:latin typeface="Cambria Math" panose="02040503050406030204" pitchFamily="18" charset="0"/>
                                            </a:rPr>
                                            <m:t>𝑖</m:t>
                                          </m:r>
                                        </m:sub>
                                      </m:sSub>
                                    </m:e>
                                  </m:d>
                                </m:e>
                              </m:d>
                            </m:e>
                          </m:nary>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4</m:t>
                                      </m:r>
                                    </m:sub>
                                  </m:sSub>
                                </m:e>
                              </m:d>
                            </m:den>
                          </m:f>
                          <m:nary>
                            <m:naryPr>
                              <m:chr m:val="∑"/>
                              <m:limLoc m:val="subSup"/>
                              <m:supHide m:val="on"/>
                              <m:ctrlPr>
                                <a:rPr lang="en-US" sz="1400" b="0" i="1" smtClean="0">
                                  <a:latin typeface="Cambria Math" panose="02040503050406030204" pitchFamily="18" charset="0"/>
                                </a:rPr>
                              </m:ctrlPr>
                            </m:naryPr>
                            <m:sub>
                              <m:r>
                                <m:rPr>
                                  <m:brk m:alnAt="7"/>
                                </m:rPr>
                                <a:rPr lang="en-US" sz="1400" i="1" smtClean="0">
                                  <a:solidFill>
                                    <a:schemeClr val="accent1"/>
                                  </a:solidFill>
                                  <a:latin typeface="Cambria Math" panose="02040503050406030204" pitchFamily="18" charset="0"/>
                                </a:rPr>
                                <m:t>𝑖</m:t>
                              </m:r>
                              <m:r>
                                <a:rPr lang="en-US" sz="1400" i="1">
                                  <a:solidFill>
                                    <a:schemeClr val="accent1"/>
                                  </a:solidFill>
                                  <a:latin typeface="Cambria Math" panose="02040503050406030204" pitchFamily="18" charset="0"/>
                                </a:rPr>
                                <m:t>∈</m:t>
                              </m:r>
                              <m:sSub>
                                <m:sSubPr>
                                  <m:ctrlPr>
                                    <a:rPr lang="en-US" sz="1400" i="1">
                                      <a:solidFill>
                                        <a:schemeClr val="accent1"/>
                                      </a:solidFill>
                                      <a:latin typeface="Cambria Math" panose="02040503050406030204" pitchFamily="18" charset="0"/>
                                    </a:rPr>
                                  </m:ctrlPr>
                                </m:sSubPr>
                                <m:e>
                                  <m:r>
                                    <a:rPr lang="en-US" sz="1400" i="1">
                                      <a:solidFill>
                                        <a:schemeClr val="accent1"/>
                                      </a:solidFill>
                                      <a:latin typeface="Cambria Math" panose="02040503050406030204" pitchFamily="18" charset="0"/>
                                    </a:rPr>
                                    <m:t>𝐼</m:t>
                                  </m:r>
                                </m:e>
                                <m:sub>
                                  <m:r>
                                    <a:rPr lang="en-US" sz="1400" b="0" i="1" smtClean="0">
                                      <a:solidFill>
                                        <a:schemeClr val="accent1"/>
                                      </a:solidFill>
                                      <a:latin typeface="Cambria Math" panose="02040503050406030204" pitchFamily="18" charset="0"/>
                                    </a:rPr>
                                    <m:t>4</m:t>
                                  </m:r>
                                </m:sub>
                              </m:sSub>
                            </m:sub>
                            <m:sup/>
                            <m:e>
                              <m:sSub>
                                <m:sSubPr>
                                  <m:ctrlPr>
                                    <a:rPr lang="en-US" sz="1400" i="1" smtClean="0">
                                      <a:solidFill>
                                        <a:schemeClr val="accent2">
                                          <a:lumMod val="75000"/>
                                        </a:schemeClr>
                                      </a:solidFill>
                                      <a:latin typeface="Cambria Math" panose="02040503050406030204" pitchFamily="18" charset="0"/>
                                    </a:rPr>
                                  </m:ctrlPr>
                                </m:sSubPr>
                                <m:e>
                                  <m:acc>
                                    <m:accPr>
                                      <m:chr m:val="̂"/>
                                      <m:ctrlPr>
                                        <a:rPr lang="en-US" sz="1400" i="1">
                                          <a:solidFill>
                                            <a:schemeClr val="accent2">
                                              <a:lumMod val="75000"/>
                                            </a:schemeClr>
                                          </a:solidFill>
                                          <a:latin typeface="Cambria Math" panose="02040503050406030204" pitchFamily="18" charset="0"/>
                                        </a:rPr>
                                      </m:ctrlPr>
                                    </m:accPr>
                                    <m:e>
                                      <m:r>
                                        <a:rPr lang="en-US" sz="1400" i="1">
                                          <a:solidFill>
                                            <a:schemeClr val="accent2">
                                              <a:lumMod val="75000"/>
                                            </a:schemeClr>
                                          </a:solidFill>
                                          <a:latin typeface="Cambria Math" panose="02040503050406030204" pitchFamily="18" charset="0"/>
                                        </a:rPr>
                                        <m:t>𝜇</m:t>
                                      </m:r>
                                    </m:e>
                                  </m:acc>
                                </m:e>
                                <m:sub>
                                  <m:r>
                                    <a:rPr lang="en-US" sz="1400" i="1">
                                      <a:solidFill>
                                        <a:schemeClr val="accent2">
                                          <a:lumMod val="75000"/>
                                        </a:schemeClr>
                                      </a:solidFill>
                                      <a:latin typeface="Cambria Math" panose="02040503050406030204" pitchFamily="18" charset="0"/>
                                    </a:rPr>
                                    <m:t>𝑎</m:t>
                                  </m:r>
                                  <m:r>
                                    <a:rPr lang="en-US" sz="1400" i="1">
                                      <a:solidFill>
                                        <a:schemeClr val="accent2">
                                          <a:lumMod val="75000"/>
                                        </a:schemeClr>
                                      </a:solidFill>
                                      <a:latin typeface="Cambria Math" panose="02040503050406030204" pitchFamily="18" charset="0"/>
                                    </a:rPr>
                                    <m:t>,−4</m:t>
                                  </m:r>
                                </m:sub>
                              </m:sSub>
                              <m:d>
                                <m:dPr>
                                  <m:ctrlPr>
                                    <a:rPr lang="en-US" sz="1400" i="1">
                                      <a:latin typeface="Cambria Math" panose="02040503050406030204" pitchFamily="18" charset="0"/>
                                    </a:rPr>
                                  </m:ctrlPr>
                                </m:dPr>
                                <m:e>
                                  <m:sSub>
                                    <m:sSubPr>
                                      <m:ctrlPr>
                                        <a:rPr lang="en-US" sz="1400" i="1" smtClean="0">
                                          <a:solidFill>
                                            <a:schemeClr val="accent1"/>
                                          </a:solidFill>
                                          <a:latin typeface="Cambria Math" panose="02040503050406030204" pitchFamily="18" charset="0"/>
                                        </a:rPr>
                                      </m:ctrlPr>
                                    </m:sSubPr>
                                    <m:e>
                                      <m:r>
                                        <a:rPr lang="en-US" sz="1400" b="1" i="1">
                                          <a:solidFill>
                                            <a:schemeClr val="accent1"/>
                                          </a:solidFill>
                                          <a:latin typeface="Cambria Math" panose="02040503050406030204" pitchFamily="18" charset="0"/>
                                        </a:rPr>
                                        <m:t>𝑿</m:t>
                                      </m:r>
                                    </m:e>
                                    <m:sub>
                                      <m:r>
                                        <a:rPr lang="en-US" sz="1400" i="1">
                                          <a:solidFill>
                                            <a:schemeClr val="accent1"/>
                                          </a:solidFill>
                                          <a:latin typeface="Cambria Math" panose="02040503050406030204" pitchFamily="18" charset="0"/>
                                        </a:rPr>
                                        <m:t>𝑖</m:t>
                                      </m:r>
                                    </m:sub>
                                  </m:sSub>
                                </m:e>
                              </m:d>
                            </m:e>
                          </m:nary>
                        </m:oMath>
                      </m:oMathPara>
                    </a14:m>
                    <a:endParaRPr lang="en-US" sz="1400" dirty="0"/>
                  </a:p>
                </p:txBody>
              </p:sp>
            </mc:Choice>
            <mc:Fallback xmlns="">
              <p:sp>
                <p:nvSpPr>
                  <p:cNvPr id="23" name="TextBox 22">
                    <a:extLst>
                      <a:ext uri="{FF2B5EF4-FFF2-40B4-BE49-F238E27FC236}">
                        <a16:creationId xmlns:a16="http://schemas.microsoft.com/office/drawing/2014/main" id="{A6E6E41F-B6A0-1621-2F22-8B5F7475A684}"/>
                      </a:ext>
                    </a:extLst>
                  </p:cNvPr>
                  <p:cNvSpPr txBox="1">
                    <a:spLocks noRot="1" noChangeAspect="1" noMove="1" noResize="1" noEditPoints="1" noAdjustHandles="1" noChangeArrowheads="1" noChangeShapeType="1" noTextEdit="1"/>
                  </p:cNvSpPr>
                  <p:nvPr/>
                </p:nvSpPr>
                <p:spPr>
                  <a:xfrm>
                    <a:off x="3088640" y="3904710"/>
                    <a:ext cx="5753819" cy="460639"/>
                  </a:xfrm>
                  <a:prstGeom prst="rect">
                    <a:avLst/>
                  </a:prstGeom>
                  <a:blipFill>
                    <a:blip r:embed="rId9"/>
                    <a:stretch>
                      <a:fillRect l="-441" t="-163158" b="-239474"/>
                    </a:stretch>
                  </a:blipFill>
                </p:spPr>
                <p:txBody>
                  <a:bodyPr/>
                  <a:lstStyle/>
                  <a:p>
                    <a:r>
                      <a:rPr lang="en-US">
                        <a:noFill/>
                      </a:rPr>
                      <a:t> </a:t>
                    </a:r>
                  </a:p>
                </p:txBody>
              </p:sp>
            </mc:Fallback>
          </mc:AlternateContent>
        </p:grpSp>
        <p:grpSp>
          <p:nvGrpSpPr>
            <p:cNvPr id="24" name="theta_hat_5">
              <a:extLst>
                <a:ext uri="{FF2B5EF4-FFF2-40B4-BE49-F238E27FC236}">
                  <a16:creationId xmlns:a16="http://schemas.microsoft.com/office/drawing/2014/main" id="{6A8BFFC0-FFB7-DF41-A6B9-FB61291292D8}"/>
                </a:ext>
              </a:extLst>
            </p:cNvPr>
            <p:cNvGrpSpPr/>
            <p:nvPr/>
          </p:nvGrpSpPr>
          <p:grpSpPr>
            <a:xfrm>
              <a:off x="2444646" y="5868750"/>
              <a:ext cx="6410155" cy="460639"/>
              <a:chOff x="2432304" y="3904710"/>
              <a:chExt cx="6410155" cy="460639"/>
            </a:xfrm>
          </p:grpSpPr>
          <p:sp>
            <p:nvSpPr>
              <p:cNvPr id="25" name="Right Arrow 24">
                <a:extLst>
                  <a:ext uri="{FF2B5EF4-FFF2-40B4-BE49-F238E27FC236}">
                    <a16:creationId xmlns:a16="http://schemas.microsoft.com/office/drawing/2014/main" id="{AB5F2973-D9C4-51B5-CFC1-11A6F8CC3A8E}"/>
                  </a:ext>
                </a:extLst>
              </p:cNvPr>
              <p:cNvSpPr/>
              <p:nvPr/>
            </p:nvSpPr>
            <p:spPr>
              <a:xfrm>
                <a:off x="2432304" y="4012539"/>
                <a:ext cx="566928" cy="310896"/>
              </a:xfrm>
              <a:prstGeom prst="rightArrow">
                <a:avLst>
                  <a:gd name="adj1" fmla="val 50000"/>
                  <a:gd name="adj2" fmla="val 85294"/>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7FFD638-77E9-614E-5B56-8AF0B4FE91D7}"/>
                      </a:ext>
                    </a:extLst>
                  </p:cNvPr>
                  <p:cNvSpPr txBox="1"/>
                  <p:nvPr/>
                </p:nvSpPr>
                <p:spPr>
                  <a:xfrm>
                    <a:off x="3088640" y="3904710"/>
                    <a:ext cx="5753819" cy="4606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𝜃</m:t>
                                  </m:r>
                                </m:e>
                              </m:acc>
                            </m:e>
                            <m:sub>
                              <m:r>
                                <a:rPr lang="en-US" sz="1400" b="0" i="1" smtClean="0">
                                  <a:latin typeface="Cambria Math" panose="02040503050406030204" pitchFamily="18" charset="0"/>
                                </a:rPr>
                                <m:t>𝑎</m:t>
                              </m:r>
                              <m:r>
                                <a:rPr lang="en-US" sz="1400" b="0" i="1" smtClean="0">
                                  <a:latin typeface="Cambria Math" panose="02040503050406030204" pitchFamily="18" charset="0"/>
                                </a:rPr>
                                <m:t>,5</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d>
                                <m:dPr>
                                  <m:begChr m:val="|"/>
                                  <m:endChr m:val="|"/>
                                  <m:ctrlPr>
                                    <a:rPr lang="en-US" sz="1400" b="0" i="1" smtClean="0">
                                      <a:latin typeface="Cambria Math" panose="02040503050406030204" pitchFamily="18" charset="0"/>
                                    </a:rPr>
                                  </m:ctrlPr>
                                </m:dPr>
                                <m:e>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i="1" smtClean="0">
                                          <a:solidFill>
                                            <a:schemeClr val="accent1"/>
                                          </a:solidFill>
                                          <a:latin typeface="Cambria Math" panose="02040503050406030204" pitchFamily="18" charset="0"/>
                                        </a:rPr>
                                        <m:t>𝑖</m:t>
                                      </m:r>
                                      <m:r>
                                        <a:rPr lang="en-US" sz="1400" i="1" smtClean="0">
                                          <a:solidFill>
                                            <a:schemeClr val="accent1"/>
                                          </a:solidFill>
                                          <a:latin typeface="Cambria Math" panose="02040503050406030204" pitchFamily="18" charset="0"/>
                                        </a:rPr>
                                        <m:t>∈</m:t>
                                      </m:r>
                                      <m:sSub>
                                        <m:sSubPr>
                                          <m:ctrlPr>
                                            <a:rPr lang="en-US" sz="1400" i="1">
                                              <a:solidFill>
                                                <a:schemeClr val="accent1"/>
                                              </a:solidFill>
                                              <a:latin typeface="Cambria Math" panose="02040503050406030204" pitchFamily="18" charset="0"/>
                                            </a:rPr>
                                          </m:ctrlPr>
                                        </m:sSubPr>
                                        <m:e>
                                          <m:r>
                                            <a:rPr lang="en-US" sz="1400" i="1">
                                              <a:solidFill>
                                                <a:schemeClr val="accent1"/>
                                              </a:solidFill>
                                              <a:latin typeface="Cambria Math" panose="02040503050406030204" pitchFamily="18" charset="0"/>
                                            </a:rPr>
                                            <m:t>𝐼</m:t>
                                          </m:r>
                                        </m:e>
                                        <m:sub>
                                          <m:r>
                                            <a:rPr lang="en-US" sz="1400" b="0" i="1" smtClean="0">
                                              <a:solidFill>
                                                <a:schemeClr val="accent1"/>
                                              </a:solidFill>
                                              <a:latin typeface="Cambria Math" panose="02040503050406030204" pitchFamily="18" charset="0"/>
                                            </a:rPr>
                                            <m:t>5</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𝑖</m:t>
                                          </m:r>
                                        </m:sub>
                                      </m:sSub>
                                      <m:r>
                                        <a:rPr lang="en-US" sz="1400" i="1">
                                          <a:latin typeface="Cambria Math" panose="02040503050406030204" pitchFamily="18" charset="0"/>
                                        </a:rPr>
                                        <m:t>=</m:t>
                                      </m:r>
                                      <m:r>
                                        <a:rPr lang="en-US" sz="1400" i="1">
                                          <a:latin typeface="Cambria Math" panose="02040503050406030204" pitchFamily="18" charset="0"/>
                                        </a:rPr>
                                        <m:t>𝑎</m:t>
                                      </m:r>
                                    </m:e>
                                  </m:d>
                                </m:e>
                              </m:d>
                            </m:den>
                          </m:f>
                          <m:nary>
                            <m:naryPr>
                              <m:chr m:val="∑"/>
                              <m:limLoc m:val="subSup"/>
                              <m:supHide m:val="on"/>
                              <m:ctrlPr>
                                <a:rPr lang="en-US" sz="1400" b="0" i="1" smtClean="0">
                                  <a:latin typeface="Cambria Math" panose="02040503050406030204" pitchFamily="18" charset="0"/>
                                </a:rPr>
                              </m:ctrlPr>
                            </m:naryPr>
                            <m:sub>
                              <m:r>
                                <a:rPr lang="en-US" sz="1400" i="1" smtClean="0">
                                  <a:solidFill>
                                    <a:schemeClr val="accent1"/>
                                  </a:solidFill>
                                  <a:latin typeface="Cambria Math" panose="02040503050406030204" pitchFamily="18" charset="0"/>
                                </a:rPr>
                                <m:t>𝑖</m:t>
                              </m:r>
                              <m:r>
                                <a:rPr lang="en-US" sz="1400" i="1" smtClean="0">
                                  <a:solidFill>
                                    <a:schemeClr val="accent1"/>
                                  </a:solidFill>
                                  <a:latin typeface="Cambria Math" panose="02040503050406030204" pitchFamily="18" charset="0"/>
                                </a:rPr>
                                <m:t>∈</m:t>
                              </m:r>
                              <m:sSub>
                                <m:sSubPr>
                                  <m:ctrlPr>
                                    <a:rPr lang="en-US" sz="1400" i="1">
                                      <a:solidFill>
                                        <a:schemeClr val="accent1"/>
                                      </a:solidFill>
                                      <a:latin typeface="Cambria Math" panose="02040503050406030204" pitchFamily="18" charset="0"/>
                                    </a:rPr>
                                  </m:ctrlPr>
                                </m:sSubPr>
                                <m:e>
                                  <m:r>
                                    <a:rPr lang="en-US" sz="1400" i="1">
                                      <a:solidFill>
                                        <a:schemeClr val="accent1"/>
                                      </a:solidFill>
                                      <a:latin typeface="Cambria Math" panose="02040503050406030204" pitchFamily="18" charset="0"/>
                                    </a:rPr>
                                    <m:t>𝐼</m:t>
                                  </m:r>
                                </m:e>
                                <m:sub>
                                  <m:r>
                                    <a:rPr lang="en-US" sz="1400" b="0" i="1" smtClean="0">
                                      <a:solidFill>
                                        <a:schemeClr val="accent1"/>
                                      </a:solidFill>
                                      <a:latin typeface="Cambria Math" panose="02040503050406030204" pitchFamily="18" charset="0"/>
                                    </a:rPr>
                                    <m:t>5</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𝑖</m:t>
                                  </m:r>
                                </m:sub>
                              </m:sSub>
                              <m:r>
                                <a:rPr lang="en-US" sz="1400" i="1">
                                  <a:latin typeface="Cambria Math" panose="02040503050406030204" pitchFamily="18" charset="0"/>
                                </a:rPr>
                                <m:t>=</m:t>
                              </m:r>
                              <m:r>
                                <a:rPr lang="en-US" sz="1400" i="1">
                                  <a:latin typeface="Cambria Math" panose="02040503050406030204" pitchFamily="18" charset="0"/>
                                </a:rPr>
                                <m:t>𝑎</m:t>
                              </m:r>
                            </m:sub>
                            <m:sup/>
                            <m:e>
                              <m:d>
                                <m:dPr>
                                  <m:ctrlPr>
                                    <a:rPr lang="en-US" sz="1400" i="1">
                                      <a:latin typeface="Cambria Math" panose="02040503050406030204" pitchFamily="18" charset="0"/>
                                    </a:rPr>
                                  </m:ctrlPr>
                                </m:dPr>
                                <m:e>
                                  <m:sSub>
                                    <m:sSubPr>
                                      <m:ctrlPr>
                                        <a:rPr lang="en-US" sz="1400" i="1" smtClean="0">
                                          <a:solidFill>
                                            <a:schemeClr val="accent1"/>
                                          </a:solidFill>
                                          <a:latin typeface="Cambria Math" panose="02040503050406030204" pitchFamily="18" charset="0"/>
                                        </a:rPr>
                                      </m:ctrlPr>
                                    </m:sSubPr>
                                    <m:e>
                                      <m:r>
                                        <a:rPr lang="en-US" sz="1400" i="1">
                                          <a:solidFill>
                                            <a:schemeClr val="accent1"/>
                                          </a:solidFill>
                                          <a:latin typeface="Cambria Math" panose="02040503050406030204" pitchFamily="18" charset="0"/>
                                        </a:rPr>
                                        <m:t>𝑌</m:t>
                                      </m:r>
                                    </m:e>
                                    <m:sub>
                                      <m:r>
                                        <a:rPr lang="en-US" sz="1400" i="1">
                                          <a:solidFill>
                                            <a:schemeClr val="accent1"/>
                                          </a:solidFill>
                                          <a:latin typeface="Cambria Math" panose="02040503050406030204" pitchFamily="18" charset="0"/>
                                        </a:rPr>
                                        <m:t>𝑖</m:t>
                                      </m:r>
                                    </m:sub>
                                  </m:sSub>
                                  <m:r>
                                    <a:rPr lang="en-US" sz="1400" i="1">
                                      <a:latin typeface="Cambria Math" panose="02040503050406030204" pitchFamily="18" charset="0"/>
                                    </a:rPr>
                                    <m:t>−</m:t>
                                  </m:r>
                                  <m:sSub>
                                    <m:sSubPr>
                                      <m:ctrlPr>
                                        <a:rPr lang="en-US" sz="1400" i="1" smtClean="0">
                                          <a:solidFill>
                                            <a:schemeClr val="accent2">
                                              <a:lumMod val="75000"/>
                                            </a:schemeClr>
                                          </a:solidFill>
                                          <a:latin typeface="Cambria Math" panose="02040503050406030204" pitchFamily="18" charset="0"/>
                                        </a:rPr>
                                      </m:ctrlPr>
                                    </m:sSubPr>
                                    <m:e>
                                      <m:acc>
                                        <m:accPr>
                                          <m:chr m:val="̂"/>
                                          <m:ctrlPr>
                                            <a:rPr lang="en-US" sz="1400" i="1">
                                              <a:solidFill>
                                                <a:schemeClr val="accent2">
                                                  <a:lumMod val="75000"/>
                                                </a:schemeClr>
                                              </a:solidFill>
                                              <a:latin typeface="Cambria Math" panose="02040503050406030204" pitchFamily="18" charset="0"/>
                                            </a:rPr>
                                          </m:ctrlPr>
                                        </m:accPr>
                                        <m:e>
                                          <m:r>
                                            <a:rPr lang="en-US" sz="1400" i="1">
                                              <a:solidFill>
                                                <a:schemeClr val="accent2">
                                                  <a:lumMod val="75000"/>
                                                </a:schemeClr>
                                              </a:solidFill>
                                              <a:latin typeface="Cambria Math" panose="02040503050406030204" pitchFamily="18" charset="0"/>
                                            </a:rPr>
                                            <m:t>𝜇</m:t>
                                          </m:r>
                                        </m:e>
                                      </m:acc>
                                    </m:e>
                                    <m:sub>
                                      <m:r>
                                        <a:rPr lang="en-US" sz="1400" i="1">
                                          <a:solidFill>
                                            <a:schemeClr val="accent2">
                                              <a:lumMod val="75000"/>
                                            </a:schemeClr>
                                          </a:solidFill>
                                          <a:latin typeface="Cambria Math" panose="02040503050406030204" pitchFamily="18" charset="0"/>
                                        </a:rPr>
                                        <m:t>𝑎</m:t>
                                      </m:r>
                                      <m:r>
                                        <a:rPr lang="en-US" sz="1400" i="1">
                                          <a:solidFill>
                                            <a:schemeClr val="accent2">
                                              <a:lumMod val="75000"/>
                                            </a:schemeClr>
                                          </a:solidFill>
                                          <a:latin typeface="Cambria Math" panose="02040503050406030204" pitchFamily="18" charset="0"/>
                                        </a:rPr>
                                        <m:t>,−5</m:t>
                                      </m:r>
                                    </m:sub>
                                  </m:sSub>
                                  <m:d>
                                    <m:dPr>
                                      <m:ctrlPr>
                                        <a:rPr lang="en-US" sz="1400" i="1">
                                          <a:latin typeface="Cambria Math" panose="02040503050406030204" pitchFamily="18" charset="0"/>
                                        </a:rPr>
                                      </m:ctrlPr>
                                    </m:dPr>
                                    <m:e>
                                      <m:sSub>
                                        <m:sSubPr>
                                          <m:ctrlPr>
                                            <a:rPr lang="en-US" sz="1400" i="1" smtClean="0">
                                              <a:solidFill>
                                                <a:schemeClr val="accent1"/>
                                              </a:solidFill>
                                              <a:latin typeface="Cambria Math" panose="02040503050406030204" pitchFamily="18" charset="0"/>
                                            </a:rPr>
                                          </m:ctrlPr>
                                        </m:sSubPr>
                                        <m:e>
                                          <m:r>
                                            <a:rPr lang="en-US" sz="1400" b="1" i="1">
                                              <a:solidFill>
                                                <a:schemeClr val="accent1"/>
                                              </a:solidFill>
                                              <a:latin typeface="Cambria Math" panose="02040503050406030204" pitchFamily="18" charset="0"/>
                                            </a:rPr>
                                            <m:t>𝑿</m:t>
                                          </m:r>
                                        </m:e>
                                        <m:sub>
                                          <m:r>
                                            <a:rPr lang="en-US" sz="1400" i="1">
                                              <a:solidFill>
                                                <a:schemeClr val="accent1"/>
                                              </a:solidFill>
                                              <a:latin typeface="Cambria Math" panose="02040503050406030204" pitchFamily="18" charset="0"/>
                                            </a:rPr>
                                            <m:t>𝑖</m:t>
                                          </m:r>
                                        </m:sub>
                                      </m:sSub>
                                    </m:e>
                                  </m:d>
                                </m:e>
                              </m:d>
                            </m:e>
                          </m:nary>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5</m:t>
                                      </m:r>
                                    </m:sub>
                                  </m:sSub>
                                </m:e>
                              </m:d>
                            </m:den>
                          </m:f>
                          <m:nary>
                            <m:naryPr>
                              <m:chr m:val="∑"/>
                              <m:limLoc m:val="subSup"/>
                              <m:supHide m:val="on"/>
                              <m:ctrlPr>
                                <a:rPr lang="en-US" sz="1400" b="0" i="1" smtClean="0">
                                  <a:latin typeface="Cambria Math" panose="02040503050406030204" pitchFamily="18" charset="0"/>
                                </a:rPr>
                              </m:ctrlPr>
                            </m:naryPr>
                            <m:sub>
                              <m:r>
                                <m:rPr>
                                  <m:brk m:alnAt="7"/>
                                </m:rPr>
                                <a:rPr lang="en-US" sz="1400" i="1" smtClean="0">
                                  <a:solidFill>
                                    <a:schemeClr val="accent1"/>
                                  </a:solidFill>
                                  <a:latin typeface="Cambria Math" panose="02040503050406030204" pitchFamily="18" charset="0"/>
                                </a:rPr>
                                <m:t>𝑖</m:t>
                              </m:r>
                              <m:r>
                                <a:rPr lang="en-US" sz="1400" i="1">
                                  <a:solidFill>
                                    <a:schemeClr val="accent1"/>
                                  </a:solidFill>
                                  <a:latin typeface="Cambria Math" panose="02040503050406030204" pitchFamily="18" charset="0"/>
                                </a:rPr>
                                <m:t>∈</m:t>
                              </m:r>
                              <m:sSub>
                                <m:sSubPr>
                                  <m:ctrlPr>
                                    <a:rPr lang="en-US" sz="1400" i="1">
                                      <a:solidFill>
                                        <a:schemeClr val="accent1"/>
                                      </a:solidFill>
                                      <a:latin typeface="Cambria Math" panose="02040503050406030204" pitchFamily="18" charset="0"/>
                                    </a:rPr>
                                  </m:ctrlPr>
                                </m:sSubPr>
                                <m:e>
                                  <m:r>
                                    <a:rPr lang="en-US" sz="1400" i="1">
                                      <a:solidFill>
                                        <a:schemeClr val="accent1"/>
                                      </a:solidFill>
                                      <a:latin typeface="Cambria Math" panose="02040503050406030204" pitchFamily="18" charset="0"/>
                                    </a:rPr>
                                    <m:t>𝐼</m:t>
                                  </m:r>
                                </m:e>
                                <m:sub>
                                  <m:r>
                                    <a:rPr lang="en-US" sz="1400" b="0" i="1" smtClean="0">
                                      <a:solidFill>
                                        <a:schemeClr val="accent1"/>
                                      </a:solidFill>
                                      <a:latin typeface="Cambria Math" panose="02040503050406030204" pitchFamily="18" charset="0"/>
                                    </a:rPr>
                                    <m:t>5</m:t>
                                  </m:r>
                                </m:sub>
                              </m:sSub>
                            </m:sub>
                            <m:sup/>
                            <m:e>
                              <m:sSub>
                                <m:sSubPr>
                                  <m:ctrlPr>
                                    <a:rPr lang="en-US" sz="1400" i="1" smtClean="0">
                                      <a:solidFill>
                                        <a:schemeClr val="accent2">
                                          <a:lumMod val="75000"/>
                                        </a:schemeClr>
                                      </a:solidFill>
                                      <a:latin typeface="Cambria Math" panose="02040503050406030204" pitchFamily="18" charset="0"/>
                                    </a:rPr>
                                  </m:ctrlPr>
                                </m:sSubPr>
                                <m:e>
                                  <m:acc>
                                    <m:accPr>
                                      <m:chr m:val="̂"/>
                                      <m:ctrlPr>
                                        <a:rPr lang="en-US" sz="1400" i="1">
                                          <a:solidFill>
                                            <a:schemeClr val="accent2">
                                              <a:lumMod val="75000"/>
                                            </a:schemeClr>
                                          </a:solidFill>
                                          <a:latin typeface="Cambria Math" panose="02040503050406030204" pitchFamily="18" charset="0"/>
                                        </a:rPr>
                                      </m:ctrlPr>
                                    </m:accPr>
                                    <m:e>
                                      <m:r>
                                        <a:rPr lang="en-US" sz="1400" i="1">
                                          <a:solidFill>
                                            <a:schemeClr val="accent2">
                                              <a:lumMod val="75000"/>
                                            </a:schemeClr>
                                          </a:solidFill>
                                          <a:latin typeface="Cambria Math" panose="02040503050406030204" pitchFamily="18" charset="0"/>
                                        </a:rPr>
                                        <m:t>𝜇</m:t>
                                      </m:r>
                                    </m:e>
                                  </m:acc>
                                </m:e>
                                <m:sub>
                                  <m:r>
                                    <a:rPr lang="en-US" sz="1400" i="1">
                                      <a:solidFill>
                                        <a:schemeClr val="accent2">
                                          <a:lumMod val="75000"/>
                                        </a:schemeClr>
                                      </a:solidFill>
                                      <a:latin typeface="Cambria Math" panose="02040503050406030204" pitchFamily="18" charset="0"/>
                                    </a:rPr>
                                    <m:t>𝑎</m:t>
                                  </m:r>
                                  <m:r>
                                    <a:rPr lang="en-US" sz="1400" i="1">
                                      <a:solidFill>
                                        <a:schemeClr val="accent2">
                                          <a:lumMod val="75000"/>
                                        </a:schemeClr>
                                      </a:solidFill>
                                      <a:latin typeface="Cambria Math" panose="02040503050406030204" pitchFamily="18" charset="0"/>
                                    </a:rPr>
                                    <m:t>,−5</m:t>
                                  </m:r>
                                </m:sub>
                              </m:sSub>
                              <m:d>
                                <m:dPr>
                                  <m:ctrlPr>
                                    <a:rPr lang="en-US" sz="1400" i="1">
                                      <a:latin typeface="Cambria Math" panose="02040503050406030204" pitchFamily="18" charset="0"/>
                                    </a:rPr>
                                  </m:ctrlPr>
                                </m:dPr>
                                <m:e>
                                  <m:sSub>
                                    <m:sSubPr>
                                      <m:ctrlPr>
                                        <a:rPr lang="en-US" sz="1400" i="1" smtClean="0">
                                          <a:solidFill>
                                            <a:schemeClr val="accent1"/>
                                          </a:solidFill>
                                          <a:latin typeface="Cambria Math" panose="02040503050406030204" pitchFamily="18" charset="0"/>
                                        </a:rPr>
                                      </m:ctrlPr>
                                    </m:sSubPr>
                                    <m:e>
                                      <m:r>
                                        <a:rPr lang="en-US" sz="1400" b="1" i="1">
                                          <a:solidFill>
                                            <a:schemeClr val="accent1"/>
                                          </a:solidFill>
                                          <a:latin typeface="Cambria Math" panose="02040503050406030204" pitchFamily="18" charset="0"/>
                                        </a:rPr>
                                        <m:t>𝑿</m:t>
                                      </m:r>
                                    </m:e>
                                    <m:sub>
                                      <m:r>
                                        <a:rPr lang="en-US" sz="1400" i="1">
                                          <a:solidFill>
                                            <a:schemeClr val="accent1"/>
                                          </a:solidFill>
                                          <a:latin typeface="Cambria Math" panose="02040503050406030204" pitchFamily="18" charset="0"/>
                                        </a:rPr>
                                        <m:t>𝑖</m:t>
                                      </m:r>
                                    </m:sub>
                                  </m:sSub>
                                </m:e>
                              </m:d>
                            </m:e>
                          </m:nary>
                        </m:oMath>
                      </m:oMathPara>
                    </a14:m>
                    <a:endParaRPr lang="en-US" sz="1400" dirty="0"/>
                  </a:p>
                </p:txBody>
              </p:sp>
            </mc:Choice>
            <mc:Fallback xmlns="">
              <p:sp>
                <p:nvSpPr>
                  <p:cNvPr id="26" name="TextBox 25">
                    <a:extLst>
                      <a:ext uri="{FF2B5EF4-FFF2-40B4-BE49-F238E27FC236}">
                        <a16:creationId xmlns:a16="http://schemas.microsoft.com/office/drawing/2014/main" id="{27FFD638-77E9-614E-5B56-8AF0B4FE91D7}"/>
                      </a:ext>
                    </a:extLst>
                  </p:cNvPr>
                  <p:cNvSpPr txBox="1">
                    <a:spLocks noRot="1" noChangeAspect="1" noMove="1" noResize="1" noEditPoints="1" noAdjustHandles="1" noChangeArrowheads="1" noChangeShapeType="1" noTextEdit="1"/>
                  </p:cNvSpPr>
                  <p:nvPr/>
                </p:nvSpPr>
                <p:spPr>
                  <a:xfrm>
                    <a:off x="3088640" y="3904710"/>
                    <a:ext cx="5753819" cy="460639"/>
                  </a:xfrm>
                  <a:prstGeom prst="rect">
                    <a:avLst/>
                  </a:prstGeom>
                  <a:blipFill>
                    <a:blip r:embed="rId10"/>
                    <a:stretch>
                      <a:fillRect l="-441" t="-167568" b="-245946"/>
                    </a:stretch>
                  </a:blipFill>
                </p:spPr>
                <p:txBody>
                  <a:bodyPr/>
                  <a:lstStyle/>
                  <a:p>
                    <a:r>
                      <a:rPr lang="en-US">
                        <a:noFill/>
                      </a:rPr>
                      <a:t> </a:t>
                    </a:r>
                  </a:p>
                </p:txBody>
              </p:sp>
            </mc:Fallback>
          </mc:AlternateContent>
        </p:grpSp>
      </p:grpSp>
      <p:sp>
        <p:nvSpPr>
          <p:cNvPr id="27" name="Right Brace 26">
            <a:extLst>
              <a:ext uri="{FF2B5EF4-FFF2-40B4-BE49-F238E27FC236}">
                <a16:creationId xmlns:a16="http://schemas.microsoft.com/office/drawing/2014/main" id="{2EA8AA3A-FECE-48DC-CD3B-33018841C3C2}"/>
              </a:ext>
            </a:extLst>
          </p:cNvPr>
          <p:cNvSpPr/>
          <p:nvPr/>
        </p:nvSpPr>
        <p:spPr>
          <a:xfrm>
            <a:off x="9058656" y="4105875"/>
            <a:ext cx="182880" cy="2029968"/>
          </a:xfrm>
          <a:prstGeom prst="rightBrace">
            <a:avLst/>
          </a:prstGeom>
          <a:ln>
            <a:solidFill>
              <a:schemeClr val="tx2">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16B4DFA-6624-D5B9-2E25-17E5E76DF438}"/>
                  </a:ext>
                </a:extLst>
              </p:cNvPr>
              <p:cNvSpPr txBox="1"/>
              <p:nvPr/>
            </p:nvSpPr>
            <p:spPr>
              <a:xfrm>
                <a:off x="9180576" y="4772302"/>
                <a:ext cx="1920240" cy="763029"/>
              </a:xfrm>
              <a:prstGeom prst="rect">
                <a:avLst/>
              </a:prstGeom>
              <a:noFill/>
            </p:spPr>
            <p:txBody>
              <a:bodyPr wrap="square" anchor="ctr">
                <a:spAutoFit/>
              </a:bodyPr>
              <a:lstStyle/>
              <a:p>
                <a:pPr/>
                <a14:m>
                  <m:oMathPara xmlns:m="http://schemas.openxmlformats.org/officeDocument/2006/math">
                    <m:oMathParaPr>
                      <m:jc m:val="center"/>
                    </m:oMathParaPr>
                    <m:oMath xmlns:m="http://schemas.openxmlformats.org/officeDocument/2006/math">
                      <m:sSub>
                        <m:sSubPr>
                          <m:ctrlPr>
                            <a:rPr lang="en-US" sz="1800" i="1" dirty="0" smtClean="0">
                              <a:solidFill>
                                <a:schemeClr val="tx2">
                                  <a:lumMod val="75000"/>
                                </a:schemeClr>
                              </a:solidFill>
                              <a:latin typeface="Cambria Math" panose="02040503050406030204" pitchFamily="18" charset="0"/>
                            </a:rPr>
                          </m:ctrlPr>
                        </m:sSubPr>
                        <m:e>
                          <m:acc>
                            <m:accPr>
                              <m:chr m:val="̂"/>
                              <m:ctrlPr>
                                <a:rPr lang="en-US" sz="1800" i="1">
                                  <a:solidFill>
                                    <a:schemeClr val="tx2">
                                      <a:lumMod val="75000"/>
                                    </a:schemeClr>
                                  </a:solidFill>
                                  <a:latin typeface="Cambria Math" panose="02040503050406030204" pitchFamily="18" charset="0"/>
                                </a:rPr>
                              </m:ctrlPr>
                            </m:accPr>
                            <m:e>
                              <m:r>
                                <a:rPr lang="en-US" sz="1800" i="1">
                                  <a:solidFill>
                                    <a:schemeClr val="tx2">
                                      <a:lumMod val="75000"/>
                                    </a:schemeClr>
                                  </a:solidFill>
                                  <a:latin typeface="Cambria Math" panose="02040503050406030204" pitchFamily="18" charset="0"/>
                                </a:rPr>
                                <m:t>𝜃</m:t>
                              </m:r>
                            </m:e>
                          </m:acc>
                        </m:e>
                        <m:sub>
                          <m:r>
                            <a:rPr lang="en-US" sz="1800" i="1">
                              <a:solidFill>
                                <a:schemeClr val="tx2">
                                  <a:lumMod val="75000"/>
                                </a:schemeClr>
                              </a:solidFill>
                              <a:latin typeface="Cambria Math" panose="02040503050406030204" pitchFamily="18" charset="0"/>
                            </a:rPr>
                            <m:t>𝑎</m:t>
                          </m:r>
                        </m:sub>
                      </m:sSub>
                      <m:r>
                        <a:rPr lang="en-US" sz="1800" i="1" dirty="0">
                          <a:solidFill>
                            <a:schemeClr val="tx2">
                              <a:lumMod val="75000"/>
                            </a:schemeClr>
                          </a:solidFill>
                          <a:latin typeface="Cambria Math" panose="02040503050406030204" pitchFamily="18" charset="0"/>
                        </a:rPr>
                        <m:t>=</m:t>
                      </m:r>
                      <m:f>
                        <m:fPr>
                          <m:ctrlPr>
                            <a:rPr lang="en-US" sz="1800" i="1" dirty="0">
                              <a:solidFill>
                                <a:schemeClr val="tx2">
                                  <a:lumMod val="75000"/>
                                </a:schemeClr>
                              </a:solidFill>
                              <a:latin typeface="Cambria Math" panose="02040503050406030204" pitchFamily="18" charset="0"/>
                            </a:rPr>
                          </m:ctrlPr>
                        </m:fPr>
                        <m:num>
                          <m:r>
                            <a:rPr lang="en-US" sz="1800" i="1" dirty="0">
                              <a:solidFill>
                                <a:schemeClr val="tx2">
                                  <a:lumMod val="75000"/>
                                </a:schemeClr>
                              </a:solidFill>
                              <a:latin typeface="Cambria Math" panose="02040503050406030204" pitchFamily="18" charset="0"/>
                            </a:rPr>
                            <m:t>1</m:t>
                          </m:r>
                        </m:num>
                        <m:den>
                          <m:r>
                            <a:rPr lang="en-US" sz="1800" i="1" dirty="0">
                              <a:solidFill>
                                <a:schemeClr val="tx2">
                                  <a:lumMod val="75000"/>
                                </a:schemeClr>
                              </a:solidFill>
                              <a:latin typeface="Cambria Math" panose="02040503050406030204" pitchFamily="18" charset="0"/>
                            </a:rPr>
                            <m:t>𝐽</m:t>
                          </m:r>
                        </m:den>
                      </m:f>
                      <m:nary>
                        <m:naryPr>
                          <m:chr m:val="∑"/>
                          <m:subHide m:val="on"/>
                          <m:supHide m:val="on"/>
                          <m:ctrlPr>
                            <a:rPr lang="en-US" sz="1800" i="1" dirty="0">
                              <a:solidFill>
                                <a:schemeClr val="tx2">
                                  <a:lumMod val="75000"/>
                                </a:schemeClr>
                              </a:solidFill>
                              <a:latin typeface="Cambria Math" panose="02040503050406030204" pitchFamily="18" charset="0"/>
                            </a:rPr>
                          </m:ctrlPr>
                        </m:naryPr>
                        <m:sub/>
                        <m:sup/>
                        <m:e>
                          <m:sSub>
                            <m:sSubPr>
                              <m:ctrlPr>
                                <a:rPr lang="en-US" sz="1800" i="1" dirty="0">
                                  <a:solidFill>
                                    <a:schemeClr val="tx2">
                                      <a:lumMod val="75000"/>
                                    </a:schemeClr>
                                  </a:solidFill>
                                  <a:latin typeface="Cambria Math" panose="02040503050406030204" pitchFamily="18" charset="0"/>
                                </a:rPr>
                              </m:ctrlPr>
                            </m:sSubPr>
                            <m:e>
                              <m:acc>
                                <m:accPr>
                                  <m:chr m:val="̂"/>
                                  <m:ctrlPr>
                                    <a:rPr lang="en-US" sz="1800" i="1">
                                      <a:solidFill>
                                        <a:schemeClr val="tx2">
                                          <a:lumMod val="75000"/>
                                        </a:schemeClr>
                                      </a:solidFill>
                                      <a:latin typeface="Cambria Math" panose="02040503050406030204" pitchFamily="18" charset="0"/>
                                    </a:rPr>
                                  </m:ctrlPr>
                                </m:accPr>
                                <m:e>
                                  <m:r>
                                    <a:rPr lang="en-US" sz="1800" i="1">
                                      <a:solidFill>
                                        <a:schemeClr val="tx2">
                                          <a:lumMod val="75000"/>
                                        </a:schemeClr>
                                      </a:solidFill>
                                      <a:latin typeface="Cambria Math" panose="02040503050406030204" pitchFamily="18" charset="0"/>
                                    </a:rPr>
                                    <m:t>𝜃</m:t>
                                  </m:r>
                                </m:e>
                              </m:acc>
                            </m:e>
                            <m:sub>
                              <m:r>
                                <a:rPr lang="en-US" sz="1800" i="1">
                                  <a:solidFill>
                                    <a:schemeClr val="tx2">
                                      <a:lumMod val="75000"/>
                                    </a:schemeClr>
                                  </a:solidFill>
                                  <a:latin typeface="Cambria Math" panose="02040503050406030204" pitchFamily="18" charset="0"/>
                                </a:rPr>
                                <m:t>𝑎</m:t>
                              </m:r>
                              <m:r>
                                <a:rPr lang="en-US" sz="1800" b="0" i="1" smtClean="0">
                                  <a:solidFill>
                                    <a:schemeClr val="tx2">
                                      <a:lumMod val="75000"/>
                                    </a:schemeClr>
                                  </a:solidFill>
                                  <a:latin typeface="Cambria Math" panose="02040503050406030204" pitchFamily="18" charset="0"/>
                                </a:rPr>
                                <m:t>,</m:t>
                              </m:r>
                              <m:r>
                                <a:rPr lang="en-US" sz="1800" b="0" i="1" smtClean="0">
                                  <a:solidFill>
                                    <a:schemeClr val="tx2">
                                      <a:lumMod val="75000"/>
                                    </a:schemeClr>
                                  </a:solidFill>
                                  <a:latin typeface="Cambria Math" panose="02040503050406030204" pitchFamily="18" charset="0"/>
                                </a:rPr>
                                <m:t>𝑗</m:t>
                              </m:r>
                            </m:sub>
                          </m:sSub>
                        </m:e>
                      </m:nary>
                    </m:oMath>
                  </m:oMathPara>
                </a14:m>
                <a:endParaRPr lang="en-US" dirty="0"/>
              </a:p>
            </p:txBody>
          </p:sp>
        </mc:Choice>
        <mc:Fallback xmlns="">
          <p:sp>
            <p:nvSpPr>
              <p:cNvPr id="29" name="TextBox 28">
                <a:extLst>
                  <a:ext uri="{FF2B5EF4-FFF2-40B4-BE49-F238E27FC236}">
                    <a16:creationId xmlns:a16="http://schemas.microsoft.com/office/drawing/2014/main" id="{516B4DFA-6624-D5B9-2E25-17E5E76DF438}"/>
                  </a:ext>
                </a:extLst>
              </p:cNvPr>
              <p:cNvSpPr txBox="1">
                <a:spLocks noRot="1" noChangeAspect="1" noMove="1" noResize="1" noEditPoints="1" noAdjustHandles="1" noChangeArrowheads="1" noChangeShapeType="1" noTextEdit="1"/>
              </p:cNvSpPr>
              <p:nvPr/>
            </p:nvSpPr>
            <p:spPr>
              <a:xfrm>
                <a:off x="9180576" y="4772302"/>
                <a:ext cx="1920240" cy="763029"/>
              </a:xfrm>
              <a:prstGeom prst="rect">
                <a:avLst/>
              </a:prstGeom>
              <a:blipFill>
                <a:blip r:embed="rId11"/>
                <a:stretch>
                  <a:fillRect t="-121311" b="-170492"/>
                </a:stretch>
              </a:blipFill>
            </p:spPr>
            <p:txBody>
              <a:bodyPr/>
              <a:lstStyle/>
              <a:p>
                <a:r>
                  <a:rPr lang="en-US">
                    <a:noFill/>
                  </a:rPr>
                  <a:t> </a:t>
                </a:r>
              </a:p>
            </p:txBody>
          </p:sp>
        </mc:Fallback>
      </mc:AlternateContent>
    </p:spTree>
    <p:extLst>
      <p:ext uri="{BB962C8B-B14F-4D97-AF65-F5344CB8AC3E}">
        <p14:creationId xmlns:p14="http://schemas.microsoft.com/office/powerpoint/2010/main" val="180484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b="1" dirty="0">
                <a:solidFill>
                  <a:srgbClr val="C00000"/>
                </a:solidFill>
              </a:rPr>
              <a:t>AIPW </a:t>
            </a:r>
            <a:r>
              <a:rPr lang="en-US" sz="2800" dirty="0"/>
              <a:t>for Unconditional Treatment Effect</a:t>
            </a:r>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1718585"/>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endParaRPr lang="en-US" sz="1600" dirty="0"/>
              </a:p>
              <a:p>
                <a:pPr>
                  <a:spcAft>
                    <a:spcPts val="600"/>
                  </a:spcAft>
                </a:pPr>
                <a:r>
                  <a:rPr lang="en-US" b="1" u="sng" dirty="0">
                    <a:solidFill>
                      <a:srgbClr val="C5050C"/>
                    </a:solidFill>
                  </a:rPr>
                  <a:t>Method of Estimation</a:t>
                </a:r>
                <a:r>
                  <a:rPr lang="en-US" b="1" dirty="0">
                    <a:solidFill>
                      <a:srgbClr val="C5050C"/>
                    </a:solidFill>
                  </a:rPr>
                  <a:t>:</a:t>
                </a:r>
                <a:endParaRPr lang="en-US" sz="1600" b="1" dirty="0"/>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1718585"/>
              </a:xfrm>
              <a:prstGeom prst="rect">
                <a:avLst/>
              </a:prstGeom>
              <a:blipFill>
                <a:blip r:embed="rId2"/>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1">
                <a:extLst>
                  <a:ext uri="{FF2B5EF4-FFF2-40B4-BE49-F238E27FC236}">
                    <a16:creationId xmlns:a16="http://schemas.microsoft.com/office/drawing/2014/main" id="{BB9398F4-32D3-393C-10E3-CD5C3F59C4F9}"/>
                  </a:ext>
                </a:extLst>
              </p:cNvPr>
              <p:cNvGraphicFramePr>
                <a:graphicFrameLocks noGrp="1"/>
              </p:cNvGraphicFramePr>
              <p:nvPr>
                <p:extLst>
                  <p:ext uri="{D42A27DB-BD31-4B8C-83A1-F6EECF244321}">
                    <p14:modId xmlns:p14="http://schemas.microsoft.com/office/powerpoint/2010/main" val="489341133"/>
                  </p:ext>
                </p:extLst>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smtClean="0">
                                                  <a:solidFill>
                                                    <a:schemeClr val="tx2">
                                                      <a:lumMod val="75000"/>
                                                    </a:schemeClr>
                                                  </a:solidFill>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AIPW (doubly robust)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𝑌</m:t>
                                  </m:r>
                                </m:e>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𝑋</m:t>
                                  </m:r>
                                </m:e>
                              </m:d>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𝜇</m:t>
                                  </m:r>
                                </m:e>
                                <m:sub>
                                  <m:r>
                                    <a:rPr lang="en-US" sz="1350" b="0" i="1"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r>
                                    <a:rPr lang="en-US" sz="1350" b="0" i="1" smtClean="0">
                                      <a:solidFill>
                                        <a:srgbClr val="C00000"/>
                                      </a:solidFill>
                                      <a:latin typeface="Cambria Math" panose="02040503050406030204" pitchFamily="18" charset="0"/>
                                    </a:rPr>
                                    <m:t>𝑋</m:t>
                                  </m:r>
                                </m:e>
                              </m:d>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𝐼</m:t>
                                  </m:r>
                                </m:e>
                                <m:sub>
                                  <m:d>
                                    <m:dPr>
                                      <m:begChr m:val="{"/>
                                      <m:endChr m:val="}"/>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e>
                                  </m:d>
                                </m:sub>
                              </m:sSub>
                            </m:oMath>
                          </a14:m>
                          <a:r>
                            <a:rPr lang="en-US" sz="1350" dirty="0">
                              <a:solidFill>
                                <a:srgbClr val="C00000"/>
                              </a:solidFill>
                            </a:rPr>
                            <a:t> </a:t>
                          </a:r>
                        </a:p>
                      </a:txBody>
                      <a:tcPr anchor="ctr"/>
                    </a:tc>
                    <a:tc>
                      <a:txBody>
                        <a:bodyPr/>
                        <a:lstStyle/>
                        <a:p>
                          <a:pPr algn="l"/>
                          <a14:m>
                            <m:oMath xmlns:m="http://schemas.openxmlformats.org/officeDocument/2006/math">
                              <m:f>
                                <m:fPr>
                                  <m:ctrlPr>
                                    <a:rPr lang="en-US" sz="135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supHide m:val="on"/>
                                  <m:ctrlPr>
                                    <a:rPr lang="en-US" sz="1350" i="1" smtClean="0">
                                      <a:solidFill>
                                        <a:srgbClr val="C00000"/>
                                      </a:solidFill>
                                      <a:latin typeface="Cambria Math" panose="02040503050406030204" pitchFamily="18" charset="0"/>
                                    </a:rPr>
                                  </m:ctrlPr>
                                </m:naryPr>
                                <m:sub>
                                  <m:sSub>
                                    <m:sSubPr>
                                      <m:ctrlPr>
                                        <a:rPr lang="en-US" sz="1350" b="0" i="1" smtClean="0">
                                          <a:solidFill>
                                            <a:srgbClr val="C00000"/>
                                          </a:solidFill>
                                          <a:latin typeface="Cambria Math" panose="02040503050406030204" pitchFamily="18" charset="0"/>
                                        </a:rPr>
                                      </m:ctrlPr>
                                    </m:sSubPr>
                                    <m:e>
                                      <m:r>
                                        <m:rPr>
                                          <m:brk m:alnAt="9"/>
                                        </m:rPr>
                                        <a:rPr lang="en-US" sz="1350" b="0" smtClean="0">
                                          <a:solidFill>
                                            <a:srgbClr val="C00000"/>
                                          </a:solidFill>
                                          <a:latin typeface="Cambria Math" panose="02040503050406030204" pitchFamily="18" charset="0"/>
                                        </a:rPr>
                                        <m:t>𝐴</m:t>
                                      </m:r>
                                    </m:e>
                                    <m:sub>
                                      <m:r>
                                        <m:rPr>
                                          <m:brk m:alnAt="9"/>
                                        </m:rPr>
                                        <a:rPr lang="en-US" sz="1350" b="0" smtClean="0">
                                          <a:solidFill>
                                            <a:srgbClr val="C00000"/>
                                          </a:solidFill>
                                          <a:latin typeface="Cambria Math" panose="02040503050406030204" pitchFamily="18" charset="0"/>
                                        </a:rPr>
                                        <m:t>𝑖</m:t>
                                      </m:r>
                                    </m:sub>
                                  </m:sSub>
                                  <m:r>
                                    <m:rPr>
                                      <m:brk m:alnAt="9"/>
                                    </m:rP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sub>
                                <m:sup/>
                                <m:e>
                                  <m:f>
                                    <m:fPr>
                                      <m:ctrlPr>
                                        <a:rPr lang="en-US" sz="1350" i="1" smtClean="0">
                                          <a:solidFill>
                                            <a:srgbClr val="C00000"/>
                                          </a:solidFill>
                                          <a:latin typeface="Cambria Math" panose="02040503050406030204" pitchFamily="18" charset="0"/>
                                        </a:rPr>
                                      </m:ctrlPr>
                                    </m:fPr>
                                    <m:num>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𝑌</m:t>
                                          </m:r>
                                        </m:e>
                                        <m:sub>
                                          <m:r>
                                            <a:rPr lang="en-US" sz="1350" b="0" smtClean="0">
                                              <a:solidFill>
                                                <a:srgbClr val="C00000"/>
                                              </a:solidFill>
                                              <a:latin typeface="Cambria Math" panose="02040503050406030204" pitchFamily="18" charset="0"/>
                                            </a:rPr>
                                            <m:t>𝑖</m:t>
                                          </m:r>
                                        </m:sub>
                                      </m:sSub>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𝜇</m:t>
                                              </m:r>
                                            </m:e>
                                          </m:acc>
                                        </m:e>
                                        <m:sub>
                                          <m:r>
                                            <a:rPr lang="en-US" sz="1350" b="0"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𝑋</m:t>
                                              </m:r>
                                            </m:e>
                                            <m:sub>
                                              <m:r>
                                                <a:rPr lang="en-US" sz="1350" b="0" smtClean="0">
                                                  <a:solidFill>
                                                    <a:srgbClr val="C00000"/>
                                                  </a:solidFill>
                                                  <a:latin typeface="Cambria Math" panose="02040503050406030204" pitchFamily="18" charset="0"/>
                                                </a:rPr>
                                                <m:t>𝑖</m:t>
                                              </m:r>
                                            </m:sub>
                                          </m:sSub>
                                        </m:e>
                                      </m:d>
                                    </m:num>
                                    <m:den>
                                      <m:f>
                                        <m:fPr>
                                          <m:type m:val="lin"/>
                                          <m:ctrlPr>
                                            <a:rPr lang="en-US" sz="1350" i="1" smtClean="0">
                                              <a:solidFill>
                                                <a:srgbClr val="C00000"/>
                                              </a:solidFill>
                                              <a:latin typeface="Cambria Math" panose="02040503050406030204" pitchFamily="18" charset="0"/>
                                            </a:rPr>
                                          </m:ctrlPr>
                                        </m:fPr>
                                        <m:num>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𝑛</m:t>
                                              </m:r>
                                            </m:e>
                                            <m:sub>
                                              <m:r>
                                                <a:rPr lang="en-US" sz="1350" b="0" smtClean="0">
                                                  <a:solidFill>
                                                    <a:srgbClr val="C00000"/>
                                                  </a:solidFill>
                                                  <a:latin typeface="Cambria Math" panose="02040503050406030204" pitchFamily="18" charset="0"/>
                                                </a:rPr>
                                                <m:t>𝑎</m:t>
                                              </m:r>
                                            </m:sub>
                                          </m:sSub>
                                        </m:num>
                                        <m:den>
                                          <m:r>
                                            <a:rPr lang="en-US" sz="1350" b="0" smtClean="0">
                                              <a:solidFill>
                                                <a:srgbClr val="C00000"/>
                                              </a:solidFill>
                                              <a:latin typeface="Cambria Math" panose="02040503050406030204" pitchFamily="18" charset="0"/>
                                            </a:rPr>
                                            <m:t>𝑛</m:t>
                                          </m:r>
                                        </m:den>
                                      </m:f>
                                    </m:den>
                                  </m:f>
                                </m:e>
                              </m:nary>
                              <m:r>
                                <a:rPr lang="en-US" sz="1350" b="0" smtClean="0">
                                  <a:solidFill>
                                    <a:srgbClr val="C00000"/>
                                  </a:solidFill>
                                  <a:latin typeface="Cambria Math" panose="02040503050406030204" pitchFamily="18" charset="0"/>
                                </a:rPr>
                                <m:t>+</m:t>
                              </m:r>
                              <m:f>
                                <m:fPr>
                                  <m:ctrlPr>
                                    <a:rPr lang="en-US" sz="1350" b="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ctrlPr>
                                    <a:rPr lang="en-US" sz="1350" b="0" i="1" smtClean="0">
                                      <a:solidFill>
                                        <a:srgbClr val="C00000"/>
                                      </a:solidFill>
                                      <a:latin typeface="Cambria Math" panose="02040503050406030204" pitchFamily="18" charset="0"/>
                                    </a:rPr>
                                  </m:ctrlPr>
                                </m:naryPr>
                                <m:sub>
                                  <m:r>
                                    <m:rPr>
                                      <m:brk m:alnAt="25"/>
                                    </m:rPr>
                                    <a:rPr lang="en-US" sz="1350" b="0" smtClean="0">
                                      <a:solidFill>
                                        <a:srgbClr val="C00000"/>
                                      </a:solidFill>
                                      <a:latin typeface="Cambria Math" panose="02040503050406030204" pitchFamily="18" charset="0"/>
                                    </a:rPr>
                                    <m:t>𝑖</m:t>
                                  </m:r>
                                  <m:r>
                                    <a:rPr lang="en-US" sz="1350" b="0" smtClean="0">
                                      <a:solidFill>
                                        <a:srgbClr val="C00000"/>
                                      </a:solidFill>
                                      <a:latin typeface="Cambria Math" panose="02040503050406030204" pitchFamily="18" charset="0"/>
                                    </a:rPr>
                                    <m:t>=1</m:t>
                                  </m:r>
                                </m:sub>
                                <m:sup>
                                  <m:r>
                                    <a:rPr lang="en-US" sz="1350" b="0" smtClean="0">
                                      <a:solidFill>
                                        <a:srgbClr val="C00000"/>
                                      </a:solidFill>
                                      <a:latin typeface="Cambria Math" panose="02040503050406030204" pitchFamily="18" charset="0"/>
                                    </a:rPr>
                                    <m:t>𝑛</m:t>
                                  </m:r>
                                </m:sup>
                                <m:e>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𝜇</m:t>
                                          </m:r>
                                        </m:e>
                                      </m:acc>
                                    </m:e>
                                    <m:sub>
                                      <m:r>
                                        <a:rPr lang="en-US" sz="1350" b="0"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𝑋</m:t>
                                          </m:r>
                                        </m:e>
                                        <m:sub>
                                          <m:r>
                                            <a:rPr lang="en-US" sz="1350" b="0" smtClean="0">
                                              <a:solidFill>
                                                <a:srgbClr val="C00000"/>
                                              </a:solidFill>
                                              <a:latin typeface="Cambria Math" panose="02040503050406030204" pitchFamily="18" charset="0"/>
                                            </a:rPr>
                                            <m:t>𝑖</m:t>
                                          </m:r>
                                        </m:sub>
                                      </m:sSub>
                                    </m:e>
                                  </m:d>
                                </m:e>
                              </m:nary>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𝑎</m:t>
                              </m:r>
                              <m:r>
                                <a:rPr lang="en-US" sz="1350" b="0" smtClean="0">
                                  <a:solidFill>
                                    <a:srgbClr val="C00000"/>
                                  </a:solidFill>
                                  <a:latin typeface="Cambria Math" panose="02040503050406030204" pitchFamily="18" charset="0"/>
                                </a:rPr>
                                <m:t>=1,…,</m:t>
                              </m:r>
                              <m:r>
                                <a:rPr lang="en-US" sz="1350" b="0" smtClean="0">
                                  <a:solidFill>
                                    <a:srgbClr val="C00000"/>
                                  </a:solidFill>
                                  <a:latin typeface="Cambria Math" panose="02040503050406030204" pitchFamily="18" charset="0"/>
                                </a:rPr>
                                <m:t>𝑘</m:t>
                              </m:r>
                            </m:oMath>
                          </a14:m>
                          <a:r>
                            <a:rPr lang="en-US" sz="1350" dirty="0">
                              <a:solidFill>
                                <a:srgbClr val="C00000"/>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r>
                            <a:rPr lang="en-US" sz="1350" dirty="0">
                              <a:solidFill>
                                <a:srgbClr val="C00000"/>
                              </a:solidFill>
                            </a:rPr>
                            <a:t>, </a:t>
                          </a:r>
                          <a:r>
                            <a:rPr lang="en-US" sz="1350" dirty="0" err="1">
                              <a:solidFill>
                                <a:srgbClr val="C00000"/>
                              </a:solidFill>
                            </a:rPr>
                            <a:t>robincar_SL</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Choice>
        <mc:Fallback xmlns="">
          <p:graphicFrame>
            <p:nvGraphicFramePr>
              <p:cNvPr id="4" name="Table 1">
                <a:extLst>
                  <a:ext uri="{FF2B5EF4-FFF2-40B4-BE49-F238E27FC236}">
                    <a16:creationId xmlns:a16="http://schemas.microsoft.com/office/drawing/2014/main" id="{BB9398F4-32D3-393C-10E3-CD5C3F59C4F9}"/>
                  </a:ext>
                </a:extLst>
              </p:cNvPr>
              <p:cNvGraphicFramePr>
                <a:graphicFrameLocks noGrp="1"/>
              </p:cNvGraphicFramePr>
              <p:nvPr>
                <p:extLst>
                  <p:ext uri="{D42A27DB-BD31-4B8C-83A1-F6EECF244321}">
                    <p14:modId xmlns:p14="http://schemas.microsoft.com/office/powerpoint/2010/main" val="489341133"/>
                  </p:ext>
                </p:extLst>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3"/>
                          <a:stretch>
                            <a:fillRect l="-136918" t="-2703" r="-82079" b="-189189"/>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rgbClr val="C00000"/>
                              </a:solidFill>
                            </a:rPr>
                            <a:t>AIPW (doubly robust)</a:t>
                          </a:r>
                        </a:p>
                      </a:txBody>
                      <a:tcPr anchor="ctr"/>
                    </a:tc>
                    <a:tc>
                      <a:txBody>
                        <a:bodyPr/>
                        <a:lstStyle/>
                        <a:p>
                          <a:endParaRPr lang="en-US"/>
                        </a:p>
                      </a:txBody>
                      <a:tcPr anchor="ctr">
                        <a:blipFill>
                          <a:blip r:embed="rId3"/>
                          <a:stretch>
                            <a:fillRect l="-70536" t="-105556" r="-226786" b="-94444"/>
                          </a:stretch>
                        </a:blipFill>
                      </a:tcPr>
                    </a:tc>
                    <a:tc>
                      <a:txBody>
                        <a:bodyPr/>
                        <a:lstStyle/>
                        <a:p>
                          <a:endParaRPr lang="en-US"/>
                        </a:p>
                      </a:txBody>
                      <a:tcPr anchor="ctr">
                        <a:blipFill>
                          <a:blip r:embed="rId3"/>
                          <a:stretch>
                            <a:fillRect l="-136918" t="-105556" r="-82079" b="-9444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r>
                            <a:rPr lang="en-US" sz="1350" dirty="0">
                              <a:solidFill>
                                <a:srgbClr val="C00000"/>
                              </a:solidFill>
                            </a:rPr>
                            <a:t>, </a:t>
                          </a:r>
                          <a:r>
                            <a:rPr lang="en-US" sz="1350" dirty="0" err="1">
                              <a:solidFill>
                                <a:srgbClr val="C00000"/>
                              </a:solidFill>
                            </a:rPr>
                            <a:t>robincar_SL</a:t>
                          </a:r>
                          <a:endParaRPr lang="en-US" sz="1350" dirty="0">
                            <a:solidFill>
                              <a:srgbClr val="C00000"/>
                            </a:solidFill>
                          </a:endParaRPr>
                        </a:p>
                      </a:txBody>
                      <a:tcPr anchor="ctr"/>
                    </a:tc>
                    <a:extLst>
                      <a:ext uri="{0D108BD9-81ED-4DB2-BD59-A6C34878D82A}">
                        <a16:rowId xmlns:a16="http://schemas.microsoft.com/office/drawing/2014/main" val="479295321"/>
                      </a:ext>
                    </a:extLst>
                  </a:tr>
                </a:tbl>
              </a:graphicData>
            </a:graphic>
          </p:graphicFrame>
        </mc:Fallback>
      </mc:AlternateContent>
      <p:sp>
        <p:nvSpPr>
          <p:cNvPr id="5" name="Rounded Rectangle 4">
            <a:extLst>
              <a:ext uri="{FF2B5EF4-FFF2-40B4-BE49-F238E27FC236}">
                <a16:creationId xmlns:a16="http://schemas.microsoft.com/office/drawing/2014/main" id="{2B3CFB01-7FDC-08AD-BCF7-A67EA82E6284}"/>
              </a:ext>
            </a:extLst>
          </p:cNvPr>
          <p:cNvSpPr/>
          <p:nvPr/>
        </p:nvSpPr>
        <p:spPr>
          <a:xfrm>
            <a:off x="570753" y="3035807"/>
            <a:ext cx="11272973" cy="3657601"/>
          </a:xfrm>
          <a:prstGeom prst="roundRect">
            <a:avLst>
              <a:gd name="adj" fmla="val 3241"/>
            </a:avLst>
          </a:prstGeom>
          <a:solidFill>
            <a:schemeClr val="tx2">
              <a:lumMod val="20000"/>
              <a:lumOff val="80000"/>
              <a:alpha val="5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900"/>
              </a:spcAft>
            </a:pPr>
            <a:r>
              <a:rPr lang="en-US" sz="1600" b="1" dirty="0">
                <a:solidFill>
                  <a:schemeClr val="tx2">
                    <a:lumMod val="75000"/>
                  </a:schemeClr>
                </a:solidFill>
              </a:rPr>
              <a:t>Practice 1 – Part III (details in Practice1.Rmd)</a:t>
            </a:r>
          </a:p>
          <a:p>
            <a:pPr marL="342900" indent="-342900">
              <a:spcAft>
                <a:spcPts val="300"/>
              </a:spcAft>
              <a:buAutoNum type="alphaLcParenBoth"/>
            </a:pPr>
            <a:r>
              <a:rPr lang="en-US" sz="1350" dirty="0">
                <a:solidFill>
                  <a:schemeClr val="tx2">
                    <a:lumMod val="75000"/>
                  </a:schemeClr>
                </a:solidFill>
              </a:rPr>
              <a:t>Use </a:t>
            </a:r>
            <a:r>
              <a:rPr lang="en-US" sz="1350" dirty="0" err="1">
                <a:solidFill>
                  <a:schemeClr val="tx2">
                    <a:lumMod val="75000"/>
                  </a:schemeClr>
                </a:solidFill>
                <a:latin typeface="Courier New" panose="02070309020205020404" pitchFamily="49" charset="0"/>
                <a:cs typeface="Courier New" panose="02070309020205020404" pitchFamily="49" charset="0"/>
              </a:rPr>
              <a:t>Fun_datagen</a:t>
            </a:r>
            <a:r>
              <a:rPr lang="en-US" sz="1350" dirty="0">
                <a:solidFill>
                  <a:schemeClr val="tx2">
                    <a:lumMod val="75000"/>
                  </a:schemeClr>
                </a:solidFill>
                <a:latin typeface="Courier New" panose="02070309020205020404" pitchFamily="49" charset="0"/>
                <a:cs typeface="Courier New" panose="02070309020205020404" pitchFamily="49" charset="0"/>
              </a:rPr>
              <a:t>(</a:t>
            </a:r>
            <a:r>
              <a:rPr lang="en-US" sz="1350" dirty="0" err="1">
                <a:solidFill>
                  <a:schemeClr val="tx2">
                    <a:lumMod val="75000"/>
                  </a:schemeClr>
                </a:solidFill>
                <a:latin typeface="Courier New" panose="02070309020205020404" pitchFamily="49" charset="0"/>
                <a:cs typeface="Courier New" panose="02070309020205020404" pitchFamily="49" charset="0"/>
              </a:rPr>
              <a:t>Fun.n</a:t>
            </a:r>
            <a:r>
              <a:rPr lang="en-US" sz="1350" dirty="0">
                <a:solidFill>
                  <a:schemeClr val="tx2">
                    <a:lumMod val="75000"/>
                  </a:schemeClr>
                </a:solidFill>
                <a:latin typeface="Courier New" panose="02070309020205020404" pitchFamily="49" charset="0"/>
                <a:cs typeface="Courier New" panose="02070309020205020404" pitchFamily="49" charset="0"/>
              </a:rPr>
              <a:t>=500, </a:t>
            </a:r>
            <a:r>
              <a:rPr lang="en-US" sz="1350" dirty="0" err="1">
                <a:solidFill>
                  <a:schemeClr val="tx2">
                    <a:lumMod val="75000"/>
                  </a:schemeClr>
                </a:solidFill>
                <a:latin typeface="Courier New" panose="02070309020205020404" pitchFamily="49" charset="0"/>
                <a:cs typeface="Courier New" panose="02070309020205020404" pitchFamily="49" charset="0"/>
              </a:rPr>
              <a:t>Fun.y.type</a:t>
            </a:r>
            <a:r>
              <a:rPr lang="en-US" sz="1350" dirty="0">
                <a:solidFill>
                  <a:schemeClr val="tx2">
                    <a:lumMod val="75000"/>
                  </a:schemeClr>
                </a:solidFill>
                <a:latin typeface="Courier New" panose="02070309020205020404" pitchFamily="49" charset="0"/>
                <a:cs typeface="Courier New" panose="02070309020205020404" pitchFamily="49" charset="0"/>
              </a:rPr>
              <a:t>=”</a:t>
            </a:r>
            <a:r>
              <a:rPr lang="en-US" sz="1350" dirty="0">
                <a:solidFill>
                  <a:schemeClr val="tx2">
                    <a:lumMod val="75000"/>
                  </a:schemeClr>
                </a:solidFill>
                <a:highlight>
                  <a:srgbClr val="FFFF00"/>
                </a:highlight>
                <a:latin typeface="Courier New" panose="02070309020205020404" pitchFamily="49" charset="0"/>
                <a:cs typeface="Courier New" panose="02070309020205020404" pitchFamily="49" charset="0"/>
              </a:rPr>
              <a:t>count</a:t>
            </a:r>
            <a:r>
              <a:rPr lang="en-US" sz="1350" dirty="0">
                <a:solidFill>
                  <a:schemeClr val="tx2">
                    <a:lumMod val="75000"/>
                  </a:schemeClr>
                </a:solidFill>
                <a:latin typeface="Courier New" panose="02070309020205020404" pitchFamily="49" charset="0"/>
                <a:cs typeface="Courier New" panose="02070309020205020404" pitchFamily="49" charset="0"/>
              </a:rPr>
              <a:t>", </a:t>
            </a:r>
            <a:r>
              <a:rPr lang="en-US" sz="1350" dirty="0" err="1">
                <a:solidFill>
                  <a:schemeClr val="tx2">
                    <a:lumMod val="75000"/>
                  </a:schemeClr>
                </a:solidFill>
                <a:latin typeface="Courier New" panose="02070309020205020404" pitchFamily="49" charset="0"/>
                <a:cs typeface="Courier New" panose="02070309020205020404" pitchFamily="49" charset="0"/>
              </a:rPr>
              <a:t>Fun.rand</a:t>
            </a:r>
            <a:r>
              <a:rPr lang="en-US" sz="1350" dirty="0">
                <a:solidFill>
                  <a:schemeClr val="tx2">
                    <a:lumMod val="75000"/>
                  </a:schemeClr>
                </a:solidFill>
                <a:latin typeface="Courier New" panose="02070309020205020404" pitchFamily="49" charset="0"/>
                <a:cs typeface="Courier New" panose="02070309020205020404" pitchFamily="49" charset="0"/>
              </a:rPr>
              <a:t>="SR", </a:t>
            </a:r>
            <a:r>
              <a:rPr lang="en-US" sz="1350" dirty="0" err="1">
                <a:solidFill>
                  <a:schemeClr val="tx2">
                    <a:lumMod val="75000"/>
                  </a:schemeClr>
                </a:solidFill>
                <a:latin typeface="Courier New" panose="02070309020205020404" pitchFamily="49" charset="0"/>
                <a:cs typeface="Courier New" panose="02070309020205020404" pitchFamily="49" charset="0"/>
              </a:rPr>
              <a:t>Fun.p</a:t>
            </a:r>
            <a:r>
              <a:rPr lang="en-US" sz="1350" dirty="0">
                <a:solidFill>
                  <a:schemeClr val="tx2">
                    <a:lumMod val="75000"/>
                  </a:schemeClr>
                </a:solidFill>
                <a:latin typeface="Courier New" panose="02070309020205020404" pitchFamily="49" charset="0"/>
                <a:cs typeface="Courier New" panose="02070309020205020404" pitchFamily="49" charset="0"/>
              </a:rPr>
              <a:t>=2/3)</a:t>
            </a:r>
            <a:r>
              <a:rPr lang="en-US" sz="1350" dirty="0">
                <a:solidFill>
                  <a:schemeClr val="tx2">
                    <a:lumMod val="75000"/>
                  </a:schemeClr>
                </a:solidFill>
              </a:rPr>
              <a:t> to generate data with count outcome</a:t>
            </a:r>
            <a:endParaRPr lang="en-US" sz="500" i="1" dirty="0">
              <a:solidFill>
                <a:schemeClr val="tx2">
                  <a:lumMod val="75000"/>
                </a:schemeClr>
              </a:solidFill>
              <a:latin typeface="Cambria Math" panose="02040503050406030204" pitchFamily="18" charset="0"/>
            </a:endParaRPr>
          </a:p>
          <a:p>
            <a:pPr>
              <a:spcAft>
                <a:spcPts val="300"/>
              </a:spcAft>
            </a:pPr>
            <a:r>
              <a:rPr lang="en-US" sz="1350" dirty="0">
                <a:solidFill>
                  <a:schemeClr val="tx2">
                    <a:lumMod val="75000"/>
                  </a:schemeClr>
                </a:solidFill>
              </a:rPr>
              <a:t>(b)   Read a hand-coded R function for AIPW (named </a:t>
            </a:r>
            <a:r>
              <a:rPr lang="en-US" sz="1350" dirty="0" err="1">
                <a:solidFill>
                  <a:schemeClr val="tx2">
                    <a:lumMod val="75000"/>
                  </a:schemeClr>
                </a:solidFill>
                <a:latin typeface="Courier New" panose="02070309020205020404" pitchFamily="49" charset="0"/>
                <a:cs typeface="Courier New" panose="02070309020205020404" pitchFamily="49" charset="0"/>
              </a:rPr>
              <a:t>Fun_aip</a:t>
            </a:r>
            <a:r>
              <a:rPr lang="en-US" sz="1350" dirty="0">
                <a:solidFill>
                  <a:schemeClr val="tx2">
                    <a:lumMod val="75000"/>
                  </a:schemeClr>
                </a:solidFill>
                <a:latin typeface="Courier New" panose="02070309020205020404" pitchFamily="49" charset="0"/>
                <a:cs typeface="Courier New" panose="02070309020205020404" pitchFamily="49" charset="0"/>
              </a:rPr>
              <a:t>)</a:t>
            </a:r>
            <a:endParaRPr lang="en-US" sz="500" dirty="0">
              <a:solidFill>
                <a:schemeClr val="tx2">
                  <a:lumMod val="75000"/>
                </a:schemeClr>
              </a:solidFill>
            </a:endParaRPr>
          </a:p>
          <a:p>
            <a:pPr marL="342900" indent="-342900">
              <a:spcAft>
                <a:spcPts val="300"/>
              </a:spcAft>
              <a:buAutoNum type="alphaLcParenBoth" startAt="3"/>
            </a:pPr>
            <a:r>
              <a:rPr lang="en-US" sz="1350" dirty="0">
                <a:solidFill>
                  <a:schemeClr val="tx2">
                    <a:lumMod val="75000"/>
                  </a:schemeClr>
                </a:solidFill>
              </a:rPr>
              <a:t>Compare </a:t>
            </a:r>
            <a:r>
              <a:rPr lang="en-US" sz="1350" dirty="0" err="1">
                <a:solidFill>
                  <a:schemeClr val="tx2">
                    <a:lumMod val="75000"/>
                  </a:schemeClr>
                </a:solidFill>
                <a:latin typeface="Courier New" panose="02070309020205020404" pitchFamily="49" charset="0"/>
                <a:cs typeface="Courier New" panose="02070309020205020404" pitchFamily="49" charset="0"/>
              </a:rPr>
              <a:t>Fun_aipw</a:t>
            </a:r>
            <a:r>
              <a:rPr lang="en-US" sz="1350" dirty="0">
                <a:solidFill>
                  <a:schemeClr val="tx2">
                    <a:lumMod val="75000"/>
                  </a:schemeClr>
                </a:solidFill>
                <a:latin typeface="Courier New" panose="02070309020205020404" pitchFamily="49" charset="0"/>
                <a:cs typeface="Courier New" panose="02070309020205020404" pitchFamily="49" charset="0"/>
              </a:rPr>
              <a:t> </a:t>
            </a:r>
            <a:r>
              <a:rPr lang="en-US" sz="1350" dirty="0">
                <a:solidFill>
                  <a:schemeClr val="tx2">
                    <a:lumMod val="75000"/>
                  </a:schemeClr>
                </a:solidFill>
              </a:rPr>
              <a:t>and </a:t>
            </a:r>
            <a:r>
              <a:rPr lang="en-US" sz="1350" dirty="0" err="1">
                <a:solidFill>
                  <a:schemeClr val="tx2">
                    <a:lumMod val="75000"/>
                  </a:schemeClr>
                </a:solidFill>
                <a:latin typeface="Courier New" panose="02070309020205020404" pitchFamily="49" charset="0"/>
                <a:cs typeface="Courier New" panose="02070309020205020404" pitchFamily="49" charset="0"/>
              </a:rPr>
              <a:t>Fun_gcomp</a:t>
            </a:r>
            <a:r>
              <a:rPr lang="en-US" sz="1350" dirty="0">
                <a:solidFill>
                  <a:schemeClr val="tx2">
                    <a:lumMod val="75000"/>
                  </a:schemeClr>
                </a:solidFill>
              </a:rPr>
              <a:t> based on the simulated data set, with Poisson</a:t>
            </a:r>
          </a:p>
          <a:p>
            <a:pPr marL="342900" indent="-342900">
              <a:spcAft>
                <a:spcPts val="300"/>
              </a:spcAft>
              <a:buFontTx/>
              <a:buAutoNum type="alphaLcParenBoth" startAt="3"/>
            </a:pPr>
            <a:r>
              <a:rPr lang="en-US" sz="1350" dirty="0">
                <a:solidFill>
                  <a:schemeClr val="tx2">
                    <a:lumMod val="75000"/>
                  </a:schemeClr>
                </a:solidFill>
              </a:rPr>
              <a:t>Compare </a:t>
            </a:r>
            <a:r>
              <a:rPr lang="en-US" sz="1350" dirty="0" err="1">
                <a:solidFill>
                  <a:schemeClr val="tx2">
                    <a:lumMod val="75000"/>
                  </a:schemeClr>
                </a:solidFill>
                <a:latin typeface="Courier New" panose="02070309020205020404" pitchFamily="49" charset="0"/>
                <a:cs typeface="Courier New" panose="02070309020205020404" pitchFamily="49" charset="0"/>
              </a:rPr>
              <a:t>Fun_aipw</a:t>
            </a:r>
            <a:r>
              <a:rPr lang="en-US" sz="1350" dirty="0">
                <a:solidFill>
                  <a:schemeClr val="tx2">
                    <a:lumMod val="75000"/>
                  </a:schemeClr>
                </a:solidFill>
                <a:latin typeface="Courier New" panose="02070309020205020404" pitchFamily="49" charset="0"/>
                <a:cs typeface="Courier New" panose="02070309020205020404" pitchFamily="49" charset="0"/>
              </a:rPr>
              <a:t> </a:t>
            </a:r>
            <a:r>
              <a:rPr lang="en-US" sz="1350" dirty="0">
                <a:solidFill>
                  <a:schemeClr val="tx2">
                    <a:lumMod val="75000"/>
                  </a:schemeClr>
                </a:solidFill>
              </a:rPr>
              <a:t>and </a:t>
            </a:r>
            <a:r>
              <a:rPr lang="en-US" sz="1350" dirty="0" err="1">
                <a:solidFill>
                  <a:schemeClr val="tx2">
                    <a:lumMod val="75000"/>
                  </a:schemeClr>
                </a:solidFill>
                <a:latin typeface="Courier New" panose="02070309020205020404" pitchFamily="49" charset="0"/>
                <a:cs typeface="Courier New" panose="02070309020205020404" pitchFamily="49" charset="0"/>
              </a:rPr>
              <a:t>Fun_gcomp</a:t>
            </a:r>
            <a:r>
              <a:rPr lang="en-US" sz="1350" dirty="0">
                <a:solidFill>
                  <a:schemeClr val="tx2">
                    <a:lumMod val="75000"/>
                  </a:schemeClr>
                </a:solidFill>
              </a:rPr>
              <a:t> based on the simulated data set, with NB</a:t>
            </a:r>
          </a:p>
          <a:p>
            <a:pPr marL="342900" indent="-342900">
              <a:spcAft>
                <a:spcPts val="300"/>
              </a:spcAft>
              <a:buAutoNum type="alphaLcParenBoth" startAt="3"/>
            </a:pPr>
            <a:r>
              <a:rPr lang="en-US" sz="1350" dirty="0">
                <a:solidFill>
                  <a:schemeClr val="tx2">
                    <a:lumMod val="75000"/>
                  </a:schemeClr>
                </a:solidFill>
              </a:rPr>
              <a:t>Use </a:t>
            </a:r>
            <a:r>
              <a:rPr lang="en-US" sz="1350" dirty="0" err="1">
                <a:solidFill>
                  <a:schemeClr val="tx2">
                    <a:lumMod val="75000"/>
                  </a:schemeClr>
                </a:solidFill>
                <a:latin typeface="Courier New" panose="02070309020205020404" pitchFamily="49" charset="0"/>
                <a:cs typeface="Courier New" panose="02070309020205020404" pitchFamily="49" charset="0"/>
              </a:rPr>
              <a:t>robincar_glm</a:t>
            </a:r>
            <a:r>
              <a:rPr lang="en-US" sz="1350" dirty="0">
                <a:solidFill>
                  <a:schemeClr val="tx2">
                    <a:lumMod val="75000"/>
                  </a:schemeClr>
                </a:solidFill>
                <a:latin typeface="Courier New" panose="02070309020205020404" pitchFamily="49" charset="0"/>
                <a:cs typeface="Courier New" panose="02070309020205020404" pitchFamily="49" charset="0"/>
              </a:rPr>
              <a:t> </a:t>
            </a:r>
            <a:r>
              <a:rPr lang="en-US" sz="1350" dirty="0">
                <a:solidFill>
                  <a:schemeClr val="tx2">
                    <a:lumMod val="75000"/>
                  </a:schemeClr>
                </a:solidFill>
              </a:rPr>
              <a:t>to obtain AIPW estimator for the simulated data set, supplied with Poisson or NB</a:t>
            </a:r>
          </a:p>
          <a:p>
            <a:pPr marL="342900" indent="-342900">
              <a:spcAft>
                <a:spcPts val="300"/>
              </a:spcAft>
              <a:buAutoNum type="alphaLcParenBoth" startAt="3"/>
            </a:pPr>
            <a:r>
              <a:rPr lang="en-US" sz="1350" dirty="0">
                <a:solidFill>
                  <a:schemeClr val="tx2">
                    <a:lumMod val="75000"/>
                  </a:schemeClr>
                </a:solidFill>
              </a:rPr>
              <a:t>Generate 1000 simulated datasets with count outcome with </a:t>
            </a:r>
            <a:r>
              <a:rPr lang="en-US" sz="1350" dirty="0" err="1">
                <a:solidFill>
                  <a:schemeClr val="tx2">
                    <a:lumMod val="75000"/>
                  </a:schemeClr>
                </a:solidFill>
                <a:latin typeface="Courier New" panose="02070309020205020404" pitchFamily="49" charset="0"/>
                <a:cs typeface="Courier New" panose="02070309020205020404" pitchFamily="49" charset="0"/>
              </a:rPr>
              <a:t>Fun_aipw</a:t>
            </a:r>
            <a:r>
              <a:rPr lang="en-US" sz="1350" dirty="0">
                <a:solidFill>
                  <a:schemeClr val="tx2">
                    <a:lumMod val="75000"/>
                  </a:schemeClr>
                </a:solidFill>
                <a:latin typeface="Courier New" panose="02070309020205020404" pitchFamily="49" charset="0"/>
                <a:cs typeface="Courier New" panose="02070309020205020404" pitchFamily="49" charset="0"/>
              </a:rPr>
              <a:t> </a:t>
            </a:r>
            <a:r>
              <a:rPr lang="en-US" sz="1350" dirty="0">
                <a:solidFill>
                  <a:schemeClr val="tx2">
                    <a:lumMod val="75000"/>
                  </a:schemeClr>
                </a:solidFill>
              </a:rPr>
              <a:t>and summarize Bias and SD, compare with the Bias seen in Practice 1 - Part II from </a:t>
            </a:r>
            <a:r>
              <a:rPr lang="en-US" sz="1350" dirty="0" err="1">
                <a:solidFill>
                  <a:schemeClr val="tx2">
                    <a:lumMod val="75000"/>
                  </a:schemeClr>
                </a:solidFill>
                <a:latin typeface="Courier New" panose="02070309020205020404" pitchFamily="49" charset="0"/>
                <a:cs typeface="Courier New" panose="02070309020205020404" pitchFamily="49" charset="0"/>
              </a:rPr>
              <a:t>Fun_gcomp</a:t>
            </a:r>
            <a:endParaRPr lang="en-US" sz="1350" dirty="0">
              <a:solidFill>
                <a:schemeClr val="tx2">
                  <a:lumMod val="75000"/>
                </a:schemeClr>
              </a:solidFill>
            </a:endParaRPr>
          </a:p>
          <a:p>
            <a:pPr>
              <a:spcAft>
                <a:spcPts val="300"/>
              </a:spcAft>
            </a:pPr>
            <a:endParaRPr lang="en-US" sz="700" dirty="0">
              <a:solidFill>
                <a:schemeClr val="tx2">
                  <a:lumMod val="75000"/>
                </a:schemeClr>
              </a:solidFill>
            </a:endParaRPr>
          </a:p>
        </p:txBody>
      </p:sp>
    </p:spTree>
    <p:extLst>
      <p:ext uri="{BB962C8B-B14F-4D97-AF65-F5344CB8AC3E}">
        <p14:creationId xmlns:p14="http://schemas.microsoft.com/office/powerpoint/2010/main" val="1242090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75EE-25D2-3484-9D94-A2D6A9C7F35A}"/>
              </a:ext>
            </a:extLst>
          </p:cNvPr>
          <p:cNvSpPr>
            <a:spLocks noGrp="1"/>
          </p:cNvSpPr>
          <p:nvPr>
            <p:ph type="title"/>
          </p:nvPr>
        </p:nvSpPr>
        <p:spPr/>
        <p:txBody>
          <a:bodyPr>
            <a:normAutofit fontScale="90000"/>
          </a:bodyPr>
          <a:lstStyle/>
          <a:p>
            <a:r>
              <a:rPr lang="en-US" b="1" dirty="0"/>
              <a:t>Table of Content</a:t>
            </a:r>
          </a:p>
        </p:txBody>
      </p:sp>
      <p:sp>
        <p:nvSpPr>
          <p:cNvPr id="3" name="Content Placeholder 2">
            <a:extLst>
              <a:ext uri="{FF2B5EF4-FFF2-40B4-BE49-F238E27FC236}">
                <a16:creationId xmlns:a16="http://schemas.microsoft.com/office/drawing/2014/main" id="{B77EEA21-B0FE-DE38-91DF-E7B714A781A8}"/>
              </a:ext>
            </a:extLst>
          </p:cNvPr>
          <p:cNvSpPr>
            <a:spLocks noGrp="1"/>
          </p:cNvSpPr>
          <p:nvPr>
            <p:ph idx="1"/>
          </p:nvPr>
        </p:nvSpPr>
        <p:spPr/>
        <p:txBody>
          <a:bodyPr>
            <a:normAutofit fontScale="85000" lnSpcReduction="20000"/>
          </a:bodyPr>
          <a:lstStyle/>
          <a:p>
            <a:pPr marL="350838" indent="-350838">
              <a:lnSpc>
                <a:spcPct val="100000"/>
              </a:lnSpc>
              <a:spcAft>
                <a:spcPts val="600"/>
              </a:spcAft>
              <a:buFont typeface="Wingdings" pitchFamily="2" charset="2"/>
              <a:buChar char="Ø"/>
            </a:pPr>
            <a:r>
              <a:rPr lang="en-US" b="1" dirty="0">
                <a:solidFill>
                  <a:schemeClr val="bg1">
                    <a:lumMod val="75000"/>
                  </a:schemeClr>
                </a:solidFill>
              </a:rPr>
              <a:t>Design Stage</a:t>
            </a:r>
          </a:p>
          <a:p>
            <a:pPr lvl="1">
              <a:lnSpc>
                <a:spcPct val="100000"/>
              </a:lnSpc>
              <a:spcAft>
                <a:spcPts val="600"/>
              </a:spcAft>
            </a:pPr>
            <a:r>
              <a:rPr lang="en-US" dirty="0">
                <a:solidFill>
                  <a:schemeClr val="bg1">
                    <a:lumMod val="75000"/>
                  </a:schemeClr>
                </a:solidFill>
              </a:rPr>
              <a:t>Covariate-Adaptive Randomization</a:t>
            </a:r>
          </a:p>
          <a:p>
            <a:pPr marL="457200" lvl="1" indent="0">
              <a:lnSpc>
                <a:spcPct val="100000"/>
              </a:lnSpc>
              <a:spcAft>
                <a:spcPts val="600"/>
              </a:spcAft>
              <a:buNone/>
            </a:pPr>
            <a:endParaRPr lang="en-US" dirty="0"/>
          </a:p>
          <a:p>
            <a:pPr marL="350838" indent="-350838">
              <a:lnSpc>
                <a:spcPct val="100000"/>
              </a:lnSpc>
              <a:spcAft>
                <a:spcPts val="600"/>
              </a:spcAft>
              <a:buFont typeface="Wingdings" pitchFamily="2" charset="2"/>
              <a:buChar char="Ø"/>
            </a:pPr>
            <a:r>
              <a:rPr lang="en-US" b="1" dirty="0"/>
              <a:t>Analysis Stage</a:t>
            </a:r>
          </a:p>
          <a:p>
            <a:pPr lvl="1">
              <a:lnSpc>
                <a:spcPct val="100000"/>
              </a:lnSpc>
              <a:spcAft>
                <a:spcPts val="600"/>
              </a:spcAft>
            </a:pPr>
            <a:r>
              <a:rPr lang="en-US" dirty="0">
                <a:solidFill>
                  <a:schemeClr val="bg1">
                    <a:lumMod val="75000"/>
                  </a:schemeClr>
                </a:solidFill>
              </a:rPr>
              <a:t>Estimand</a:t>
            </a:r>
          </a:p>
          <a:p>
            <a:pPr lvl="1">
              <a:lnSpc>
                <a:spcPct val="100000"/>
              </a:lnSpc>
              <a:spcAft>
                <a:spcPts val="600"/>
              </a:spcAft>
            </a:pPr>
            <a:r>
              <a:rPr lang="en-US" dirty="0"/>
              <a:t>Part I – Basic</a:t>
            </a:r>
            <a:endParaRPr lang="en-US" dirty="0">
              <a:solidFill>
                <a:schemeClr val="tx2">
                  <a:lumMod val="60000"/>
                  <a:lumOff val="40000"/>
                </a:schemeClr>
              </a:solidFill>
            </a:endParaRPr>
          </a:p>
          <a:p>
            <a:pPr lvl="2">
              <a:lnSpc>
                <a:spcPct val="100000"/>
              </a:lnSpc>
              <a:spcAft>
                <a:spcPts val="600"/>
              </a:spcAft>
              <a:buFont typeface="Wingdings" pitchFamily="2" charset="2"/>
              <a:buChar char="§"/>
            </a:pPr>
            <a:r>
              <a:rPr lang="en-US" dirty="0">
                <a:solidFill>
                  <a:schemeClr val="bg1">
                    <a:lumMod val="75000"/>
                  </a:schemeClr>
                </a:solidFill>
              </a:rPr>
              <a:t>Linear Adjustment [45 mins with practice + 15 mins break]</a:t>
            </a:r>
          </a:p>
          <a:p>
            <a:pPr lvl="2">
              <a:lnSpc>
                <a:spcPct val="100000"/>
              </a:lnSpc>
              <a:spcAft>
                <a:spcPts val="600"/>
              </a:spcAft>
              <a:buFont typeface="Wingdings" pitchFamily="2" charset="2"/>
              <a:buChar char="§"/>
            </a:pPr>
            <a:r>
              <a:rPr lang="en-US" dirty="0">
                <a:solidFill>
                  <a:schemeClr val="bg1">
                    <a:lumMod val="75000"/>
                  </a:schemeClr>
                </a:solidFill>
              </a:rPr>
              <a:t>Nonlinear Adjustment (G-computation) [20 mins with practice]</a:t>
            </a:r>
          </a:p>
          <a:p>
            <a:pPr lvl="2">
              <a:lnSpc>
                <a:spcPct val="100000"/>
              </a:lnSpc>
              <a:spcAft>
                <a:spcPts val="600"/>
              </a:spcAft>
              <a:buFont typeface="Wingdings" pitchFamily="2" charset="2"/>
              <a:buChar char="§"/>
            </a:pPr>
            <a:r>
              <a:rPr lang="en-US" dirty="0">
                <a:solidFill>
                  <a:schemeClr val="bg1">
                    <a:lumMod val="75000"/>
                  </a:schemeClr>
                </a:solidFill>
              </a:rPr>
              <a:t>General Form of Covariate Adjustment (AIPW) [40 mins with practice + 15 mins break]</a:t>
            </a:r>
          </a:p>
          <a:p>
            <a:pPr lvl="2">
              <a:lnSpc>
                <a:spcPct val="100000"/>
              </a:lnSpc>
              <a:spcAft>
                <a:spcPts val="600"/>
              </a:spcAft>
              <a:buFont typeface="Wingdings" pitchFamily="2" charset="2"/>
              <a:buChar char="§"/>
            </a:pPr>
            <a:r>
              <a:rPr lang="en-US" dirty="0"/>
              <a:t>Robust Variance Estimation and Delta method </a:t>
            </a:r>
            <a:r>
              <a:rPr lang="en-US" dirty="0">
                <a:solidFill>
                  <a:schemeClr val="tx2">
                    <a:lumMod val="60000"/>
                    <a:lumOff val="40000"/>
                  </a:schemeClr>
                </a:solidFill>
              </a:rPr>
              <a:t>[60 mins with practice]</a:t>
            </a:r>
          </a:p>
          <a:p>
            <a:pPr lvl="1">
              <a:lnSpc>
                <a:spcPct val="100000"/>
              </a:lnSpc>
              <a:spcAft>
                <a:spcPts val="600"/>
              </a:spcAft>
            </a:pPr>
            <a:r>
              <a:rPr lang="en-US" dirty="0">
                <a:solidFill>
                  <a:schemeClr val="bg1">
                    <a:lumMod val="75000"/>
                  </a:schemeClr>
                </a:solidFill>
              </a:rPr>
              <a:t>Part II – Advanced</a:t>
            </a:r>
          </a:p>
          <a:p>
            <a:pPr lvl="2">
              <a:lnSpc>
                <a:spcPct val="100000"/>
              </a:lnSpc>
              <a:spcAft>
                <a:spcPts val="600"/>
              </a:spcAft>
              <a:buFont typeface="Wingdings" pitchFamily="2" charset="2"/>
              <a:buChar char="§"/>
            </a:pPr>
            <a:r>
              <a:rPr lang="en-US" dirty="0">
                <a:solidFill>
                  <a:schemeClr val="bg1">
                    <a:lumMod val="75000"/>
                  </a:schemeClr>
                </a:solidFill>
              </a:rPr>
              <a:t>Covariate Adjustment in Survival Analysis</a:t>
            </a:r>
          </a:p>
          <a:p>
            <a:pPr lvl="2">
              <a:lnSpc>
                <a:spcPct val="100000"/>
              </a:lnSpc>
              <a:spcAft>
                <a:spcPts val="600"/>
              </a:spcAft>
              <a:buFont typeface="Wingdings" pitchFamily="2" charset="2"/>
              <a:buChar char="§"/>
            </a:pPr>
            <a:r>
              <a:rPr lang="en-US" dirty="0">
                <a:solidFill>
                  <a:schemeClr val="bg1">
                    <a:lumMod val="75000"/>
                  </a:schemeClr>
                </a:solidFill>
              </a:rPr>
              <a:t>Practical Considerations</a:t>
            </a:r>
          </a:p>
        </p:txBody>
      </p:sp>
    </p:spTree>
    <p:extLst>
      <p:ext uri="{BB962C8B-B14F-4D97-AF65-F5344CB8AC3E}">
        <p14:creationId xmlns:p14="http://schemas.microsoft.com/office/powerpoint/2010/main" val="1396159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dirty="0"/>
              <a:t>Covariate Adjustment for Unconditional Treatment Effect</a:t>
            </a:r>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3090185"/>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r>
                  <a:rPr lang="en-US" sz="1600" dirty="0"/>
                  <a:t> </a:t>
                </a:r>
              </a:p>
              <a:p>
                <a:pPr>
                  <a:spcAft>
                    <a:spcPts val="600"/>
                  </a:spcAft>
                </a:pPr>
                <a:r>
                  <a:rPr lang="en-US" b="1" u="sng" dirty="0">
                    <a:solidFill>
                      <a:srgbClr val="C5050C"/>
                    </a:solidFill>
                  </a:rPr>
                  <a:t>Method of Estimation</a:t>
                </a:r>
                <a:r>
                  <a:rPr lang="en-US" b="1" dirty="0">
                    <a:solidFill>
                      <a:srgbClr val="C5050C"/>
                    </a:solidFill>
                  </a:rPr>
                  <a:t>:</a:t>
                </a:r>
                <a:endParaRPr lang="en-US" sz="1600" b="1" dirty="0"/>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3090185"/>
              </a:xfrm>
              <a:prstGeom prst="rect">
                <a:avLst/>
              </a:prstGeom>
              <a:blipFill>
                <a:blip r:embed="rId3"/>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1">
                <a:extLst>
                  <a:ext uri="{FF2B5EF4-FFF2-40B4-BE49-F238E27FC236}">
                    <a16:creationId xmlns:a16="http://schemas.microsoft.com/office/drawing/2014/main" id="{519C15B4-9962-8C69-B7BF-E88600B4793F}"/>
                  </a:ext>
                </a:extLst>
              </p:cNvPr>
              <p:cNvGraphicFramePr>
                <a:graphicFrameLocks noGrp="1"/>
              </p:cNvGraphicFramePr>
              <p:nvPr>
                <p:extLst>
                  <p:ext uri="{D42A27DB-BD31-4B8C-83A1-F6EECF244321}">
                    <p14:modId xmlns:p14="http://schemas.microsoft.com/office/powerpoint/2010/main" val="689423030"/>
                  </p:ext>
                </p:extLst>
              </p:nvPr>
            </p:nvGraphicFramePr>
            <p:xfrm>
              <a:off x="570752" y="1881240"/>
              <a:ext cx="11272972" cy="22860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u="none" smtClean="0">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u="none" dirty="0" smtClean="0">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t>Unadjusted</a:t>
                          </a:r>
                        </a:p>
                      </a:txBody>
                      <a:tcPr anchor="ctr"/>
                    </a:tc>
                    <a:tc>
                      <a:txBody>
                        <a:bodyPr/>
                        <a:lstStyle/>
                        <a:p>
                          <a:pPr algn="l"/>
                          <a14:m>
                            <m:oMath xmlns:m="http://schemas.openxmlformats.org/officeDocument/2006/math">
                              <m:r>
                                <m:rPr>
                                  <m:sty m:val="p"/>
                                </m:rPr>
                                <a:rPr lang="en-US" sz="1350" b="0" smtClean="0">
                                  <a:latin typeface="Cambria Math" panose="02040503050406030204" pitchFamily="18" charset="0"/>
                                </a:rPr>
                                <m:t>E</m:t>
                              </m:r>
                              <m:d>
                                <m:dPr>
                                  <m:ctrlPr>
                                    <a:rPr lang="en-US" sz="1350" b="0" i="1" smtClean="0">
                                      <a:latin typeface="Cambria Math" panose="02040503050406030204" pitchFamily="18" charset="0"/>
                                    </a:rPr>
                                  </m:ctrlPr>
                                </m:dPr>
                                <m:e>
                                  <m:r>
                                    <a:rPr lang="en-US" sz="1350" b="0" smtClean="0">
                                      <a:latin typeface="Cambria Math" panose="02040503050406030204" pitchFamily="18" charset="0"/>
                                    </a:rPr>
                                    <m:t>𝑌</m:t>
                                  </m:r>
                                </m:e>
                                <m:e>
                                  <m:r>
                                    <a:rPr lang="en-US" sz="1350" b="0" smtClean="0">
                                      <a:latin typeface="Cambria Math" panose="02040503050406030204" pitchFamily="18" charset="0"/>
                                    </a:rPr>
                                    <m:t>𝐴</m:t>
                                  </m:r>
                                </m:e>
                              </m:d>
                              <m:r>
                                <a:rPr lang="en-US" sz="1350" b="0"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𝛾</m:t>
                                  </m:r>
                                </m:e>
                                <m:sub>
                                  <m:r>
                                    <a:rPr lang="en-US" sz="1350" b="0" smtClean="0">
                                      <a:latin typeface="Cambria Math" panose="02040503050406030204" pitchFamily="18" charset="0"/>
                                    </a:rPr>
                                    <m:t>𝑎</m:t>
                                  </m:r>
                                </m:sub>
                              </m:sSub>
                              <m:sSub>
                                <m:sSubPr>
                                  <m:ctrlPr>
                                    <a:rPr lang="en-US" sz="1350" b="0" i="1" smtClean="0">
                                      <a:latin typeface="Cambria Math" panose="02040503050406030204" pitchFamily="18" charset="0"/>
                                    </a:rPr>
                                  </m:ctrlPr>
                                </m:sSubPr>
                                <m:e>
                                  <m:r>
                                    <a:rPr lang="en-US" sz="1350" b="0" smtClean="0">
                                      <a:latin typeface="Cambria Math" panose="02040503050406030204" pitchFamily="18" charset="0"/>
                                    </a:rPr>
                                    <m:t>𝐼</m:t>
                                  </m:r>
                                </m:e>
                                <m:sub>
                                  <m:d>
                                    <m:dPr>
                                      <m:begChr m:val="{"/>
                                      <m:endChr m:val="}"/>
                                      <m:ctrlPr>
                                        <a:rPr lang="en-US" sz="1350" b="0" i="1" smtClean="0">
                                          <a:latin typeface="Cambria Math" panose="02040503050406030204" pitchFamily="18" charset="0"/>
                                        </a:rPr>
                                      </m:ctrlPr>
                                    </m:dPr>
                                    <m:e>
                                      <m:r>
                                        <a:rPr lang="en-US" sz="1350" b="0" smtClean="0">
                                          <a:latin typeface="Cambria Math" panose="02040503050406030204" pitchFamily="18" charset="0"/>
                                        </a:rPr>
                                        <m:t>𝐴</m:t>
                                      </m:r>
                                      <m:r>
                                        <a:rPr lang="en-US" sz="1350" b="0" smtClean="0">
                                          <a:latin typeface="Cambria Math" panose="02040503050406030204" pitchFamily="18" charset="0"/>
                                        </a:rPr>
                                        <m:t>=</m:t>
                                      </m:r>
                                      <m:r>
                                        <a:rPr lang="en-US" sz="1350" b="0" smtClean="0">
                                          <a:latin typeface="Cambria Math" panose="02040503050406030204" pitchFamily="18" charset="0"/>
                                        </a:rPr>
                                        <m:t>𝑎</m:t>
                                      </m:r>
                                    </m:e>
                                  </m:d>
                                </m:sub>
                              </m:sSub>
                            </m:oMath>
                          </a14:m>
                          <a:r>
                            <a:rPr lang="en-US" sz="135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350" b="0" i="1" smtClean="0">
                                      <a:latin typeface="Cambria Math" panose="02040503050406030204" pitchFamily="18" charset="0"/>
                                    </a:rPr>
                                  </m:ctrlPr>
                                </m:sSub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𝛾</m:t>
                                      </m:r>
                                    </m:e>
                                  </m:acc>
                                </m:e>
                                <m:sub>
                                  <m:r>
                                    <a:rPr lang="en-US" sz="1350" b="0" smtClean="0">
                                      <a:latin typeface="Cambria Math" panose="02040503050406030204" pitchFamily="18" charset="0"/>
                                    </a:rPr>
                                    <m:t>𝑎</m:t>
                                  </m:r>
                                </m:sub>
                              </m:sSub>
                            </m:oMath>
                          </a14:m>
                          <a:r>
                            <a:rPr lang="en-US" sz="1350" b="0" dirty="0"/>
                            <a:t>,</a:t>
                          </a:r>
                          <a:r>
                            <a:rPr lang="en-US" sz="1350" b="0" baseline="0" dirty="0"/>
                            <a:t> </a:t>
                          </a:r>
                          <a14:m>
                            <m:oMath xmlns:m="http://schemas.openxmlformats.org/officeDocument/2006/math">
                              <m:r>
                                <a:rPr lang="en-US" sz="1350" b="0" smtClean="0">
                                  <a:latin typeface="Cambria Math" panose="02040503050406030204" pitchFamily="18" charset="0"/>
                                </a:rPr>
                                <m:t>𝑎</m:t>
                              </m:r>
                              <m:r>
                                <a:rPr lang="en-US" sz="1350" b="0" smtClean="0">
                                  <a:latin typeface="Cambria Math" panose="02040503050406030204" pitchFamily="18" charset="0"/>
                                </a:rPr>
                                <m:t>=1,…,</m:t>
                              </m:r>
                              <m:r>
                                <a:rPr lang="en-US" sz="1350" b="0" smtClean="0">
                                  <a:latin typeface="Cambria Math" panose="02040503050406030204" pitchFamily="18" charset="0"/>
                                </a:rPr>
                                <m:t>𝑘</m:t>
                              </m:r>
                            </m:oMath>
                          </a14:m>
                          <a:endParaRPr lang="en-US" sz="1350" b="1" dirty="0"/>
                        </a:p>
                      </a:txBody>
                      <a:tcPr anchor="ctr"/>
                    </a:tc>
                    <a:tc>
                      <a:txBody>
                        <a:bodyPr/>
                        <a:lstStyle/>
                        <a:p>
                          <a:pPr algn="l"/>
                          <a:r>
                            <a:rPr lang="en-US" sz="1350" dirty="0" err="1"/>
                            <a:t>robincar_linear</a:t>
                          </a:r>
                          <a:endParaRPr lang="en-US" sz="1350" dirty="0"/>
                        </a:p>
                      </a:txBody>
                      <a:tcPr anchor="ctr"/>
                    </a:tc>
                    <a:extLst>
                      <a:ext uri="{0D108BD9-81ED-4DB2-BD59-A6C34878D82A}">
                        <a16:rowId xmlns:a16="http://schemas.microsoft.com/office/drawing/2014/main" val="479295321"/>
                      </a:ext>
                    </a:extLst>
                  </a:tr>
                  <a:tr h="457200">
                    <a:tc>
                      <a:txBody>
                        <a:bodyPr/>
                        <a:lstStyle/>
                        <a:p>
                          <a:r>
                            <a:rPr lang="en-US" sz="1350" b="1" dirty="0"/>
                            <a:t>Linear adjustment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latin typeface="Cambria Math" panose="02040503050406030204" pitchFamily="18" charset="0"/>
                                </a:rPr>
                                <m:t>E</m:t>
                              </m:r>
                              <m:d>
                                <m:dPr>
                                  <m:ctrlPr>
                                    <a:rPr lang="en-US" sz="1350" b="0" i="1" smtClean="0">
                                      <a:latin typeface="Cambria Math" panose="02040503050406030204" pitchFamily="18" charset="0"/>
                                    </a:rPr>
                                  </m:ctrlPr>
                                </m:dPr>
                                <m:e>
                                  <m:r>
                                    <a:rPr lang="en-US" sz="1350" b="0" smtClean="0">
                                      <a:latin typeface="Cambria Math" panose="02040503050406030204" pitchFamily="18" charset="0"/>
                                    </a:rPr>
                                    <m:t>𝑌</m:t>
                                  </m:r>
                                </m:e>
                                <m:e>
                                  <m:r>
                                    <a:rPr lang="en-US" sz="1350" b="0" smtClean="0">
                                      <a:latin typeface="Cambria Math" panose="02040503050406030204" pitchFamily="18" charset="0"/>
                                    </a:rPr>
                                    <m:t>𝐴</m:t>
                                  </m:r>
                                  <m:r>
                                    <a:rPr lang="en-US" sz="1350" b="0" smtClean="0">
                                      <a:latin typeface="Cambria Math" panose="02040503050406030204" pitchFamily="18" charset="0"/>
                                    </a:rPr>
                                    <m:t>, </m:t>
                                  </m:r>
                                  <m:r>
                                    <a:rPr lang="en-US" sz="1350" b="0" smtClean="0">
                                      <a:latin typeface="Cambria Math" panose="02040503050406030204" pitchFamily="18" charset="0"/>
                                    </a:rPr>
                                    <m:t>𝑋</m:t>
                                  </m:r>
                                </m:e>
                              </m:d>
                              <m:r>
                                <a:rPr lang="en-US" sz="1350" b="0" smtClean="0">
                                  <a:latin typeface="Cambria Math" panose="02040503050406030204" pitchFamily="18" charset="0"/>
                                </a:rPr>
                                <m:t>=∑</m:t>
                              </m:r>
                              <m:d>
                                <m:dPr>
                                  <m:ctrlPr>
                                    <a:rPr lang="en-US" sz="1350" b="0" i="1" smtClean="0">
                                      <a:latin typeface="Cambria Math" panose="02040503050406030204" pitchFamily="18" charset="0"/>
                                    </a:rPr>
                                  </m:ctrlPr>
                                </m:dPr>
                                <m:e>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𝛾</m:t>
                                      </m:r>
                                    </m:e>
                                    <m:sub>
                                      <m:r>
                                        <a:rPr lang="en-US" sz="1350" b="0" smtClean="0">
                                          <a:latin typeface="Cambria Math" panose="02040503050406030204" pitchFamily="18" charset="0"/>
                                        </a:rPr>
                                        <m:t>𝑎</m:t>
                                      </m:r>
                                    </m:sub>
                                  </m:sSub>
                                  <m:r>
                                    <a:rPr lang="en-US" sz="1350" b="0" smtClean="0">
                                      <a:latin typeface="Cambria Math" panose="02040503050406030204" pitchFamily="18" charset="0"/>
                                    </a:rPr>
                                    <m:t>+</m:t>
                                  </m:r>
                                  <m:sSubSup>
                                    <m:sSubSupPr>
                                      <m:ctrlPr>
                                        <a:rPr lang="en-US" sz="1350" b="0" i="1" smtClean="0">
                                          <a:latin typeface="Cambria Math" panose="02040503050406030204" pitchFamily="18" charset="0"/>
                                        </a:rPr>
                                      </m:ctrlPr>
                                    </m:sSubSupPr>
                                    <m:e>
                                      <m:r>
                                        <a:rPr lang="en-US" sz="1350" b="0" smtClean="0">
                                          <a:latin typeface="Cambria Math" panose="02040503050406030204" pitchFamily="18" charset="0"/>
                                        </a:rPr>
                                        <m:t>𝛽</m:t>
                                      </m:r>
                                    </m:e>
                                    <m:sub>
                                      <m:r>
                                        <a:rPr lang="en-US" sz="1350" b="0" smtClean="0">
                                          <a:latin typeface="Cambria Math" panose="02040503050406030204" pitchFamily="18" charset="0"/>
                                        </a:rPr>
                                        <m:t>𝑎</m:t>
                                      </m:r>
                                    </m:sub>
                                    <m:sup>
                                      <m:r>
                                        <a:rPr lang="en-US" sz="1350" b="0" i="1" smtClean="0">
                                          <a:latin typeface="Cambria Math" panose="02040503050406030204" pitchFamily="18" charset="0"/>
                                        </a:rPr>
                                        <m:t>⊤</m:t>
                                      </m:r>
                                    </m:sup>
                                  </m:sSubSup>
                                  <m:r>
                                    <a:rPr lang="en-US" sz="1350" b="0" smtClean="0">
                                      <a:latin typeface="Cambria Math" panose="02040503050406030204" pitchFamily="18" charset="0"/>
                                    </a:rPr>
                                    <m:t>𝑋</m:t>
                                  </m:r>
                                </m:e>
                              </m:d>
                              <m:sSub>
                                <m:sSubPr>
                                  <m:ctrlPr>
                                    <a:rPr lang="en-US" sz="1350" b="0" i="1" smtClean="0">
                                      <a:latin typeface="Cambria Math" panose="02040503050406030204" pitchFamily="18" charset="0"/>
                                    </a:rPr>
                                  </m:ctrlPr>
                                </m:sSubPr>
                                <m:e>
                                  <m:r>
                                    <a:rPr lang="en-US" sz="1350" b="0" smtClean="0">
                                      <a:latin typeface="Cambria Math" panose="02040503050406030204" pitchFamily="18" charset="0"/>
                                    </a:rPr>
                                    <m:t>𝐼</m:t>
                                  </m:r>
                                </m:e>
                                <m:sub>
                                  <m:d>
                                    <m:dPr>
                                      <m:begChr m:val="{"/>
                                      <m:endChr m:val="}"/>
                                      <m:ctrlPr>
                                        <a:rPr lang="en-US" sz="1350" b="0" i="1" smtClean="0">
                                          <a:latin typeface="Cambria Math" panose="02040503050406030204" pitchFamily="18" charset="0"/>
                                        </a:rPr>
                                      </m:ctrlPr>
                                    </m:dPr>
                                    <m:e>
                                      <m:r>
                                        <a:rPr lang="en-US" sz="1350" b="0" smtClean="0">
                                          <a:latin typeface="Cambria Math" panose="02040503050406030204" pitchFamily="18" charset="0"/>
                                        </a:rPr>
                                        <m:t>𝐴</m:t>
                                      </m:r>
                                      <m:r>
                                        <a:rPr lang="en-US" sz="1350" b="0" smtClean="0">
                                          <a:latin typeface="Cambria Math" panose="02040503050406030204" pitchFamily="18" charset="0"/>
                                        </a:rPr>
                                        <m:t>=</m:t>
                                      </m:r>
                                      <m:r>
                                        <a:rPr lang="en-US" sz="1350" b="0" smtClean="0">
                                          <a:latin typeface="Cambria Math" panose="02040503050406030204" pitchFamily="18" charset="0"/>
                                        </a:rPr>
                                        <m:t>𝑎</m:t>
                                      </m:r>
                                    </m:e>
                                  </m:d>
                                </m:sub>
                              </m:sSub>
                            </m:oMath>
                          </a14:m>
                          <a:r>
                            <a:rPr lang="en-US" sz="1350" dirty="0"/>
                            <a:t> </a:t>
                          </a:r>
                        </a:p>
                      </a:txBody>
                      <a:tcPr anchor="ctr"/>
                    </a:tc>
                    <a:tc>
                      <a:txBody>
                        <a:bodyPr/>
                        <a:lstStyle/>
                        <a:p>
                          <a:pPr algn="l"/>
                          <a14:m>
                            <m:oMathPara xmlns:m="http://schemas.openxmlformats.org/officeDocument/2006/math">
                              <m:oMathParaPr>
                                <m:jc m:val="left"/>
                              </m:oMathParaPr>
                              <m:oMath xmlns:m="http://schemas.openxmlformats.org/officeDocument/2006/math">
                                <m:sSub>
                                  <m:sSubPr>
                                    <m:ctrlPr>
                                      <a:rPr lang="en-US" sz="1350" b="0" i="1" smtClean="0">
                                        <a:latin typeface="Cambria Math" panose="02040503050406030204" pitchFamily="18" charset="0"/>
                                      </a:rPr>
                                    </m:ctrlPr>
                                  </m:sSub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𝛾</m:t>
                                        </m:r>
                                      </m:e>
                                    </m:acc>
                                  </m:e>
                                  <m:sub>
                                    <m:r>
                                      <a:rPr lang="en-US" sz="1350" b="0" smtClean="0">
                                        <a:latin typeface="Cambria Math" panose="02040503050406030204" pitchFamily="18" charset="0"/>
                                      </a:rPr>
                                      <m:t>𝑎</m:t>
                                    </m:r>
                                  </m:sub>
                                </m:sSub>
                                <m:r>
                                  <a:rPr lang="en-US" sz="1350" b="0" smtClean="0">
                                    <a:latin typeface="Cambria Math" panose="02040503050406030204" pitchFamily="18" charset="0"/>
                                  </a:rPr>
                                  <m:t>+</m:t>
                                </m:r>
                                <m:sSubSup>
                                  <m:sSubSupPr>
                                    <m:ctrlPr>
                                      <a:rPr lang="en-US" sz="1350" b="0" i="1" smtClean="0">
                                        <a:latin typeface="Cambria Math" panose="02040503050406030204" pitchFamily="18" charset="0"/>
                                      </a:rPr>
                                    </m:ctrlPr>
                                  </m:sSubSupPr>
                                  <m:e>
                                    <m:acc>
                                      <m:accPr>
                                        <m:chr m:val="̂"/>
                                        <m:ctrlPr>
                                          <a:rPr lang="en-US" sz="1350" b="0" i="1" smtClean="0">
                                            <a:latin typeface="Cambria Math" panose="02040503050406030204" pitchFamily="18" charset="0"/>
                                          </a:rPr>
                                        </m:ctrlPr>
                                      </m:accPr>
                                      <m:e>
                                        <m:r>
                                          <a:rPr lang="en-US" sz="1350" b="0" smtClean="0">
                                            <a:latin typeface="Cambria Math" panose="02040503050406030204" pitchFamily="18" charset="0"/>
                                          </a:rPr>
                                          <m:t>𝛽</m:t>
                                        </m:r>
                                      </m:e>
                                    </m:acc>
                                  </m:e>
                                  <m:sub>
                                    <m:r>
                                      <a:rPr lang="en-US" sz="1350" b="0" smtClean="0">
                                        <a:latin typeface="Cambria Math" panose="02040503050406030204" pitchFamily="18" charset="0"/>
                                      </a:rPr>
                                      <m:t>𝑎</m:t>
                                    </m:r>
                                  </m:sub>
                                  <m:sup>
                                    <m:r>
                                      <a:rPr lang="en-US" sz="1350" b="0" i="1" smtClean="0">
                                        <a:latin typeface="Cambria Math" panose="02040503050406030204" pitchFamily="18" charset="0"/>
                                      </a:rPr>
                                      <m:t>⊤</m:t>
                                    </m:r>
                                  </m:sup>
                                </m:sSubSup>
                                <m:acc>
                                  <m:accPr>
                                    <m:chr m:val="̅"/>
                                    <m:ctrlPr>
                                      <a:rPr lang="en-US" sz="1350" b="0" i="1" smtClean="0">
                                        <a:latin typeface="Cambria Math" panose="02040503050406030204" pitchFamily="18" charset="0"/>
                                      </a:rPr>
                                    </m:ctrlPr>
                                  </m:accPr>
                                  <m:e>
                                    <m:r>
                                      <a:rPr lang="en-US" sz="1350" b="0" smtClean="0">
                                        <a:latin typeface="Cambria Math" panose="02040503050406030204" pitchFamily="18" charset="0"/>
                                      </a:rPr>
                                      <m:t>𝑋</m:t>
                                    </m:r>
                                  </m:e>
                                </m:acc>
                                <m:r>
                                  <a:rPr lang="en-US" sz="1350" b="0" smtClean="0">
                                    <a:latin typeface="Cambria Math" panose="02040503050406030204" pitchFamily="18" charset="0"/>
                                  </a:rPr>
                                  <m:t>, </m:t>
                                </m:r>
                                <m:r>
                                  <a:rPr lang="en-US" sz="1350" b="0" smtClean="0">
                                    <a:latin typeface="Cambria Math" panose="02040503050406030204" pitchFamily="18" charset="0"/>
                                  </a:rPr>
                                  <m:t>𝑎</m:t>
                                </m:r>
                                <m:r>
                                  <a:rPr lang="en-US" sz="1350" b="0" smtClean="0">
                                    <a:latin typeface="Cambria Math" panose="02040503050406030204" pitchFamily="18" charset="0"/>
                                  </a:rPr>
                                  <m:t>=1,…,</m:t>
                                </m:r>
                                <m:r>
                                  <a:rPr lang="en-US" sz="1350" b="0" smtClean="0">
                                    <a:latin typeface="Cambria Math" panose="02040503050406030204" pitchFamily="18" charset="0"/>
                                  </a:rPr>
                                  <m:t>𝑘</m:t>
                                </m:r>
                              </m:oMath>
                            </m:oMathPara>
                          </a14:m>
                          <a:endParaRPr lang="en-US" sz="135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t>robincar_linear</a:t>
                          </a:r>
                          <a:endParaRPr lang="en-US" sz="1350" dirty="0"/>
                        </a:p>
                      </a:txBody>
                      <a:tcPr anchor="ctr"/>
                    </a:tc>
                    <a:extLst>
                      <a:ext uri="{0D108BD9-81ED-4DB2-BD59-A6C34878D82A}">
                        <a16:rowId xmlns:a16="http://schemas.microsoft.com/office/drawing/2014/main" val="3594602541"/>
                      </a:ext>
                    </a:extLst>
                  </a:tr>
                  <a:tr h="457200">
                    <a:tc>
                      <a:txBody>
                        <a:bodyPr/>
                        <a:lstStyle/>
                        <a:p>
                          <a:r>
                            <a:rPr lang="en-US" sz="1350" b="1" dirty="0"/>
                            <a:t>G-computation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350" b="0" smtClean="0">
                                  <a:latin typeface="Cambria Math" panose="02040503050406030204" pitchFamily="18" charset="0"/>
                                </a:rPr>
                                <m:t>𝑔</m:t>
                              </m:r>
                              <m:d>
                                <m:dPr>
                                  <m:ctrlPr>
                                    <a:rPr lang="en-US" sz="1350" b="0" i="1" smtClean="0">
                                      <a:latin typeface="Cambria Math" panose="02040503050406030204" pitchFamily="18" charset="0"/>
                                    </a:rPr>
                                  </m:ctrlPr>
                                </m:dPr>
                                <m:e>
                                  <m:r>
                                    <m:rPr>
                                      <m:sty m:val="p"/>
                                    </m:rPr>
                                    <a:rPr lang="en-US" sz="1350" b="0" smtClean="0">
                                      <a:latin typeface="Cambria Math" panose="02040503050406030204" pitchFamily="18" charset="0"/>
                                    </a:rPr>
                                    <m:t>E</m:t>
                                  </m:r>
                                  <m:d>
                                    <m:dPr>
                                      <m:ctrlPr>
                                        <a:rPr lang="en-US" sz="1350" b="0" i="1" smtClean="0">
                                          <a:latin typeface="Cambria Math" panose="02040503050406030204" pitchFamily="18" charset="0"/>
                                        </a:rPr>
                                      </m:ctrlPr>
                                    </m:dPr>
                                    <m:e>
                                      <m:r>
                                        <a:rPr lang="en-US" sz="1350" b="0" smtClean="0">
                                          <a:latin typeface="Cambria Math" panose="02040503050406030204" pitchFamily="18" charset="0"/>
                                        </a:rPr>
                                        <m:t>𝑌</m:t>
                                      </m:r>
                                    </m:e>
                                    <m:e>
                                      <m:r>
                                        <a:rPr lang="en-US" sz="1350" b="0" smtClean="0">
                                          <a:latin typeface="Cambria Math" panose="02040503050406030204" pitchFamily="18" charset="0"/>
                                        </a:rPr>
                                        <m:t>𝐴</m:t>
                                      </m:r>
                                      <m:r>
                                        <a:rPr lang="en-US" sz="1350" b="0" smtClean="0">
                                          <a:latin typeface="Cambria Math" panose="02040503050406030204" pitchFamily="18" charset="0"/>
                                        </a:rPr>
                                        <m:t>, </m:t>
                                      </m:r>
                                      <m:r>
                                        <a:rPr lang="en-US" sz="1350" b="0" smtClean="0">
                                          <a:latin typeface="Cambria Math" panose="02040503050406030204" pitchFamily="18" charset="0"/>
                                        </a:rPr>
                                        <m:t>𝑋</m:t>
                                      </m:r>
                                    </m:e>
                                  </m:d>
                                </m:e>
                              </m:d>
                              <m:r>
                                <a:rPr lang="en-US" sz="1350" b="0" smtClean="0">
                                  <a:latin typeface="Cambria Math" panose="02040503050406030204" pitchFamily="18" charset="0"/>
                                </a:rPr>
                                <m:t>=∑</m:t>
                              </m:r>
                              <m:d>
                                <m:dPr>
                                  <m:ctrlPr>
                                    <a:rPr lang="en-US" sz="1350" b="0" i="1" smtClean="0">
                                      <a:latin typeface="Cambria Math" panose="02040503050406030204" pitchFamily="18" charset="0"/>
                                    </a:rPr>
                                  </m:ctrlPr>
                                </m:dPr>
                                <m:e>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𝛾</m:t>
                                      </m:r>
                                    </m:e>
                                    <m:sub>
                                      <m:r>
                                        <a:rPr lang="en-US" sz="1350" b="0" smtClean="0">
                                          <a:latin typeface="Cambria Math" panose="02040503050406030204" pitchFamily="18" charset="0"/>
                                        </a:rPr>
                                        <m:t>𝑎</m:t>
                                      </m:r>
                                    </m:sub>
                                  </m:sSub>
                                  <m:r>
                                    <a:rPr lang="en-US" sz="1350" b="0" smtClean="0">
                                      <a:latin typeface="Cambria Math" panose="02040503050406030204" pitchFamily="18" charset="0"/>
                                    </a:rPr>
                                    <m:t>+</m:t>
                                  </m:r>
                                  <m:sSubSup>
                                    <m:sSubSupPr>
                                      <m:ctrlPr>
                                        <a:rPr lang="en-US" sz="1350" b="0" i="1" smtClean="0">
                                          <a:latin typeface="Cambria Math" panose="02040503050406030204" pitchFamily="18" charset="0"/>
                                        </a:rPr>
                                      </m:ctrlPr>
                                    </m:sSubSupPr>
                                    <m:e>
                                      <m:r>
                                        <a:rPr lang="en-US" sz="1350" b="0" smtClean="0">
                                          <a:latin typeface="Cambria Math" panose="02040503050406030204" pitchFamily="18" charset="0"/>
                                        </a:rPr>
                                        <m:t>𝛽</m:t>
                                      </m:r>
                                    </m:e>
                                    <m:sub>
                                      <m:r>
                                        <a:rPr lang="en-US" sz="1350" b="0" smtClean="0">
                                          <a:latin typeface="Cambria Math" panose="02040503050406030204" pitchFamily="18" charset="0"/>
                                        </a:rPr>
                                        <m:t>𝑎</m:t>
                                      </m:r>
                                    </m:sub>
                                    <m:sup>
                                      <m:r>
                                        <a:rPr lang="en-US" sz="1350" b="0" i="1" smtClean="0">
                                          <a:latin typeface="Cambria Math" panose="02040503050406030204" pitchFamily="18" charset="0"/>
                                        </a:rPr>
                                        <m:t>⊤</m:t>
                                      </m:r>
                                    </m:sup>
                                  </m:sSubSup>
                                  <m:r>
                                    <a:rPr lang="en-US" sz="1350" b="0" smtClean="0">
                                      <a:latin typeface="Cambria Math" panose="02040503050406030204" pitchFamily="18" charset="0"/>
                                    </a:rPr>
                                    <m:t>𝑋</m:t>
                                  </m:r>
                                </m:e>
                              </m:d>
                              <m:sSub>
                                <m:sSubPr>
                                  <m:ctrlPr>
                                    <a:rPr lang="en-US" sz="1350" b="0" i="1" smtClean="0">
                                      <a:latin typeface="Cambria Math" panose="02040503050406030204" pitchFamily="18" charset="0"/>
                                    </a:rPr>
                                  </m:ctrlPr>
                                </m:sSubPr>
                                <m:e>
                                  <m:r>
                                    <a:rPr lang="en-US" sz="1350" b="0" smtClean="0">
                                      <a:latin typeface="Cambria Math" panose="02040503050406030204" pitchFamily="18" charset="0"/>
                                    </a:rPr>
                                    <m:t>𝐼</m:t>
                                  </m:r>
                                </m:e>
                                <m:sub>
                                  <m:d>
                                    <m:dPr>
                                      <m:begChr m:val="{"/>
                                      <m:endChr m:val="}"/>
                                      <m:ctrlPr>
                                        <a:rPr lang="en-US" sz="1350" b="0" i="1" smtClean="0">
                                          <a:latin typeface="Cambria Math" panose="02040503050406030204" pitchFamily="18" charset="0"/>
                                        </a:rPr>
                                      </m:ctrlPr>
                                    </m:dPr>
                                    <m:e>
                                      <m:r>
                                        <a:rPr lang="en-US" sz="1350" b="0" smtClean="0">
                                          <a:latin typeface="Cambria Math" panose="02040503050406030204" pitchFamily="18" charset="0"/>
                                        </a:rPr>
                                        <m:t>𝐴</m:t>
                                      </m:r>
                                      <m:r>
                                        <a:rPr lang="en-US" sz="1350" b="0" smtClean="0">
                                          <a:latin typeface="Cambria Math" panose="02040503050406030204" pitchFamily="18" charset="0"/>
                                        </a:rPr>
                                        <m:t>=</m:t>
                                      </m:r>
                                      <m:r>
                                        <a:rPr lang="en-US" sz="1350" b="0" smtClean="0">
                                          <a:latin typeface="Cambria Math" panose="02040503050406030204" pitchFamily="18" charset="0"/>
                                        </a:rPr>
                                        <m:t>𝑎</m:t>
                                      </m:r>
                                    </m:e>
                                  </m:d>
                                </m:sub>
                              </m:sSub>
                            </m:oMath>
                          </a14:m>
                          <a:r>
                            <a:rPr lang="en-US" sz="135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1350" b="0" i="1" smtClean="0">
                                      <a:latin typeface="Cambria Math" panose="02040503050406030204" pitchFamily="18" charset="0"/>
                                    </a:rPr>
                                  </m:ctrlPr>
                                </m:fPr>
                                <m:num>
                                  <m:r>
                                    <a:rPr lang="en-US" sz="1350" b="0" smtClean="0">
                                      <a:latin typeface="Cambria Math" panose="02040503050406030204" pitchFamily="18" charset="0"/>
                                    </a:rPr>
                                    <m:t>1</m:t>
                                  </m:r>
                                </m:num>
                                <m:den>
                                  <m:r>
                                    <a:rPr lang="en-US" sz="1350" b="0" smtClean="0">
                                      <a:latin typeface="Cambria Math" panose="02040503050406030204" pitchFamily="18" charset="0"/>
                                    </a:rPr>
                                    <m:t>𝑛</m:t>
                                  </m:r>
                                </m:den>
                              </m:f>
                              <m:nary>
                                <m:naryPr>
                                  <m:chr m:val="∑"/>
                                  <m:limLoc m:val="subSup"/>
                                  <m:ctrlPr>
                                    <a:rPr lang="en-US" sz="1350" b="0" i="1" smtClean="0">
                                      <a:latin typeface="Cambria Math" panose="02040503050406030204" pitchFamily="18" charset="0"/>
                                    </a:rPr>
                                  </m:ctrlPr>
                                </m:naryPr>
                                <m:sub>
                                  <m:r>
                                    <m:rPr>
                                      <m:brk m:alnAt="25"/>
                                    </m:rPr>
                                    <a:rPr lang="en-US" sz="1350" b="0" smtClean="0">
                                      <a:latin typeface="Cambria Math" panose="02040503050406030204" pitchFamily="18" charset="0"/>
                                    </a:rPr>
                                    <m:t>𝑖</m:t>
                                  </m:r>
                                  <m:r>
                                    <a:rPr lang="en-US" sz="1350" b="0" smtClean="0">
                                      <a:latin typeface="Cambria Math" panose="02040503050406030204" pitchFamily="18" charset="0"/>
                                    </a:rPr>
                                    <m:t>=1</m:t>
                                  </m:r>
                                </m:sub>
                                <m:sup>
                                  <m:r>
                                    <a:rPr lang="en-US" sz="1350" b="0" smtClean="0">
                                      <a:latin typeface="Cambria Math" panose="02040503050406030204" pitchFamily="18" charset="0"/>
                                    </a:rPr>
                                    <m:t>𝑛</m:t>
                                  </m:r>
                                </m:sup>
                                <m:e>
                                  <m:sSup>
                                    <m:sSupPr>
                                      <m:ctrlPr>
                                        <a:rPr lang="en-US" sz="1350" b="0" i="1" smtClean="0">
                                          <a:latin typeface="Cambria Math" panose="02040503050406030204" pitchFamily="18" charset="0"/>
                                        </a:rPr>
                                      </m:ctrlPr>
                                    </m:sSupPr>
                                    <m:e>
                                      <m:r>
                                        <a:rPr lang="en-US" sz="1350" b="0" smtClean="0">
                                          <a:latin typeface="Cambria Math" panose="02040503050406030204" pitchFamily="18" charset="0"/>
                                        </a:rPr>
                                        <m:t>𝑔</m:t>
                                      </m:r>
                                    </m:e>
                                    <m:sup>
                                      <m:r>
                                        <a:rPr lang="en-US" sz="1350" b="0" smtClean="0">
                                          <a:latin typeface="Cambria Math" panose="02040503050406030204" pitchFamily="18" charset="0"/>
                                        </a:rPr>
                                        <m:t>−1</m:t>
                                      </m:r>
                                    </m:sup>
                                  </m:sSup>
                                  <m:d>
                                    <m:dPr>
                                      <m:ctrlPr>
                                        <a:rPr lang="en-US" sz="1350" b="0" i="1" smtClean="0">
                                          <a:latin typeface="Cambria Math" panose="02040503050406030204" pitchFamily="18" charset="0"/>
                                        </a:rPr>
                                      </m:ctrlPr>
                                    </m:dPr>
                                    <m:e>
                                      <m:sSub>
                                        <m:sSubPr>
                                          <m:ctrlPr>
                                            <a:rPr lang="en-US" sz="1350" b="0" i="1" smtClean="0">
                                              <a:latin typeface="Cambria Math" panose="02040503050406030204" pitchFamily="18" charset="0"/>
                                            </a:rPr>
                                          </m:ctrlPr>
                                        </m:sSub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𝛾</m:t>
                                              </m:r>
                                            </m:e>
                                          </m:acc>
                                        </m:e>
                                        <m:sub>
                                          <m:r>
                                            <a:rPr lang="en-US" sz="1350" b="0" smtClean="0">
                                              <a:latin typeface="Cambria Math" panose="02040503050406030204" pitchFamily="18" charset="0"/>
                                            </a:rPr>
                                            <m:t>𝑎</m:t>
                                          </m:r>
                                        </m:sub>
                                      </m:sSub>
                                      <m:r>
                                        <a:rPr lang="en-US" sz="1350" b="0" smtClean="0">
                                          <a:latin typeface="Cambria Math" panose="02040503050406030204" pitchFamily="18" charset="0"/>
                                        </a:rPr>
                                        <m:t>+</m:t>
                                      </m:r>
                                      <m:sSubSup>
                                        <m:sSubSupPr>
                                          <m:ctrlPr>
                                            <a:rPr lang="en-US" sz="1350" b="0" i="1" smtClean="0">
                                              <a:latin typeface="Cambria Math" panose="02040503050406030204" pitchFamily="18" charset="0"/>
                                            </a:rPr>
                                          </m:ctrlPr>
                                        </m:sSubSupPr>
                                        <m:e>
                                          <m:acc>
                                            <m:accPr>
                                              <m:chr m:val="̂"/>
                                              <m:ctrlPr>
                                                <a:rPr lang="en-US" sz="1350" b="0" i="1" smtClean="0">
                                                  <a:latin typeface="Cambria Math" panose="02040503050406030204" pitchFamily="18" charset="0"/>
                                                </a:rPr>
                                              </m:ctrlPr>
                                            </m:accPr>
                                            <m:e>
                                              <m:r>
                                                <a:rPr lang="en-US" sz="1350" b="0" smtClean="0">
                                                  <a:latin typeface="Cambria Math" panose="02040503050406030204" pitchFamily="18" charset="0"/>
                                                </a:rPr>
                                                <m:t>𝛽</m:t>
                                              </m:r>
                                            </m:e>
                                          </m:acc>
                                        </m:e>
                                        <m:sub>
                                          <m:r>
                                            <a:rPr lang="en-US" sz="1350" b="0" smtClean="0">
                                              <a:latin typeface="Cambria Math" panose="02040503050406030204" pitchFamily="18" charset="0"/>
                                            </a:rPr>
                                            <m:t>𝑎</m:t>
                                          </m:r>
                                        </m:sub>
                                        <m:sup>
                                          <m:r>
                                            <a:rPr lang="en-US" sz="1350" b="0" i="1" smtClean="0">
                                              <a:latin typeface="Cambria Math" panose="02040503050406030204" pitchFamily="18" charset="0"/>
                                            </a:rPr>
                                            <m:t>⊤</m:t>
                                          </m:r>
                                        </m:sup>
                                      </m:sSubSup>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𝑋</m:t>
                                          </m:r>
                                        </m:e>
                                        <m:sub>
                                          <m:r>
                                            <a:rPr lang="en-US" sz="1350" b="0" i="1" smtClean="0">
                                              <a:latin typeface="Cambria Math" panose="02040503050406030204" pitchFamily="18" charset="0"/>
                                            </a:rPr>
                                            <m:t>𝑖</m:t>
                                          </m:r>
                                        </m:sub>
                                      </m:sSub>
                                    </m:e>
                                  </m:d>
                                </m:e>
                              </m:nary>
                              <m:r>
                                <a:rPr lang="en-US" sz="1350" b="0" smtClean="0">
                                  <a:latin typeface="Cambria Math" panose="02040503050406030204" pitchFamily="18" charset="0"/>
                                </a:rPr>
                                <m:t>, </m:t>
                              </m:r>
                              <m:r>
                                <a:rPr lang="en-US" sz="1350" b="0" smtClean="0">
                                  <a:latin typeface="Cambria Math" panose="02040503050406030204" pitchFamily="18" charset="0"/>
                                </a:rPr>
                                <m:t>𝑎</m:t>
                              </m:r>
                              <m:r>
                                <a:rPr lang="en-US" sz="1350" b="0" smtClean="0">
                                  <a:latin typeface="Cambria Math" panose="02040503050406030204" pitchFamily="18" charset="0"/>
                                </a:rPr>
                                <m:t>=1,…,</m:t>
                              </m:r>
                              <m:r>
                                <a:rPr lang="en-US" sz="1350" b="0" smtClean="0">
                                  <a:latin typeface="Cambria Math" panose="02040503050406030204" pitchFamily="18" charset="0"/>
                                </a:rPr>
                                <m:t>𝑘</m:t>
                              </m:r>
                            </m:oMath>
                          </a14:m>
                          <a:r>
                            <a:rPr lang="en-US" sz="135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t>robincar_glm</a:t>
                          </a:r>
                          <a:endParaRPr lang="en-US" sz="1350" dirty="0"/>
                        </a:p>
                      </a:txBody>
                      <a:tcPr anchor="ctr"/>
                    </a:tc>
                    <a:extLst>
                      <a:ext uri="{0D108BD9-81ED-4DB2-BD59-A6C34878D82A}">
                        <a16:rowId xmlns:a16="http://schemas.microsoft.com/office/drawing/2014/main" val="3225668484"/>
                      </a:ext>
                    </a:extLst>
                  </a:tr>
                  <a:tr h="457200">
                    <a:tc>
                      <a:txBody>
                        <a:bodyPr/>
                        <a:lstStyle/>
                        <a:p>
                          <a:r>
                            <a:rPr lang="en-US" sz="1350" b="1" dirty="0">
                              <a:solidFill>
                                <a:srgbClr val="C00000"/>
                              </a:solidFill>
                            </a:rPr>
                            <a:t>AIPW (doubly robust)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𝑌</m:t>
                                  </m:r>
                                </m:e>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𝑋</m:t>
                                  </m:r>
                                </m:e>
                              </m:d>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𝜇</m:t>
                                  </m:r>
                                </m:e>
                                <m:sub>
                                  <m:r>
                                    <a:rPr lang="en-US" sz="1350" b="0" i="1"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r>
                                    <a:rPr lang="en-US" sz="1350" b="0" i="1" smtClean="0">
                                      <a:solidFill>
                                        <a:srgbClr val="C00000"/>
                                      </a:solidFill>
                                      <a:latin typeface="Cambria Math" panose="02040503050406030204" pitchFamily="18" charset="0"/>
                                    </a:rPr>
                                    <m:t>𝑋</m:t>
                                  </m:r>
                                </m:e>
                              </m:d>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𝐼</m:t>
                                  </m:r>
                                </m:e>
                                <m:sub>
                                  <m:d>
                                    <m:dPr>
                                      <m:begChr m:val="{"/>
                                      <m:endChr m:val="}"/>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e>
                                  </m:d>
                                </m:sub>
                              </m:sSub>
                            </m:oMath>
                          </a14:m>
                          <a:r>
                            <a:rPr lang="en-US" sz="1350" dirty="0">
                              <a:solidFill>
                                <a:srgbClr val="C00000"/>
                              </a:solidFill>
                            </a:rPr>
                            <a:t> </a:t>
                          </a:r>
                        </a:p>
                      </a:txBody>
                      <a:tcPr anchor="ctr"/>
                    </a:tc>
                    <a:tc>
                      <a:txBody>
                        <a:bodyPr/>
                        <a:lstStyle/>
                        <a:p>
                          <a:pPr algn="l"/>
                          <a14:m>
                            <m:oMath xmlns:m="http://schemas.openxmlformats.org/officeDocument/2006/math">
                              <m:f>
                                <m:fPr>
                                  <m:ctrlPr>
                                    <a:rPr lang="en-US" sz="135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supHide m:val="on"/>
                                  <m:ctrlPr>
                                    <a:rPr lang="en-US" sz="1350" i="1" smtClean="0">
                                      <a:solidFill>
                                        <a:srgbClr val="C00000"/>
                                      </a:solidFill>
                                      <a:latin typeface="Cambria Math" panose="02040503050406030204" pitchFamily="18" charset="0"/>
                                    </a:rPr>
                                  </m:ctrlPr>
                                </m:naryPr>
                                <m:sub>
                                  <m:sSub>
                                    <m:sSubPr>
                                      <m:ctrlPr>
                                        <a:rPr lang="en-US" sz="1350" b="0" i="1" smtClean="0">
                                          <a:solidFill>
                                            <a:srgbClr val="C00000"/>
                                          </a:solidFill>
                                          <a:latin typeface="Cambria Math" panose="02040503050406030204" pitchFamily="18" charset="0"/>
                                        </a:rPr>
                                      </m:ctrlPr>
                                    </m:sSubPr>
                                    <m:e>
                                      <m:r>
                                        <m:rPr>
                                          <m:brk m:alnAt="9"/>
                                        </m:rPr>
                                        <a:rPr lang="en-US" sz="1350" b="0" smtClean="0">
                                          <a:solidFill>
                                            <a:srgbClr val="C00000"/>
                                          </a:solidFill>
                                          <a:latin typeface="Cambria Math" panose="02040503050406030204" pitchFamily="18" charset="0"/>
                                        </a:rPr>
                                        <m:t>𝐴</m:t>
                                      </m:r>
                                    </m:e>
                                    <m:sub>
                                      <m:r>
                                        <m:rPr>
                                          <m:brk m:alnAt="9"/>
                                        </m:rPr>
                                        <a:rPr lang="en-US" sz="1350" b="0" smtClean="0">
                                          <a:solidFill>
                                            <a:srgbClr val="C00000"/>
                                          </a:solidFill>
                                          <a:latin typeface="Cambria Math" panose="02040503050406030204" pitchFamily="18" charset="0"/>
                                        </a:rPr>
                                        <m:t>𝑖</m:t>
                                      </m:r>
                                    </m:sub>
                                  </m:sSub>
                                  <m:r>
                                    <m:rPr>
                                      <m:brk m:alnAt="9"/>
                                    </m:rP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sub>
                                <m:sup/>
                                <m:e>
                                  <m:f>
                                    <m:fPr>
                                      <m:ctrlPr>
                                        <a:rPr lang="en-US" sz="1350" i="1" smtClean="0">
                                          <a:solidFill>
                                            <a:srgbClr val="C00000"/>
                                          </a:solidFill>
                                          <a:latin typeface="Cambria Math" panose="02040503050406030204" pitchFamily="18" charset="0"/>
                                        </a:rPr>
                                      </m:ctrlPr>
                                    </m:fPr>
                                    <m:num>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𝑌</m:t>
                                          </m:r>
                                        </m:e>
                                        <m:sub>
                                          <m:r>
                                            <a:rPr lang="en-US" sz="1350" b="0" smtClean="0">
                                              <a:solidFill>
                                                <a:srgbClr val="C00000"/>
                                              </a:solidFill>
                                              <a:latin typeface="Cambria Math" panose="02040503050406030204" pitchFamily="18" charset="0"/>
                                            </a:rPr>
                                            <m:t>𝑖</m:t>
                                          </m:r>
                                        </m:sub>
                                      </m:sSub>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𝜇</m:t>
                                              </m:r>
                                            </m:e>
                                          </m:acc>
                                        </m:e>
                                        <m:sub>
                                          <m:r>
                                            <a:rPr lang="en-US" sz="1350" b="0"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𝑋</m:t>
                                              </m:r>
                                            </m:e>
                                            <m:sub>
                                              <m:r>
                                                <a:rPr lang="en-US" sz="1350" b="0" smtClean="0">
                                                  <a:solidFill>
                                                    <a:srgbClr val="C00000"/>
                                                  </a:solidFill>
                                                  <a:latin typeface="Cambria Math" panose="02040503050406030204" pitchFamily="18" charset="0"/>
                                                </a:rPr>
                                                <m:t>𝑖</m:t>
                                              </m:r>
                                            </m:sub>
                                          </m:sSub>
                                        </m:e>
                                      </m:d>
                                    </m:num>
                                    <m:den>
                                      <m:f>
                                        <m:fPr>
                                          <m:type m:val="lin"/>
                                          <m:ctrlPr>
                                            <a:rPr lang="en-US" sz="1350" i="1" smtClean="0">
                                              <a:solidFill>
                                                <a:srgbClr val="C00000"/>
                                              </a:solidFill>
                                              <a:latin typeface="Cambria Math" panose="02040503050406030204" pitchFamily="18" charset="0"/>
                                            </a:rPr>
                                          </m:ctrlPr>
                                        </m:fPr>
                                        <m:num>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𝑛</m:t>
                                              </m:r>
                                            </m:e>
                                            <m:sub>
                                              <m:r>
                                                <a:rPr lang="en-US" sz="1350" b="0" smtClean="0">
                                                  <a:solidFill>
                                                    <a:srgbClr val="C00000"/>
                                                  </a:solidFill>
                                                  <a:latin typeface="Cambria Math" panose="02040503050406030204" pitchFamily="18" charset="0"/>
                                                </a:rPr>
                                                <m:t>𝑎</m:t>
                                              </m:r>
                                            </m:sub>
                                          </m:sSub>
                                        </m:num>
                                        <m:den>
                                          <m:r>
                                            <a:rPr lang="en-US" sz="1350" b="0" smtClean="0">
                                              <a:solidFill>
                                                <a:srgbClr val="C00000"/>
                                              </a:solidFill>
                                              <a:latin typeface="Cambria Math" panose="02040503050406030204" pitchFamily="18" charset="0"/>
                                            </a:rPr>
                                            <m:t>𝑛</m:t>
                                          </m:r>
                                        </m:den>
                                      </m:f>
                                    </m:den>
                                  </m:f>
                                </m:e>
                              </m:nary>
                              <m:r>
                                <a:rPr lang="en-US" sz="1350" b="0" smtClean="0">
                                  <a:solidFill>
                                    <a:srgbClr val="C00000"/>
                                  </a:solidFill>
                                  <a:latin typeface="Cambria Math" panose="02040503050406030204" pitchFamily="18" charset="0"/>
                                </a:rPr>
                                <m:t>+</m:t>
                              </m:r>
                              <m:f>
                                <m:fPr>
                                  <m:ctrlPr>
                                    <a:rPr lang="en-US" sz="1350" b="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ctrlPr>
                                    <a:rPr lang="en-US" sz="1350" b="0" i="1" smtClean="0">
                                      <a:solidFill>
                                        <a:srgbClr val="C00000"/>
                                      </a:solidFill>
                                      <a:latin typeface="Cambria Math" panose="02040503050406030204" pitchFamily="18" charset="0"/>
                                    </a:rPr>
                                  </m:ctrlPr>
                                </m:naryPr>
                                <m:sub>
                                  <m:r>
                                    <m:rPr>
                                      <m:brk m:alnAt="25"/>
                                    </m:rPr>
                                    <a:rPr lang="en-US" sz="1350" b="0" smtClean="0">
                                      <a:solidFill>
                                        <a:srgbClr val="C00000"/>
                                      </a:solidFill>
                                      <a:latin typeface="Cambria Math" panose="02040503050406030204" pitchFamily="18" charset="0"/>
                                    </a:rPr>
                                    <m:t>𝑖</m:t>
                                  </m:r>
                                  <m:r>
                                    <a:rPr lang="en-US" sz="1350" b="0" smtClean="0">
                                      <a:solidFill>
                                        <a:srgbClr val="C00000"/>
                                      </a:solidFill>
                                      <a:latin typeface="Cambria Math" panose="02040503050406030204" pitchFamily="18" charset="0"/>
                                    </a:rPr>
                                    <m:t>=1</m:t>
                                  </m:r>
                                </m:sub>
                                <m:sup>
                                  <m:r>
                                    <a:rPr lang="en-US" sz="1350" b="0" smtClean="0">
                                      <a:solidFill>
                                        <a:srgbClr val="C00000"/>
                                      </a:solidFill>
                                      <a:latin typeface="Cambria Math" panose="02040503050406030204" pitchFamily="18" charset="0"/>
                                    </a:rPr>
                                    <m:t>𝑛</m:t>
                                  </m:r>
                                </m:sup>
                                <m:e>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𝜇</m:t>
                                          </m:r>
                                        </m:e>
                                      </m:acc>
                                    </m:e>
                                    <m:sub>
                                      <m:r>
                                        <a:rPr lang="en-US" sz="1350" b="0"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𝑋</m:t>
                                          </m:r>
                                        </m:e>
                                        <m:sub>
                                          <m:r>
                                            <a:rPr lang="en-US" sz="1350" b="0" smtClean="0">
                                              <a:solidFill>
                                                <a:srgbClr val="C00000"/>
                                              </a:solidFill>
                                              <a:latin typeface="Cambria Math" panose="02040503050406030204" pitchFamily="18" charset="0"/>
                                            </a:rPr>
                                            <m:t>𝑖</m:t>
                                          </m:r>
                                        </m:sub>
                                      </m:sSub>
                                    </m:e>
                                  </m:d>
                                </m:e>
                              </m:nary>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𝑎</m:t>
                              </m:r>
                              <m:r>
                                <a:rPr lang="en-US" sz="1350" b="0" smtClean="0">
                                  <a:solidFill>
                                    <a:srgbClr val="C00000"/>
                                  </a:solidFill>
                                  <a:latin typeface="Cambria Math" panose="02040503050406030204" pitchFamily="18" charset="0"/>
                                </a:rPr>
                                <m:t>=1,…,</m:t>
                              </m:r>
                              <m:r>
                                <a:rPr lang="en-US" sz="1350" b="0" smtClean="0">
                                  <a:solidFill>
                                    <a:srgbClr val="C00000"/>
                                  </a:solidFill>
                                  <a:latin typeface="Cambria Math" panose="02040503050406030204" pitchFamily="18" charset="0"/>
                                </a:rPr>
                                <m:t>𝑘</m:t>
                              </m:r>
                            </m:oMath>
                          </a14:m>
                          <a:r>
                            <a:rPr lang="en-US" sz="1350" dirty="0">
                              <a:solidFill>
                                <a:srgbClr val="C00000"/>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r>
                            <a:rPr lang="en-US" sz="1350" dirty="0">
                              <a:solidFill>
                                <a:srgbClr val="C00000"/>
                              </a:solidFill>
                            </a:rPr>
                            <a:t>, </a:t>
                          </a:r>
                          <a:r>
                            <a:rPr lang="en-US" sz="1350" dirty="0" err="1">
                              <a:solidFill>
                                <a:srgbClr val="C00000"/>
                              </a:solidFill>
                            </a:rPr>
                            <a:t>robincar_SL</a:t>
                          </a:r>
                          <a:endParaRPr lang="en-US" sz="1350" dirty="0">
                            <a:solidFill>
                              <a:srgbClr val="C00000"/>
                            </a:solidFill>
                          </a:endParaRPr>
                        </a:p>
                      </a:txBody>
                      <a:tcPr anchor="ctr"/>
                    </a:tc>
                    <a:extLst>
                      <a:ext uri="{0D108BD9-81ED-4DB2-BD59-A6C34878D82A}">
                        <a16:rowId xmlns:a16="http://schemas.microsoft.com/office/drawing/2014/main" val="3106131093"/>
                      </a:ext>
                    </a:extLst>
                  </a:tr>
                </a:tbl>
              </a:graphicData>
            </a:graphic>
          </p:graphicFrame>
        </mc:Choice>
        <mc:Fallback xmlns="">
          <p:graphicFrame>
            <p:nvGraphicFramePr>
              <p:cNvPr id="4" name="Table 1">
                <a:extLst>
                  <a:ext uri="{FF2B5EF4-FFF2-40B4-BE49-F238E27FC236}">
                    <a16:creationId xmlns:a16="http://schemas.microsoft.com/office/drawing/2014/main" id="{519C15B4-9962-8C69-B7BF-E88600B4793F}"/>
                  </a:ext>
                </a:extLst>
              </p:cNvPr>
              <p:cNvGraphicFramePr>
                <a:graphicFrameLocks noGrp="1"/>
              </p:cNvGraphicFramePr>
              <p:nvPr>
                <p:extLst>
                  <p:ext uri="{D42A27DB-BD31-4B8C-83A1-F6EECF244321}">
                    <p14:modId xmlns:p14="http://schemas.microsoft.com/office/powerpoint/2010/main" val="689423030"/>
                  </p:ext>
                </p:extLst>
              </p:nvPr>
            </p:nvGraphicFramePr>
            <p:xfrm>
              <a:off x="570752" y="1881240"/>
              <a:ext cx="11272972" cy="22860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4"/>
                          <a:stretch>
                            <a:fillRect l="-136918" t="-2778" r="-82079" b="-497222"/>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t>Unadjusted</a:t>
                          </a:r>
                        </a:p>
                      </a:txBody>
                      <a:tcPr anchor="ctr"/>
                    </a:tc>
                    <a:tc>
                      <a:txBody>
                        <a:bodyPr/>
                        <a:lstStyle/>
                        <a:p>
                          <a:endParaRPr lang="en-US"/>
                        </a:p>
                      </a:txBody>
                      <a:tcPr anchor="ctr">
                        <a:blipFill>
                          <a:blip r:embed="rId4"/>
                          <a:stretch>
                            <a:fillRect l="-70536" t="-102778" r="-226786" b="-397222"/>
                          </a:stretch>
                        </a:blipFill>
                      </a:tcPr>
                    </a:tc>
                    <a:tc>
                      <a:txBody>
                        <a:bodyPr/>
                        <a:lstStyle/>
                        <a:p>
                          <a:endParaRPr lang="en-US"/>
                        </a:p>
                      </a:txBody>
                      <a:tcPr anchor="ctr">
                        <a:blipFill>
                          <a:blip r:embed="rId4"/>
                          <a:stretch>
                            <a:fillRect l="-136918" t="-102778" r="-82079" b="-397222"/>
                          </a:stretch>
                        </a:blipFill>
                      </a:tcPr>
                    </a:tc>
                    <a:tc>
                      <a:txBody>
                        <a:bodyPr/>
                        <a:lstStyle/>
                        <a:p>
                          <a:pPr algn="l"/>
                          <a:r>
                            <a:rPr lang="en-US" sz="1350" dirty="0" err="1"/>
                            <a:t>robincar_linear</a:t>
                          </a:r>
                          <a:endParaRPr lang="en-US" sz="1350" dirty="0"/>
                        </a:p>
                      </a:txBody>
                      <a:tcPr anchor="ctr"/>
                    </a:tc>
                    <a:extLst>
                      <a:ext uri="{0D108BD9-81ED-4DB2-BD59-A6C34878D82A}">
                        <a16:rowId xmlns:a16="http://schemas.microsoft.com/office/drawing/2014/main" val="479295321"/>
                      </a:ext>
                    </a:extLst>
                  </a:tr>
                  <a:tr h="457200">
                    <a:tc>
                      <a:txBody>
                        <a:bodyPr/>
                        <a:lstStyle/>
                        <a:p>
                          <a:r>
                            <a:rPr lang="en-US" sz="1350" b="1" dirty="0"/>
                            <a:t>Linear adjustment</a:t>
                          </a:r>
                        </a:p>
                      </a:txBody>
                      <a:tcPr anchor="ctr"/>
                    </a:tc>
                    <a:tc>
                      <a:txBody>
                        <a:bodyPr/>
                        <a:lstStyle/>
                        <a:p>
                          <a:endParaRPr lang="en-US"/>
                        </a:p>
                      </a:txBody>
                      <a:tcPr anchor="ctr">
                        <a:blipFill>
                          <a:blip r:embed="rId4"/>
                          <a:stretch>
                            <a:fillRect l="-70536" t="-197297" r="-226786" b="-286486"/>
                          </a:stretch>
                        </a:blipFill>
                      </a:tcPr>
                    </a:tc>
                    <a:tc>
                      <a:txBody>
                        <a:bodyPr/>
                        <a:lstStyle/>
                        <a:p>
                          <a:endParaRPr lang="en-US"/>
                        </a:p>
                      </a:txBody>
                      <a:tcPr anchor="ctr">
                        <a:blipFill>
                          <a:blip r:embed="rId4"/>
                          <a:stretch>
                            <a:fillRect l="-136918" t="-197297" r="-82079" b="-28648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t>robincar_linear</a:t>
                          </a:r>
                          <a:endParaRPr lang="en-US" sz="1350" dirty="0"/>
                        </a:p>
                      </a:txBody>
                      <a:tcPr anchor="ctr"/>
                    </a:tc>
                    <a:extLst>
                      <a:ext uri="{0D108BD9-81ED-4DB2-BD59-A6C34878D82A}">
                        <a16:rowId xmlns:a16="http://schemas.microsoft.com/office/drawing/2014/main" val="3594602541"/>
                      </a:ext>
                    </a:extLst>
                  </a:tr>
                  <a:tr h="457200">
                    <a:tc>
                      <a:txBody>
                        <a:bodyPr/>
                        <a:lstStyle/>
                        <a:p>
                          <a:r>
                            <a:rPr lang="en-US" sz="1350" b="1" dirty="0"/>
                            <a:t>G-computation</a:t>
                          </a:r>
                        </a:p>
                      </a:txBody>
                      <a:tcPr anchor="ctr"/>
                    </a:tc>
                    <a:tc>
                      <a:txBody>
                        <a:bodyPr/>
                        <a:lstStyle/>
                        <a:p>
                          <a:endParaRPr lang="en-US"/>
                        </a:p>
                      </a:txBody>
                      <a:tcPr anchor="ctr">
                        <a:blipFill>
                          <a:blip r:embed="rId4"/>
                          <a:stretch>
                            <a:fillRect l="-70536" t="-305556" r="-226786" b="-194444"/>
                          </a:stretch>
                        </a:blipFill>
                      </a:tcPr>
                    </a:tc>
                    <a:tc>
                      <a:txBody>
                        <a:bodyPr/>
                        <a:lstStyle/>
                        <a:p>
                          <a:endParaRPr lang="en-US"/>
                        </a:p>
                      </a:txBody>
                      <a:tcPr anchor="ctr">
                        <a:blipFill>
                          <a:blip r:embed="rId4"/>
                          <a:stretch>
                            <a:fillRect l="-136918" t="-305556" r="-82079" b="-19444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t>robincar_glm</a:t>
                          </a:r>
                          <a:endParaRPr lang="en-US" sz="1350" dirty="0"/>
                        </a:p>
                      </a:txBody>
                      <a:tcPr anchor="ctr"/>
                    </a:tc>
                    <a:extLst>
                      <a:ext uri="{0D108BD9-81ED-4DB2-BD59-A6C34878D82A}">
                        <a16:rowId xmlns:a16="http://schemas.microsoft.com/office/drawing/2014/main" val="3225668484"/>
                      </a:ext>
                    </a:extLst>
                  </a:tr>
                  <a:tr h="457200">
                    <a:tc>
                      <a:txBody>
                        <a:bodyPr/>
                        <a:lstStyle/>
                        <a:p>
                          <a:r>
                            <a:rPr lang="en-US" sz="1350" b="1" dirty="0">
                              <a:solidFill>
                                <a:srgbClr val="C00000"/>
                              </a:solidFill>
                            </a:rPr>
                            <a:t>AIPW (doubly robust)</a:t>
                          </a:r>
                        </a:p>
                      </a:txBody>
                      <a:tcPr anchor="ctr"/>
                    </a:tc>
                    <a:tc>
                      <a:txBody>
                        <a:bodyPr/>
                        <a:lstStyle/>
                        <a:p>
                          <a:endParaRPr lang="en-US"/>
                        </a:p>
                      </a:txBody>
                      <a:tcPr anchor="ctr">
                        <a:blipFill>
                          <a:blip r:embed="rId4"/>
                          <a:stretch>
                            <a:fillRect l="-70536" t="-405556" r="-226786" b="-94444"/>
                          </a:stretch>
                        </a:blipFill>
                      </a:tcPr>
                    </a:tc>
                    <a:tc>
                      <a:txBody>
                        <a:bodyPr/>
                        <a:lstStyle/>
                        <a:p>
                          <a:endParaRPr lang="en-US"/>
                        </a:p>
                      </a:txBody>
                      <a:tcPr anchor="ctr">
                        <a:blipFill>
                          <a:blip r:embed="rId4"/>
                          <a:stretch>
                            <a:fillRect l="-136918" t="-405556" r="-82079" b="-9444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r>
                            <a:rPr lang="en-US" sz="1350" dirty="0">
                              <a:solidFill>
                                <a:srgbClr val="C00000"/>
                              </a:solidFill>
                            </a:rPr>
                            <a:t>, </a:t>
                          </a:r>
                          <a:r>
                            <a:rPr lang="en-US" sz="1350" dirty="0" err="1">
                              <a:solidFill>
                                <a:srgbClr val="C00000"/>
                              </a:solidFill>
                            </a:rPr>
                            <a:t>robincar_SL</a:t>
                          </a:r>
                          <a:endParaRPr lang="en-US" sz="1350" dirty="0">
                            <a:solidFill>
                              <a:srgbClr val="C00000"/>
                            </a:solidFill>
                          </a:endParaRPr>
                        </a:p>
                      </a:txBody>
                      <a:tcPr anchor="ctr"/>
                    </a:tc>
                    <a:extLst>
                      <a:ext uri="{0D108BD9-81ED-4DB2-BD59-A6C34878D82A}">
                        <a16:rowId xmlns:a16="http://schemas.microsoft.com/office/drawing/2014/main" val="3106131093"/>
                      </a:ext>
                    </a:extLst>
                  </a:tr>
                </a:tbl>
              </a:graphicData>
            </a:graphic>
          </p:graphicFrame>
        </mc:Fallback>
      </mc:AlternateContent>
      <p:sp>
        <p:nvSpPr>
          <p:cNvPr id="5" name="Rounded Rectangle 4">
            <a:extLst>
              <a:ext uri="{FF2B5EF4-FFF2-40B4-BE49-F238E27FC236}">
                <a16:creationId xmlns:a16="http://schemas.microsoft.com/office/drawing/2014/main" id="{C3305348-86C9-A8E5-09A5-382222D7D28A}"/>
              </a:ext>
            </a:extLst>
          </p:cNvPr>
          <p:cNvSpPr/>
          <p:nvPr/>
        </p:nvSpPr>
        <p:spPr>
          <a:xfrm>
            <a:off x="570750" y="3720891"/>
            <a:ext cx="8266545" cy="434109"/>
          </a:xfrm>
          <a:custGeom>
            <a:avLst/>
            <a:gdLst>
              <a:gd name="csX0" fmla="*/ 0 w 8266545"/>
              <a:gd name="csY0" fmla="*/ 72353 h 434109"/>
              <a:gd name="csX1" fmla="*/ 72353 w 8266545"/>
              <a:gd name="csY1" fmla="*/ 0 h 434109"/>
              <a:gd name="csX2" fmla="*/ 911610 w 8266545"/>
              <a:gd name="csY2" fmla="*/ 0 h 434109"/>
              <a:gd name="csX3" fmla="*/ 1507211 w 8266545"/>
              <a:gd name="csY3" fmla="*/ 0 h 434109"/>
              <a:gd name="csX4" fmla="*/ 2021594 w 8266545"/>
              <a:gd name="csY4" fmla="*/ 0 h 434109"/>
              <a:gd name="csX5" fmla="*/ 2779633 w 8266545"/>
              <a:gd name="csY5" fmla="*/ 0 h 434109"/>
              <a:gd name="csX6" fmla="*/ 3375234 w 8266545"/>
              <a:gd name="csY6" fmla="*/ 0 h 434109"/>
              <a:gd name="csX7" fmla="*/ 4214491 w 8266545"/>
              <a:gd name="csY7" fmla="*/ 0 h 434109"/>
              <a:gd name="csX8" fmla="*/ 4728874 w 8266545"/>
              <a:gd name="csY8" fmla="*/ 0 h 434109"/>
              <a:gd name="csX9" fmla="*/ 5568131 w 8266545"/>
              <a:gd name="csY9" fmla="*/ 0 h 434109"/>
              <a:gd name="csX10" fmla="*/ 6001295 w 8266545"/>
              <a:gd name="csY10" fmla="*/ 0 h 434109"/>
              <a:gd name="csX11" fmla="*/ 6678115 w 8266545"/>
              <a:gd name="csY11" fmla="*/ 0 h 434109"/>
              <a:gd name="csX12" fmla="*/ 7354935 w 8266545"/>
              <a:gd name="csY12" fmla="*/ 0 h 434109"/>
              <a:gd name="csX13" fmla="*/ 8194192 w 8266545"/>
              <a:gd name="csY13" fmla="*/ 0 h 434109"/>
              <a:gd name="csX14" fmla="*/ 8266545 w 8266545"/>
              <a:gd name="csY14" fmla="*/ 72353 h 434109"/>
              <a:gd name="csX15" fmla="*/ 8266545 w 8266545"/>
              <a:gd name="csY15" fmla="*/ 361756 h 434109"/>
              <a:gd name="csX16" fmla="*/ 8194192 w 8266545"/>
              <a:gd name="csY16" fmla="*/ 434109 h 434109"/>
              <a:gd name="csX17" fmla="*/ 7436154 w 8266545"/>
              <a:gd name="csY17" fmla="*/ 434109 h 434109"/>
              <a:gd name="csX18" fmla="*/ 7002989 w 8266545"/>
              <a:gd name="csY18" fmla="*/ 434109 h 434109"/>
              <a:gd name="csX19" fmla="*/ 6488606 w 8266545"/>
              <a:gd name="csY19" fmla="*/ 434109 h 434109"/>
              <a:gd name="csX20" fmla="*/ 5649349 w 8266545"/>
              <a:gd name="csY20" fmla="*/ 434109 h 434109"/>
              <a:gd name="csX21" fmla="*/ 4972529 w 8266545"/>
              <a:gd name="csY21" fmla="*/ 434109 h 434109"/>
              <a:gd name="csX22" fmla="*/ 4458146 w 8266545"/>
              <a:gd name="csY22" fmla="*/ 434109 h 434109"/>
              <a:gd name="csX23" fmla="*/ 3781326 w 8266545"/>
              <a:gd name="csY23" fmla="*/ 434109 h 434109"/>
              <a:gd name="csX24" fmla="*/ 3348161 w 8266545"/>
              <a:gd name="csY24" fmla="*/ 434109 h 434109"/>
              <a:gd name="csX25" fmla="*/ 2914997 w 8266545"/>
              <a:gd name="csY25" fmla="*/ 434109 h 434109"/>
              <a:gd name="csX26" fmla="*/ 2238177 w 8266545"/>
              <a:gd name="csY26" fmla="*/ 434109 h 434109"/>
              <a:gd name="csX27" fmla="*/ 1723794 w 8266545"/>
              <a:gd name="csY27" fmla="*/ 434109 h 434109"/>
              <a:gd name="csX28" fmla="*/ 965755 w 8266545"/>
              <a:gd name="csY28" fmla="*/ 434109 h 434109"/>
              <a:gd name="csX29" fmla="*/ 72353 w 8266545"/>
              <a:gd name="csY29" fmla="*/ 434109 h 434109"/>
              <a:gd name="csX30" fmla="*/ 0 w 8266545"/>
              <a:gd name="csY30" fmla="*/ 361756 h 434109"/>
              <a:gd name="csX31" fmla="*/ 0 w 8266545"/>
              <a:gd name="csY31" fmla="*/ 72353 h 43410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Lst>
            <a:rect l="l" t="t" r="r" b="b"/>
            <a:pathLst>
              <a:path w="8266545" h="434109" extrusionOk="0">
                <a:moveTo>
                  <a:pt x="0" y="72353"/>
                </a:moveTo>
                <a:cubicBezTo>
                  <a:pt x="-1005" y="31774"/>
                  <a:pt x="26775" y="2109"/>
                  <a:pt x="72353" y="0"/>
                </a:cubicBezTo>
                <a:cubicBezTo>
                  <a:pt x="266893" y="-20692"/>
                  <a:pt x="534200" y="-15368"/>
                  <a:pt x="911610" y="0"/>
                </a:cubicBezTo>
                <a:cubicBezTo>
                  <a:pt x="1289020" y="15368"/>
                  <a:pt x="1225132" y="-22648"/>
                  <a:pt x="1507211" y="0"/>
                </a:cubicBezTo>
                <a:cubicBezTo>
                  <a:pt x="1789290" y="22648"/>
                  <a:pt x="1806418" y="11123"/>
                  <a:pt x="2021594" y="0"/>
                </a:cubicBezTo>
                <a:cubicBezTo>
                  <a:pt x="2236770" y="-11123"/>
                  <a:pt x="2577413" y="3348"/>
                  <a:pt x="2779633" y="0"/>
                </a:cubicBezTo>
                <a:cubicBezTo>
                  <a:pt x="2981853" y="-3348"/>
                  <a:pt x="3118205" y="-12233"/>
                  <a:pt x="3375234" y="0"/>
                </a:cubicBezTo>
                <a:cubicBezTo>
                  <a:pt x="3632263" y="12233"/>
                  <a:pt x="3917945" y="15705"/>
                  <a:pt x="4214491" y="0"/>
                </a:cubicBezTo>
                <a:cubicBezTo>
                  <a:pt x="4511037" y="-15705"/>
                  <a:pt x="4559782" y="-25517"/>
                  <a:pt x="4728874" y="0"/>
                </a:cubicBezTo>
                <a:cubicBezTo>
                  <a:pt x="4897966" y="25517"/>
                  <a:pt x="5152329" y="24073"/>
                  <a:pt x="5568131" y="0"/>
                </a:cubicBezTo>
                <a:cubicBezTo>
                  <a:pt x="5983933" y="-24073"/>
                  <a:pt x="5869378" y="21159"/>
                  <a:pt x="6001295" y="0"/>
                </a:cubicBezTo>
                <a:cubicBezTo>
                  <a:pt x="6133212" y="-21159"/>
                  <a:pt x="6522908" y="26957"/>
                  <a:pt x="6678115" y="0"/>
                </a:cubicBezTo>
                <a:cubicBezTo>
                  <a:pt x="6833322" y="-26957"/>
                  <a:pt x="7039007" y="1357"/>
                  <a:pt x="7354935" y="0"/>
                </a:cubicBezTo>
                <a:cubicBezTo>
                  <a:pt x="7670863" y="-1357"/>
                  <a:pt x="7881186" y="21434"/>
                  <a:pt x="8194192" y="0"/>
                </a:cubicBezTo>
                <a:cubicBezTo>
                  <a:pt x="8239850" y="6980"/>
                  <a:pt x="8269455" y="29846"/>
                  <a:pt x="8266545" y="72353"/>
                </a:cubicBezTo>
                <a:cubicBezTo>
                  <a:pt x="8256901" y="204528"/>
                  <a:pt x="8267689" y="257757"/>
                  <a:pt x="8266545" y="361756"/>
                </a:cubicBezTo>
                <a:cubicBezTo>
                  <a:pt x="8262108" y="397534"/>
                  <a:pt x="8232171" y="431149"/>
                  <a:pt x="8194192" y="434109"/>
                </a:cubicBezTo>
                <a:cubicBezTo>
                  <a:pt x="7946827" y="442451"/>
                  <a:pt x="7762883" y="406965"/>
                  <a:pt x="7436154" y="434109"/>
                </a:cubicBezTo>
                <a:cubicBezTo>
                  <a:pt x="7109425" y="461253"/>
                  <a:pt x="7159563" y="454303"/>
                  <a:pt x="7002989" y="434109"/>
                </a:cubicBezTo>
                <a:cubicBezTo>
                  <a:pt x="6846415" y="413915"/>
                  <a:pt x="6640772" y="457415"/>
                  <a:pt x="6488606" y="434109"/>
                </a:cubicBezTo>
                <a:cubicBezTo>
                  <a:pt x="6336440" y="410803"/>
                  <a:pt x="5870120" y="436040"/>
                  <a:pt x="5649349" y="434109"/>
                </a:cubicBezTo>
                <a:cubicBezTo>
                  <a:pt x="5428578" y="432178"/>
                  <a:pt x="5266587" y="441933"/>
                  <a:pt x="4972529" y="434109"/>
                </a:cubicBezTo>
                <a:cubicBezTo>
                  <a:pt x="4678471" y="426285"/>
                  <a:pt x="4662411" y="437774"/>
                  <a:pt x="4458146" y="434109"/>
                </a:cubicBezTo>
                <a:cubicBezTo>
                  <a:pt x="4253881" y="430444"/>
                  <a:pt x="3961896" y="435300"/>
                  <a:pt x="3781326" y="434109"/>
                </a:cubicBezTo>
                <a:cubicBezTo>
                  <a:pt x="3600756" y="432918"/>
                  <a:pt x="3525798" y="432406"/>
                  <a:pt x="3348161" y="434109"/>
                </a:cubicBezTo>
                <a:cubicBezTo>
                  <a:pt x="3170525" y="435812"/>
                  <a:pt x="3055317" y="450084"/>
                  <a:pt x="2914997" y="434109"/>
                </a:cubicBezTo>
                <a:cubicBezTo>
                  <a:pt x="2774677" y="418134"/>
                  <a:pt x="2402314" y="421516"/>
                  <a:pt x="2238177" y="434109"/>
                </a:cubicBezTo>
                <a:cubicBezTo>
                  <a:pt x="2074040" y="446702"/>
                  <a:pt x="1935132" y="416658"/>
                  <a:pt x="1723794" y="434109"/>
                </a:cubicBezTo>
                <a:cubicBezTo>
                  <a:pt x="1512456" y="451560"/>
                  <a:pt x="1255786" y="456339"/>
                  <a:pt x="965755" y="434109"/>
                </a:cubicBezTo>
                <a:cubicBezTo>
                  <a:pt x="675724" y="411879"/>
                  <a:pt x="401138" y="411695"/>
                  <a:pt x="72353" y="434109"/>
                </a:cubicBezTo>
                <a:cubicBezTo>
                  <a:pt x="31014" y="438412"/>
                  <a:pt x="-1088" y="398289"/>
                  <a:pt x="0" y="361756"/>
                </a:cubicBezTo>
                <a:cubicBezTo>
                  <a:pt x="-3332" y="224159"/>
                  <a:pt x="-1571" y="143970"/>
                  <a:pt x="0" y="72353"/>
                </a:cubicBezTo>
                <a:close/>
              </a:path>
            </a:pathLst>
          </a:cu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28760BB-9329-D026-9E5E-1CFD249708CD}"/>
              </a:ext>
            </a:extLst>
          </p:cNvPr>
          <p:cNvSpPr/>
          <p:nvPr/>
        </p:nvSpPr>
        <p:spPr>
          <a:xfrm>
            <a:off x="570749" y="4212960"/>
            <a:ext cx="8266545" cy="434109"/>
          </a:xfrm>
          <a:custGeom>
            <a:avLst/>
            <a:gdLst>
              <a:gd name="csX0" fmla="*/ 0 w 8266545"/>
              <a:gd name="csY0" fmla="*/ 72353 h 434109"/>
              <a:gd name="csX1" fmla="*/ 72353 w 8266545"/>
              <a:gd name="csY1" fmla="*/ 0 h 434109"/>
              <a:gd name="csX2" fmla="*/ 749173 w 8266545"/>
              <a:gd name="csY2" fmla="*/ 0 h 434109"/>
              <a:gd name="csX3" fmla="*/ 1507211 w 8266545"/>
              <a:gd name="csY3" fmla="*/ 0 h 434109"/>
              <a:gd name="csX4" fmla="*/ 2021594 w 8266545"/>
              <a:gd name="csY4" fmla="*/ 0 h 434109"/>
              <a:gd name="csX5" fmla="*/ 2454759 w 8266545"/>
              <a:gd name="csY5" fmla="*/ 0 h 434109"/>
              <a:gd name="csX6" fmla="*/ 2969142 w 8266545"/>
              <a:gd name="csY6" fmla="*/ 0 h 434109"/>
              <a:gd name="csX7" fmla="*/ 3564744 w 8266545"/>
              <a:gd name="csY7" fmla="*/ 0 h 434109"/>
              <a:gd name="csX8" fmla="*/ 4241564 w 8266545"/>
              <a:gd name="csY8" fmla="*/ 0 h 434109"/>
              <a:gd name="csX9" fmla="*/ 4755947 w 8266545"/>
              <a:gd name="csY9" fmla="*/ 0 h 434109"/>
              <a:gd name="csX10" fmla="*/ 5595204 w 8266545"/>
              <a:gd name="csY10" fmla="*/ 0 h 434109"/>
              <a:gd name="csX11" fmla="*/ 6272023 w 8266545"/>
              <a:gd name="csY11" fmla="*/ 0 h 434109"/>
              <a:gd name="csX12" fmla="*/ 7111280 w 8266545"/>
              <a:gd name="csY12" fmla="*/ 0 h 434109"/>
              <a:gd name="csX13" fmla="*/ 8194192 w 8266545"/>
              <a:gd name="csY13" fmla="*/ 0 h 434109"/>
              <a:gd name="csX14" fmla="*/ 8266545 w 8266545"/>
              <a:gd name="csY14" fmla="*/ 72353 h 434109"/>
              <a:gd name="csX15" fmla="*/ 8266545 w 8266545"/>
              <a:gd name="csY15" fmla="*/ 361756 h 434109"/>
              <a:gd name="csX16" fmla="*/ 8194192 w 8266545"/>
              <a:gd name="csY16" fmla="*/ 434109 h 434109"/>
              <a:gd name="csX17" fmla="*/ 7436154 w 8266545"/>
              <a:gd name="csY17" fmla="*/ 434109 h 434109"/>
              <a:gd name="csX18" fmla="*/ 6759334 w 8266545"/>
              <a:gd name="csY18" fmla="*/ 434109 h 434109"/>
              <a:gd name="csX19" fmla="*/ 5920077 w 8266545"/>
              <a:gd name="csY19" fmla="*/ 434109 h 434109"/>
              <a:gd name="csX20" fmla="*/ 5324476 w 8266545"/>
              <a:gd name="csY20" fmla="*/ 434109 h 434109"/>
              <a:gd name="csX21" fmla="*/ 4810092 w 8266545"/>
              <a:gd name="csY21" fmla="*/ 434109 h 434109"/>
              <a:gd name="csX22" fmla="*/ 4133273 w 8266545"/>
              <a:gd name="csY22" fmla="*/ 434109 h 434109"/>
              <a:gd name="csX23" fmla="*/ 3375234 w 8266545"/>
              <a:gd name="csY23" fmla="*/ 434109 h 434109"/>
              <a:gd name="csX24" fmla="*/ 2535977 w 8266545"/>
              <a:gd name="csY24" fmla="*/ 434109 h 434109"/>
              <a:gd name="csX25" fmla="*/ 1777939 w 8266545"/>
              <a:gd name="csY25" fmla="*/ 434109 h 434109"/>
              <a:gd name="csX26" fmla="*/ 938682 w 8266545"/>
              <a:gd name="csY26" fmla="*/ 434109 h 434109"/>
              <a:gd name="csX27" fmla="*/ 72353 w 8266545"/>
              <a:gd name="csY27" fmla="*/ 434109 h 434109"/>
              <a:gd name="csX28" fmla="*/ 0 w 8266545"/>
              <a:gd name="csY28" fmla="*/ 361756 h 434109"/>
              <a:gd name="csX29" fmla="*/ 0 w 8266545"/>
              <a:gd name="csY29" fmla="*/ 72353 h 43410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Lst>
            <a:rect l="l" t="t" r="r" b="b"/>
            <a:pathLst>
              <a:path w="8266545" h="434109" fill="none" extrusionOk="0">
                <a:moveTo>
                  <a:pt x="0" y="72353"/>
                </a:moveTo>
                <a:cubicBezTo>
                  <a:pt x="671" y="33016"/>
                  <a:pt x="40388" y="-4780"/>
                  <a:pt x="72353" y="0"/>
                </a:cubicBezTo>
                <a:cubicBezTo>
                  <a:pt x="300039" y="-20370"/>
                  <a:pt x="518236" y="-29457"/>
                  <a:pt x="749173" y="0"/>
                </a:cubicBezTo>
                <a:cubicBezTo>
                  <a:pt x="980110" y="29457"/>
                  <a:pt x="1288691" y="29491"/>
                  <a:pt x="1507211" y="0"/>
                </a:cubicBezTo>
                <a:cubicBezTo>
                  <a:pt x="1725731" y="-29491"/>
                  <a:pt x="1898236" y="10959"/>
                  <a:pt x="2021594" y="0"/>
                </a:cubicBezTo>
                <a:cubicBezTo>
                  <a:pt x="2144952" y="-10959"/>
                  <a:pt x="2293673" y="-4256"/>
                  <a:pt x="2454759" y="0"/>
                </a:cubicBezTo>
                <a:cubicBezTo>
                  <a:pt x="2615846" y="4256"/>
                  <a:pt x="2860751" y="5916"/>
                  <a:pt x="2969142" y="0"/>
                </a:cubicBezTo>
                <a:cubicBezTo>
                  <a:pt x="3077533" y="-5916"/>
                  <a:pt x="3275347" y="-29209"/>
                  <a:pt x="3564744" y="0"/>
                </a:cubicBezTo>
                <a:cubicBezTo>
                  <a:pt x="3854141" y="29209"/>
                  <a:pt x="4042424" y="2437"/>
                  <a:pt x="4241564" y="0"/>
                </a:cubicBezTo>
                <a:cubicBezTo>
                  <a:pt x="4440704" y="-2437"/>
                  <a:pt x="4599108" y="-5082"/>
                  <a:pt x="4755947" y="0"/>
                </a:cubicBezTo>
                <a:cubicBezTo>
                  <a:pt x="4912786" y="5082"/>
                  <a:pt x="5282202" y="-17849"/>
                  <a:pt x="5595204" y="0"/>
                </a:cubicBezTo>
                <a:cubicBezTo>
                  <a:pt x="5908206" y="17849"/>
                  <a:pt x="6070970" y="18962"/>
                  <a:pt x="6272023" y="0"/>
                </a:cubicBezTo>
                <a:cubicBezTo>
                  <a:pt x="6473076" y="-18962"/>
                  <a:pt x="6751934" y="-28487"/>
                  <a:pt x="7111280" y="0"/>
                </a:cubicBezTo>
                <a:cubicBezTo>
                  <a:pt x="7470626" y="28487"/>
                  <a:pt x="7687779" y="-8301"/>
                  <a:pt x="8194192" y="0"/>
                </a:cubicBezTo>
                <a:cubicBezTo>
                  <a:pt x="8233607" y="1993"/>
                  <a:pt x="8270164" y="26300"/>
                  <a:pt x="8266545" y="72353"/>
                </a:cubicBezTo>
                <a:cubicBezTo>
                  <a:pt x="8271794" y="134150"/>
                  <a:pt x="8263579" y="292382"/>
                  <a:pt x="8266545" y="361756"/>
                </a:cubicBezTo>
                <a:cubicBezTo>
                  <a:pt x="8266813" y="399004"/>
                  <a:pt x="8235851" y="429085"/>
                  <a:pt x="8194192" y="434109"/>
                </a:cubicBezTo>
                <a:cubicBezTo>
                  <a:pt x="7888435" y="408999"/>
                  <a:pt x="7617359" y="419386"/>
                  <a:pt x="7436154" y="434109"/>
                </a:cubicBezTo>
                <a:cubicBezTo>
                  <a:pt x="7254949" y="448832"/>
                  <a:pt x="6969520" y="459722"/>
                  <a:pt x="6759334" y="434109"/>
                </a:cubicBezTo>
                <a:cubicBezTo>
                  <a:pt x="6549148" y="408496"/>
                  <a:pt x="6235876" y="419172"/>
                  <a:pt x="5920077" y="434109"/>
                </a:cubicBezTo>
                <a:cubicBezTo>
                  <a:pt x="5604278" y="449046"/>
                  <a:pt x="5551699" y="424615"/>
                  <a:pt x="5324476" y="434109"/>
                </a:cubicBezTo>
                <a:cubicBezTo>
                  <a:pt x="5097253" y="443603"/>
                  <a:pt x="4992576" y="430030"/>
                  <a:pt x="4810092" y="434109"/>
                </a:cubicBezTo>
                <a:cubicBezTo>
                  <a:pt x="4627608" y="438188"/>
                  <a:pt x="4412350" y="425618"/>
                  <a:pt x="4133273" y="434109"/>
                </a:cubicBezTo>
                <a:cubicBezTo>
                  <a:pt x="3854196" y="442600"/>
                  <a:pt x="3677284" y="420369"/>
                  <a:pt x="3375234" y="434109"/>
                </a:cubicBezTo>
                <a:cubicBezTo>
                  <a:pt x="3073184" y="447849"/>
                  <a:pt x="2706279" y="466742"/>
                  <a:pt x="2535977" y="434109"/>
                </a:cubicBezTo>
                <a:cubicBezTo>
                  <a:pt x="2365675" y="401476"/>
                  <a:pt x="1952306" y="412091"/>
                  <a:pt x="1777939" y="434109"/>
                </a:cubicBezTo>
                <a:cubicBezTo>
                  <a:pt x="1603572" y="456127"/>
                  <a:pt x="1258962" y="444921"/>
                  <a:pt x="938682" y="434109"/>
                </a:cubicBezTo>
                <a:cubicBezTo>
                  <a:pt x="618402" y="423297"/>
                  <a:pt x="345172" y="445819"/>
                  <a:pt x="72353" y="434109"/>
                </a:cubicBezTo>
                <a:cubicBezTo>
                  <a:pt x="34872" y="431543"/>
                  <a:pt x="-1789" y="407743"/>
                  <a:pt x="0" y="361756"/>
                </a:cubicBezTo>
                <a:cubicBezTo>
                  <a:pt x="5472" y="262777"/>
                  <a:pt x="9692" y="212547"/>
                  <a:pt x="0" y="72353"/>
                </a:cubicBezTo>
                <a:close/>
              </a:path>
              <a:path w="8266545" h="434109" stroke="0" extrusionOk="0">
                <a:moveTo>
                  <a:pt x="0" y="72353"/>
                </a:moveTo>
                <a:cubicBezTo>
                  <a:pt x="-1005" y="31774"/>
                  <a:pt x="26775" y="2109"/>
                  <a:pt x="72353" y="0"/>
                </a:cubicBezTo>
                <a:cubicBezTo>
                  <a:pt x="266893" y="-20692"/>
                  <a:pt x="534200" y="-15368"/>
                  <a:pt x="911610" y="0"/>
                </a:cubicBezTo>
                <a:cubicBezTo>
                  <a:pt x="1289020" y="15368"/>
                  <a:pt x="1225132" y="-22648"/>
                  <a:pt x="1507211" y="0"/>
                </a:cubicBezTo>
                <a:cubicBezTo>
                  <a:pt x="1789290" y="22648"/>
                  <a:pt x="1806418" y="11123"/>
                  <a:pt x="2021594" y="0"/>
                </a:cubicBezTo>
                <a:cubicBezTo>
                  <a:pt x="2236770" y="-11123"/>
                  <a:pt x="2577413" y="3348"/>
                  <a:pt x="2779633" y="0"/>
                </a:cubicBezTo>
                <a:cubicBezTo>
                  <a:pt x="2981853" y="-3348"/>
                  <a:pt x="3118205" y="-12233"/>
                  <a:pt x="3375234" y="0"/>
                </a:cubicBezTo>
                <a:cubicBezTo>
                  <a:pt x="3632263" y="12233"/>
                  <a:pt x="3917945" y="15705"/>
                  <a:pt x="4214491" y="0"/>
                </a:cubicBezTo>
                <a:cubicBezTo>
                  <a:pt x="4511037" y="-15705"/>
                  <a:pt x="4559782" y="-25517"/>
                  <a:pt x="4728874" y="0"/>
                </a:cubicBezTo>
                <a:cubicBezTo>
                  <a:pt x="4897966" y="25517"/>
                  <a:pt x="5152329" y="24073"/>
                  <a:pt x="5568131" y="0"/>
                </a:cubicBezTo>
                <a:cubicBezTo>
                  <a:pt x="5983933" y="-24073"/>
                  <a:pt x="5869378" y="21159"/>
                  <a:pt x="6001295" y="0"/>
                </a:cubicBezTo>
                <a:cubicBezTo>
                  <a:pt x="6133212" y="-21159"/>
                  <a:pt x="6522908" y="26957"/>
                  <a:pt x="6678115" y="0"/>
                </a:cubicBezTo>
                <a:cubicBezTo>
                  <a:pt x="6833322" y="-26957"/>
                  <a:pt x="7039007" y="1357"/>
                  <a:pt x="7354935" y="0"/>
                </a:cubicBezTo>
                <a:cubicBezTo>
                  <a:pt x="7670863" y="-1357"/>
                  <a:pt x="7881186" y="21434"/>
                  <a:pt x="8194192" y="0"/>
                </a:cubicBezTo>
                <a:cubicBezTo>
                  <a:pt x="8239850" y="6980"/>
                  <a:pt x="8269455" y="29846"/>
                  <a:pt x="8266545" y="72353"/>
                </a:cubicBezTo>
                <a:cubicBezTo>
                  <a:pt x="8256901" y="204528"/>
                  <a:pt x="8267689" y="257757"/>
                  <a:pt x="8266545" y="361756"/>
                </a:cubicBezTo>
                <a:cubicBezTo>
                  <a:pt x="8262108" y="397534"/>
                  <a:pt x="8232171" y="431149"/>
                  <a:pt x="8194192" y="434109"/>
                </a:cubicBezTo>
                <a:cubicBezTo>
                  <a:pt x="7946827" y="442451"/>
                  <a:pt x="7762883" y="406965"/>
                  <a:pt x="7436154" y="434109"/>
                </a:cubicBezTo>
                <a:cubicBezTo>
                  <a:pt x="7109425" y="461253"/>
                  <a:pt x="7159563" y="454303"/>
                  <a:pt x="7002989" y="434109"/>
                </a:cubicBezTo>
                <a:cubicBezTo>
                  <a:pt x="6846415" y="413915"/>
                  <a:pt x="6640772" y="457415"/>
                  <a:pt x="6488606" y="434109"/>
                </a:cubicBezTo>
                <a:cubicBezTo>
                  <a:pt x="6336440" y="410803"/>
                  <a:pt x="5870120" y="436040"/>
                  <a:pt x="5649349" y="434109"/>
                </a:cubicBezTo>
                <a:cubicBezTo>
                  <a:pt x="5428578" y="432178"/>
                  <a:pt x="5266587" y="441933"/>
                  <a:pt x="4972529" y="434109"/>
                </a:cubicBezTo>
                <a:cubicBezTo>
                  <a:pt x="4678471" y="426285"/>
                  <a:pt x="4662411" y="437774"/>
                  <a:pt x="4458146" y="434109"/>
                </a:cubicBezTo>
                <a:cubicBezTo>
                  <a:pt x="4253881" y="430444"/>
                  <a:pt x="3961896" y="435300"/>
                  <a:pt x="3781326" y="434109"/>
                </a:cubicBezTo>
                <a:cubicBezTo>
                  <a:pt x="3600756" y="432918"/>
                  <a:pt x="3525798" y="432406"/>
                  <a:pt x="3348161" y="434109"/>
                </a:cubicBezTo>
                <a:cubicBezTo>
                  <a:pt x="3170525" y="435812"/>
                  <a:pt x="3055317" y="450084"/>
                  <a:pt x="2914997" y="434109"/>
                </a:cubicBezTo>
                <a:cubicBezTo>
                  <a:pt x="2774677" y="418134"/>
                  <a:pt x="2402314" y="421516"/>
                  <a:pt x="2238177" y="434109"/>
                </a:cubicBezTo>
                <a:cubicBezTo>
                  <a:pt x="2074040" y="446702"/>
                  <a:pt x="1935132" y="416658"/>
                  <a:pt x="1723794" y="434109"/>
                </a:cubicBezTo>
                <a:cubicBezTo>
                  <a:pt x="1512456" y="451560"/>
                  <a:pt x="1255786" y="456339"/>
                  <a:pt x="965755" y="434109"/>
                </a:cubicBezTo>
                <a:cubicBezTo>
                  <a:pt x="675724" y="411879"/>
                  <a:pt x="401138" y="411695"/>
                  <a:pt x="72353" y="434109"/>
                </a:cubicBezTo>
                <a:cubicBezTo>
                  <a:pt x="31014" y="438412"/>
                  <a:pt x="-1088" y="398289"/>
                  <a:pt x="0" y="361756"/>
                </a:cubicBezTo>
                <a:cubicBezTo>
                  <a:pt x="-3332" y="224159"/>
                  <a:pt x="-1571" y="143970"/>
                  <a:pt x="0" y="72353"/>
                </a:cubicBezTo>
                <a:close/>
              </a:path>
            </a:pathLst>
          </a:custGeom>
          <a:solidFill>
            <a:srgbClr val="C00000"/>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solidFill>
                  <a:schemeClr val="bg1"/>
                </a:solidFill>
              </a:rPr>
              <a:t>the general form of covariate adjustment in randomized clinical trials</a:t>
            </a:r>
          </a:p>
        </p:txBody>
      </p:sp>
    </p:spTree>
    <p:extLst>
      <p:ext uri="{BB962C8B-B14F-4D97-AF65-F5344CB8AC3E}">
        <p14:creationId xmlns:p14="http://schemas.microsoft.com/office/powerpoint/2010/main" val="2889425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b="1" dirty="0"/>
              <a:t>Robust Inference – </a:t>
            </a:r>
            <a:r>
              <a:rPr lang="en-US" sz="2800" b="1" dirty="0">
                <a:solidFill>
                  <a:srgbClr val="C00000"/>
                </a:solidFill>
              </a:rPr>
              <a:t>one theory fits all</a:t>
            </a:r>
            <a:endParaRPr lang="en-US" sz="2800" dirty="0"/>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1718585"/>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endParaRPr lang="en-US" sz="1600" dirty="0"/>
              </a:p>
              <a:p>
                <a:pPr>
                  <a:spcAft>
                    <a:spcPts val="600"/>
                  </a:spcAft>
                </a:pPr>
                <a:r>
                  <a:rPr lang="en-US" b="1" u="sng" dirty="0">
                    <a:solidFill>
                      <a:srgbClr val="C5050C"/>
                    </a:solidFill>
                  </a:rPr>
                  <a:t>Method of Estimation</a:t>
                </a:r>
                <a:r>
                  <a:rPr lang="en-US" b="1" dirty="0">
                    <a:solidFill>
                      <a:srgbClr val="C5050C"/>
                    </a:solidFill>
                  </a:rPr>
                  <a:t>:</a:t>
                </a:r>
                <a:endParaRPr lang="en-US" sz="1600" b="1" dirty="0"/>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1718585"/>
              </a:xfrm>
              <a:prstGeom prst="rect">
                <a:avLst/>
              </a:prstGeom>
              <a:blipFill>
                <a:blip r:embed="rId3"/>
                <a:stretch>
                  <a:fillRect l="-1351"/>
                </a:stretch>
              </a:blipFill>
              <a:ln>
                <a:noFill/>
              </a:ln>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2B3CFB01-7FDC-08AD-BCF7-A67EA82E6284}"/>
              </a:ext>
            </a:extLst>
          </p:cNvPr>
          <p:cNvSpPr/>
          <p:nvPr/>
        </p:nvSpPr>
        <p:spPr>
          <a:xfrm>
            <a:off x="560593" y="3010829"/>
            <a:ext cx="11272973" cy="3682580"/>
          </a:xfrm>
          <a:prstGeom prst="roundRect">
            <a:avLst>
              <a:gd name="adj" fmla="val 3241"/>
            </a:avLst>
          </a:prstGeom>
          <a:solidFill>
            <a:schemeClr val="tx2">
              <a:lumMod val="20000"/>
              <a:lumOff val="80000"/>
              <a:alpha val="5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300"/>
              </a:spcAft>
            </a:pPr>
            <a:r>
              <a:rPr lang="en-US" sz="1600" b="1" dirty="0">
                <a:solidFill>
                  <a:srgbClr val="C00000"/>
                </a:solidFill>
              </a:rPr>
              <a:t>Model-based</a:t>
            </a:r>
            <a:r>
              <a:rPr lang="en-US" sz="1600" dirty="0">
                <a:solidFill>
                  <a:schemeClr val="tx2">
                    <a:lumMod val="75000"/>
                  </a:schemeClr>
                </a:solidFill>
              </a:rPr>
              <a:t> variance estimation is </a:t>
            </a:r>
            <a:r>
              <a:rPr lang="en-US" sz="1600" b="1" dirty="0">
                <a:solidFill>
                  <a:schemeClr val="tx2">
                    <a:lumMod val="75000"/>
                  </a:schemeClr>
                </a:solidFill>
              </a:rPr>
              <a:t>default</a:t>
            </a:r>
            <a:r>
              <a:rPr lang="en-US" sz="1600" dirty="0">
                <a:solidFill>
                  <a:schemeClr val="tx2">
                    <a:lumMod val="75000"/>
                  </a:schemeClr>
                </a:solidFill>
              </a:rPr>
              <a:t> in most statistical software, e.g., R or SAS. [FDA GUIDANCE 2023]</a:t>
            </a:r>
          </a:p>
          <a:p>
            <a:pPr>
              <a:spcAft>
                <a:spcPts val="300"/>
              </a:spcAft>
            </a:pPr>
            <a:endParaRPr lang="en-US" sz="700" dirty="0">
              <a:solidFill>
                <a:schemeClr val="tx2">
                  <a:lumMod val="75000"/>
                </a:schemeClr>
              </a:solidFill>
            </a:endParaRPr>
          </a:p>
          <a:p>
            <a:pPr>
              <a:spcAft>
                <a:spcPts val="300"/>
              </a:spcAft>
            </a:pPr>
            <a:r>
              <a:rPr lang="en-US" sz="1350" dirty="0">
                <a:solidFill>
                  <a:schemeClr val="tx2">
                    <a:lumMod val="75000"/>
                  </a:schemeClr>
                </a:solidFill>
              </a:rPr>
              <a:t>Let us try a simple simulation on ANOVA (unadjusted estimation): </a:t>
            </a:r>
            <a:r>
              <a:rPr lang="en-US" sz="1350" i="1" dirty="0">
                <a:solidFill>
                  <a:schemeClr val="tx2">
                    <a:lumMod val="75000"/>
                  </a:schemeClr>
                </a:solidFill>
              </a:rPr>
              <a:t>welch t-test</a:t>
            </a:r>
            <a:r>
              <a:rPr lang="en-US" sz="1350" dirty="0">
                <a:solidFill>
                  <a:schemeClr val="tx2">
                    <a:lumMod val="75000"/>
                  </a:schemeClr>
                </a:solidFill>
              </a:rPr>
              <a:t>, </a:t>
            </a:r>
            <a:r>
              <a:rPr lang="en-US" sz="1350" i="1" dirty="0">
                <a:solidFill>
                  <a:schemeClr val="tx2">
                    <a:lumMod val="75000"/>
                  </a:schemeClr>
                </a:solidFill>
              </a:rPr>
              <a:t>student t-test </a:t>
            </a:r>
            <a:r>
              <a:rPr lang="en-US" sz="1350" dirty="0">
                <a:solidFill>
                  <a:schemeClr val="tx2">
                    <a:lumMod val="75000"/>
                  </a:schemeClr>
                </a:solidFill>
              </a:rPr>
              <a:t>and </a:t>
            </a:r>
            <a:r>
              <a:rPr lang="en-US" sz="1350" i="1" dirty="0">
                <a:solidFill>
                  <a:schemeClr val="tx2">
                    <a:lumMod val="75000"/>
                  </a:schemeClr>
                </a:solidFill>
              </a:rPr>
              <a:t>linear model based ANOVA</a:t>
            </a:r>
          </a:p>
          <a:p>
            <a:pPr>
              <a:spcAft>
                <a:spcPts val="300"/>
              </a:spcAft>
            </a:pPr>
            <a:endParaRPr lang="en-US" sz="1350" dirty="0">
              <a:solidFill>
                <a:schemeClr val="tx2">
                  <a:lumMod val="75000"/>
                </a:schemeClr>
              </a:solidFill>
            </a:endParaRPr>
          </a:p>
        </p:txBody>
      </p:sp>
      <mc:AlternateContent xmlns:mc="http://schemas.openxmlformats.org/markup-compatibility/2006" xmlns:a14="http://schemas.microsoft.com/office/drawing/2010/main">
        <mc:Choice Requires="a14">
          <p:graphicFrame>
            <p:nvGraphicFramePr>
              <p:cNvPr id="6" name="Table 1">
                <a:extLst>
                  <a:ext uri="{FF2B5EF4-FFF2-40B4-BE49-F238E27FC236}">
                    <a16:creationId xmlns:a16="http://schemas.microsoft.com/office/drawing/2014/main" id="{B42E639C-EF88-346C-0478-17EF283A2D23}"/>
                  </a:ext>
                </a:extLst>
              </p:cNvPr>
              <p:cNvGraphicFramePr>
                <a:graphicFrameLocks noGrp="1"/>
              </p:cNvGraphicFramePr>
              <p:nvPr>
                <p:extLst>
                  <p:ext uri="{D42A27DB-BD31-4B8C-83A1-F6EECF244321}">
                    <p14:modId xmlns:p14="http://schemas.microsoft.com/office/powerpoint/2010/main" val="2952838575"/>
                  </p:ext>
                </p:extLst>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u="none" smtClean="0">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u="none" dirty="0" smtClean="0">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t>Unadjusted</a:t>
                          </a:r>
                        </a:p>
                      </a:txBody>
                      <a:tcPr anchor="ctr"/>
                    </a:tc>
                    <a:tc>
                      <a:txBody>
                        <a:bodyPr/>
                        <a:lstStyle/>
                        <a:p>
                          <a:pPr algn="l"/>
                          <a14:m>
                            <m:oMath xmlns:m="http://schemas.openxmlformats.org/officeDocument/2006/math">
                              <m:r>
                                <m:rPr>
                                  <m:sty m:val="p"/>
                                </m:rPr>
                                <a:rPr lang="en-US" sz="1350" b="0" smtClean="0">
                                  <a:latin typeface="Cambria Math" panose="02040503050406030204" pitchFamily="18" charset="0"/>
                                </a:rPr>
                                <m:t>E</m:t>
                              </m:r>
                              <m:d>
                                <m:dPr>
                                  <m:ctrlPr>
                                    <a:rPr lang="en-US" sz="1350" b="0" i="1" smtClean="0">
                                      <a:latin typeface="Cambria Math" panose="02040503050406030204" pitchFamily="18" charset="0"/>
                                    </a:rPr>
                                  </m:ctrlPr>
                                </m:dPr>
                                <m:e>
                                  <m:r>
                                    <a:rPr lang="en-US" sz="1350" b="0" smtClean="0">
                                      <a:latin typeface="Cambria Math" panose="02040503050406030204" pitchFamily="18" charset="0"/>
                                    </a:rPr>
                                    <m:t>𝑌</m:t>
                                  </m:r>
                                </m:e>
                                <m:e>
                                  <m:r>
                                    <a:rPr lang="en-US" sz="1350" b="0" smtClean="0">
                                      <a:latin typeface="Cambria Math" panose="02040503050406030204" pitchFamily="18" charset="0"/>
                                    </a:rPr>
                                    <m:t>𝐴</m:t>
                                  </m:r>
                                </m:e>
                              </m:d>
                              <m:r>
                                <a:rPr lang="en-US" sz="1350" b="0"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𝛾</m:t>
                                  </m:r>
                                </m:e>
                                <m:sub>
                                  <m:r>
                                    <a:rPr lang="en-US" sz="1350" b="0" smtClean="0">
                                      <a:latin typeface="Cambria Math" panose="02040503050406030204" pitchFamily="18" charset="0"/>
                                    </a:rPr>
                                    <m:t>𝑎</m:t>
                                  </m:r>
                                </m:sub>
                              </m:sSub>
                              <m:sSub>
                                <m:sSubPr>
                                  <m:ctrlPr>
                                    <a:rPr lang="en-US" sz="1350" b="0" i="1" smtClean="0">
                                      <a:latin typeface="Cambria Math" panose="02040503050406030204" pitchFamily="18" charset="0"/>
                                    </a:rPr>
                                  </m:ctrlPr>
                                </m:sSubPr>
                                <m:e>
                                  <m:r>
                                    <a:rPr lang="en-US" sz="1350" b="0" smtClean="0">
                                      <a:latin typeface="Cambria Math" panose="02040503050406030204" pitchFamily="18" charset="0"/>
                                    </a:rPr>
                                    <m:t>𝐼</m:t>
                                  </m:r>
                                </m:e>
                                <m:sub>
                                  <m:d>
                                    <m:dPr>
                                      <m:begChr m:val="{"/>
                                      <m:endChr m:val="}"/>
                                      <m:ctrlPr>
                                        <a:rPr lang="en-US" sz="1350" b="0" i="1" smtClean="0">
                                          <a:latin typeface="Cambria Math" panose="02040503050406030204" pitchFamily="18" charset="0"/>
                                        </a:rPr>
                                      </m:ctrlPr>
                                    </m:dPr>
                                    <m:e>
                                      <m:r>
                                        <a:rPr lang="en-US" sz="1350" b="0" smtClean="0">
                                          <a:latin typeface="Cambria Math" panose="02040503050406030204" pitchFamily="18" charset="0"/>
                                        </a:rPr>
                                        <m:t>𝐴</m:t>
                                      </m:r>
                                      <m:r>
                                        <a:rPr lang="en-US" sz="1350" b="0" smtClean="0">
                                          <a:latin typeface="Cambria Math" panose="02040503050406030204" pitchFamily="18" charset="0"/>
                                        </a:rPr>
                                        <m:t>=</m:t>
                                      </m:r>
                                      <m:r>
                                        <a:rPr lang="en-US" sz="1350" b="0" smtClean="0">
                                          <a:latin typeface="Cambria Math" panose="02040503050406030204" pitchFamily="18" charset="0"/>
                                        </a:rPr>
                                        <m:t>𝑎</m:t>
                                      </m:r>
                                    </m:e>
                                  </m:d>
                                </m:sub>
                              </m:sSub>
                            </m:oMath>
                          </a14:m>
                          <a:r>
                            <a:rPr lang="en-US" sz="135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350" b="0" i="1" smtClean="0">
                                      <a:latin typeface="Cambria Math" panose="02040503050406030204" pitchFamily="18" charset="0"/>
                                    </a:rPr>
                                  </m:ctrlPr>
                                </m:sSub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𝛾</m:t>
                                      </m:r>
                                    </m:e>
                                  </m:acc>
                                </m:e>
                                <m:sub>
                                  <m:r>
                                    <a:rPr lang="en-US" sz="1350" b="0" smtClean="0">
                                      <a:latin typeface="Cambria Math" panose="02040503050406030204" pitchFamily="18" charset="0"/>
                                    </a:rPr>
                                    <m:t>𝑎</m:t>
                                  </m:r>
                                </m:sub>
                              </m:sSub>
                            </m:oMath>
                          </a14:m>
                          <a:r>
                            <a:rPr lang="en-US" sz="1350" b="0" dirty="0"/>
                            <a:t>,</a:t>
                          </a:r>
                          <a:r>
                            <a:rPr lang="en-US" sz="1350" b="0" baseline="0" dirty="0"/>
                            <a:t> </a:t>
                          </a:r>
                          <a14:m>
                            <m:oMath xmlns:m="http://schemas.openxmlformats.org/officeDocument/2006/math">
                              <m:r>
                                <a:rPr lang="en-US" sz="1350" b="0" smtClean="0">
                                  <a:latin typeface="Cambria Math" panose="02040503050406030204" pitchFamily="18" charset="0"/>
                                </a:rPr>
                                <m:t>𝑎</m:t>
                              </m:r>
                              <m:r>
                                <a:rPr lang="en-US" sz="1350" b="0" smtClean="0">
                                  <a:latin typeface="Cambria Math" panose="02040503050406030204" pitchFamily="18" charset="0"/>
                                </a:rPr>
                                <m:t>=1,…,</m:t>
                              </m:r>
                              <m:r>
                                <a:rPr lang="en-US" sz="1350" b="0" smtClean="0">
                                  <a:latin typeface="Cambria Math" panose="02040503050406030204" pitchFamily="18" charset="0"/>
                                </a:rPr>
                                <m:t>𝑘</m:t>
                              </m:r>
                            </m:oMath>
                          </a14:m>
                          <a:endParaRPr lang="en-US" sz="1350" b="1" dirty="0"/>
                        </a:p>
                      </a:txBody>
                      <a:tcPr anchor="ctr"/>
                    </a:tc>
                    <a:tc>
                      <a:txBody>
                        <a:bodyPr/>
                        <a:lstStyle/>
                        <a:p>
                          <a:pPr algn="l"/>
                          <a:r>
                            <a:rPr lang="en-US" sz="1350" dirty="0" err="1"/>
                            <a:t>robincar_linear</a:t>
                          </a:r>
                          <a:endParaRPr lang="en-US" sz="1350" dirty="0"/>
                        </a:p>
                      </a:txBody>
                      <a:tcPr anchor="ctr"/>
                    </a:tc>
                    <a:extLst>
                      <a:ext uri="{0D108BD9-81ED-4DB2-BD59-A6C34878D82A}">
                        <a16:rowId xmlns:a16="http://schemas.microsoft.com/office/drawing/2014/main" val="479295321"/>
                      </a:ext>
                    </a:extLst>
                  </a:tr>
                </a:tbl>
              </a:graphicData>
            </a:graphic>
          </p:graphicFrame>
        </mc:Choice>
        <mc:Fallback xmlns="">
          <p:graphicFrame>
            <p:nvGraphicFramePr>
              <p:cNvPr id="6" name="Table 1">
                <a:extLst>
                  <a:ext uri="{FF2B5EF4-FFF2-40B4-BE49-F238E27FC236}">
                    <a16:creationId xmlns:a16="http://schemas.microsoft.com/office/drawing/2014/main" id="{B42E639C-EF88-346C-0478-17EF283A2D23}"/>
                  </a:ext>
                </a:extLst>
              </p:cNvPr>
              <p:cNvGraphicFramePr>
                <a:graphicFrameLocks noGrp="1"/>
              </p:cNvGraphicFramePr>
              <p:nvPr>
                <p:extLst>
                  <p:ext uri="{D42A27DB-BD31-4B8C-83A1-F6EECF244321}">
                    <p14:modId xmlns:p14="http://schemas.microsoft.com/office/powerpoint/2010/main" val="2952838575"/>
                  </p:ext>
                </p:extLst>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4"/>
                          <a:stretch>
                            <a:fillRect l="-136918" t="-2703" r="-82079" b="-97297"/>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t>Unadjusted</a:t>
                          </a:r>
                        </a:p>
                      </a:txBody>
                      <a:tcPr anchor="ctr"/>
                    </a:tc>
                    <a:tc>
                      <a:txBody>
                        <a:bodyPr/>
                        <a:lstStyle/>
                        <a:p>
                          <a:endParaRPr lang="en-US"/>
                        </a:p>
                      </a:txBody>
                      <a:tcPr anchor="ctr">
                        <a:blipFill>
                          <a:blip r:embed="rId4"/>
                          <a:stretch>
                            <a:fillRect l="-70536" t="-105556" r="-226786"/>
                          </a:stretch>
                        </a:blipFill>
                      </a:tcPr>
                    </a:tc>
                    <a:tc>
                      <a:txBody>
                        <a:bodyPr/>
                        <a:lstStyle/>
                        <a:p>
                          <a:endParaRPr lang="en-US"/>
                        </a:p>
                      </a:txBody>
                      <a:tcPr anchor="ctr">
                        <a:blipFill>
                          <a:blip r:embed="rId4"/>
                          <a:stretch>
                            <a:fillRect l="-136918" t="-105556" r="-82079"/>
                          </a:stretch>
                        </a:blipFill>
                      </a:tcPr>
                    </a:tc>
                    <a:tc>
                      <a:txBody>
                        <a:bodyPr/>
                        <a:lstStyle/>
                        <a:p>
                          <a:pPr algn="l"/>
                          <a:r>
                            <a:rPr lang="en-US" sz="1350" dirty="0" err="1"/>
                            <a:t>robincar_linear</a:t>
                          </a:r>
                          <a:endParaRPr lang="en-US" sz="1350" dirty="0"/>
                        </a:p>
                      </a:txBody>
                      <a:tcPr anchor="ctr"/>
                    </a:tc>
                    <a:extLst>
                      <a:ext uri="{0D108BD9-81ED-4DB2-BD59-A6C34878D82A}">
                        <a16:rowId xmlns:a16="http://schemas.microsoft.com/office/drawing/2014/main" val="479295321"/>
                      </a:ext>
                    </a:extLst>
                  </a:tr>
                </a:tbl>
              </a:graphicData>
            </a:graphic>
          </p:graphicFrame>
        </mc:Fallback>
      </mc:AlternateContent>
      <p:pic>
        <p:nvPicPr>
          <p:cNvPr id="4" name="Picture 3">
            <a:extLst>
              <a:ext uri="{FF2B5EF4-FFF2-40B4-BE49-F238E27FC236}">
                <a16:creationId xmlns:a16="http://schemas.microsoft.com/office/drawing/2014/main" id="{8C26555A-0F31-8F63-C79B-C856FA13B3B6}"/>
              </a:ext>
            </a:extLst>
          </p:cNvPr>
          <p:cNvPicPr>
            <a:picLocks noChangeAspect="1"/>
          </p:cNvPicPr>
          <p:nvPr/>
        </p:nvPicPr>
        <p:blipFill rotWithShape="1">
          <a:blip r:embed="rId5"/>
          <a:srcRect r="353"/>
          <a:stretch/>
        </p:blipFill>
        <p:spPr>
          <a:xfrm>
            <a:off x="704384" y="4028617"/>
            <a:ext cx="6287430" cy="2241043"/>
          </a:xfrm>
          <a:prstGeom prst="rect">
            <a:avLst/>
          </a:prstGeom>
        </p:spPr>
      </p:pic>
      <p:pic>
        <p:nvPicPr>
          <p:cNvPr id="7" name="Picture 6">
            <a:extLst>
              <a:ext uri="{FF2B5EF4-FFF2-40B4-BE49-F238E27FC236}">
                <a16:creationId xmlns:a16="http://schemas.microsoft.com/office/drawing/2014/main" id="{D495FA68-7433-5B82-B729-6E8E8F21A8C6}"/>
              </a:ext>
            </a:extLst>
          </p:cNvPr>
          <p:cNvPicPr>
            <a:picLocks noChangeAspect="1"/>
          </p:cNvPicPr>
          <p:nvPr/>
        </p:nvPicPr>
        <p:blipFill>
          <a:blip r:embed="rId6"/>
          <a:stretch>
            <a:fillRect/>
          </a:stretch>
        </p:blipFill>
        <p:spPr>
          <a:xfrm>
            <a:off x="7260040" y="4407619"/>
            <a:ext cx="4305300" cy="889000"/>
          </a:xfrm>
          <a:prstGeom prst="rect">
            <a:avLst/>
          </a:prstGeom>
        </p:spPr>
      </p:pic>
      <p:sp>
        <p:nvSpPr>
          <p:cNvPr id="9" name="Explosion 1 8">
            <a:extLst>
              <a:ext uri="{FF2B5EF4-FFF2-40B4-BE49-F238E27FC236}">
                <a16:creationId xmlns:a16="http://schemas.microsoft.com/office/drawing/2014/main" id="{0CC8DC61-588C-604B-26E7-C1B903667EC7}"/>
              </a:ext>
            </a:extLst>
          </p:cNvPr>
          <p:cNvSpPr/>
          <p:nvPr/>
        </p:nvSpPr>
        <p:spPr>
          <a:xfrm>
            <a:off x="8830925" y="5159467"/>
            <a:ext cx="2822784" cy="1309862"/>
          </a:xfrm>
          <a:prstGeom prst="irregularSeal1">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Type-I-Error Inflated!!!</a:t>
            </a:r>
          </a:p>
        </p:txBody>
      </p:sp>
      <p:sp>
        <p:nvSpPr>
          <p:cNvPr id="10" name="Oval 9">
            <a:extLst>
              <a:ext uri="{FF2B5EF4-FFF2-40B4-BE49-F238E27FC236}">
                <a16:creationId xmlns:a16="http://schemas.microsoft.com/office/drawing/2014/main" id="{5D1A1816-C805-E12E-19CA-1BBAD9621E33}"/>
              </a:ext>
            </a:extLst>
          </p:cNvPr>
          <p:cNvSpPr/>
          <p:nvPr/>
        </p:nvSpPr>
        <p:spPr>
          <a:xfrm>
            <a:off x="8474926" y="4761571"/>
            <a:ext cx="2174489" cy="65792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Thumbs up sign outline">
            <a:extLst>
              <a:ext uri="{FF2B5EF4-FFF2-40B4-BE49-F238E27FC236}">
                <a16:creationId xmlns:a16="http://schemas.microsoft.com/office/drawing/2014/main" id="{C3B3246A-8F89-0426-B472-7351BF21E7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1801" y="4962293"/>
            <a:ext cx="914400" cy="914400"/>
          </a:xfrm>
          <a:prstGeom prst="rect">
            <a:avLst/>
          </a:prstGeom>
        </p:spPr>
      </p:pic>
      <p:sp>
        <p:nvSpPr>
          <p:cNvPr id="15" name="Rounded Rectangle 14">
            <a:extLst>
              <a:ext uri="{FF2B5EF4-FFF2-40B4-BE49-F238E27FC236}">
                <a16:creationId xmlns:a16="http://schemas.microsoft.com/office/drawing/2014/main" id="{958A1319-2396-FE3A-1B95-ED69B765C841}"/>
              </a:ext>
            </a:extLst>
          </p:cNvPr>
          <p:cNvSpPr/>
          <p:nvPr/>
        </p:nvSpPr>
        <p:spPr>
          <a:xfrm>
            <a:off x="7393259" y="4852119"/>
            <a:ext cx="981307" cy="444500"/>
          </a:xfrm>
          <a:prstGeom prst="round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40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animBg="1"/>
      <p:bldP spid="9" grpId="0" animBg="1"/>
      <p:bldP spid="10"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b="1" dirty="0"/>
              <a:t>Robust Inference – </a:t>
            </a:r>
            <a:r>
              <a:rPr lang="en-US" sz="2800" b="1" dirty="0">
                <a:solidFill>
                  <a:srgbClr val="C00000"/>
                </a:solidFill>
              </a:rPr>
              <a:t>one theory fits all</a:t>
            </a:r>
            <a:endParaRPr lang="en-US" sz="2800" dirty="0"/>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1718585"/>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endParaRPr lang="en-US" sz="1600" dirty="0"/>
              </a:p>
              <a:p>
                <a:pPr>
                  <a:spcAft>
                    <a:spcPts val="600"/>
                  </a:spcAft>
                </a:pPr>
                <a:r>
                  <a:rPr lang="en-US" b="1" u="sng" dirty="0">
                    <a:solidFill>
                      <a:srgbClr val="C5050C"/>
                    </a:solidFill>
                  </a:rPr>
                  <a:t>Method of Estimation</a:t>
                </a:r>
                <a:r>
                  <a:rPr lang="en-US" b="1" dirty="0">
                    <a:solidFill>
                      <a:srgbClr val="C5050C"/>
                    </a:solidFill>
                  </a:rPr>
                  <a:t>:</a:t>
                </a:r>
                <a:endParaRPr lang="en-US" sz="1600" b="1" dirty="0"/>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1718585"/>
              </a:xfrm>
              <a:prstGeom prst="rect">
                <a:avLst/>
              </a:prstGeom>
              <a:blipFill>
                <a:blip r:embed="rId3"/>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2B3CFB01-7FDC-08AD-BCF7-A67EA82E6284}"/>
                  </a:ext>
                </a:extLst>
              </p:cNvPr>
              <p:cNvSpPr/>
              <p:nvPr/>
            </p:nvSpPr>
            <p:spPr>
              <a:xfrm>
                <a:off x="560593" y="3010829"/>
                <a:ext cx="11272973" cy="3682580"/>
              </a:xfrm>
              <a:prstGeom prst="roundRect">
                <a:avLst>
                  <a:gd name="adj" fmla="val 3241"/>
                </a:avLst>
              </a:prstGeom>
              <a:solidFill>
                <a:schemeClr val="tx2">
                  <a:lumMod val="20000"/>
                  <a:lumOff val="80000"/>
                  <a:alpha val="5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300"/>
                  </a:spcAft>
                </a:pPr>
                <a:r>
                  <a:rPr lang="en-US" sz="1600" b="1" dirty="0">
                    <a:solidFill>
                      <a:srgbClr val="C00000"/>
                    </a:solidFill>
                  </a:rPr>
                  <a:t>Model-based</a:t>
                </a:r>
                <a:r>
                  <a:rPr lang="en-US" sz="1600" dirty="0">
                    <a:solidFill>
                      <a:schemeClr val="tx2">
                        <a:lumMod val="75000"/>
                      </a:schemeClr>
                    </a:solidFill>
                  </a:rPr>
                  <a:t> variance estimation is </a:t>
                </a:r>
                <a:r>
                  <a:rPr lang="en-US" sz="1600" b="1" dirty="0">
                    <a:solidFill>
                      <a:schemeClr val="tx2">
                        <a:lumMod val="75000"/>
                      </a:schemeClr>
                    </a:solidFill>
                  </a:rPr>
                  <a:t>default</a:t>
                </a:r>
                <a:r>
                  <a:rPr lang="en-US" sz="1600" dirty="0">
                    <a:solidFill>
                      <a:schemeClr val="tx2">
                        <a:lumMod val="75000"/>
                      </a:schemeClr>
                    </a:solidFill>
                  </a:rPr>
                  <a:t> in most statistical software, e.g., R or SAS. [FDA GUIDANCE 2023]</a:t>
                </a:r>
              </a:p>
              <a:p>
                <a:pPr>
                  <a:spcAft>
                    <a:spcPts val="300"/>
                  </a:spcAft>
                </a:pPr>
                <a:endParaRPr lang="en-US" sz="700" dirty="0">
                  <a:solidFill>
                    <a:schemeClr val="tx2">
                      <a:lumMod val="75000"/>
                    </a:schemeClr>
                  </a:solidFill>
                </a:endParaRPr>
              </a:p>
              <a:p>
                <a:pPr>
                  <a:spcAft>
                    <a:spcPts val="300"/>
                  </a:spcAft>
                </a:pPr>
                <a:r>
                  <a:rPr lang="en-US" sz="1350" dirty="0">
                    <a:solidFill>
                      <a:schemeClr val="tx2">
                        <a:lumMod val="75000"/>
                      </a:schemeClr>
                    </a:solidFill>
                  </a:rPr>
                  <a:t>Let us try a simple simulation on ANOVA (unadjusted estimation): </a:t>
                </a:r>
                <a:r>
                  <a:rPr lang="en-US" sz="1350" i="1" dirty="0">
                    <a:solidFill>
                      <a:schemeClr val="tx2">
                        <a:lumMod val="75000"/>
                      </a:schemeClr>
                    </a:solidFill>
                  </a:rPr>
                  <a:t>welch t-test</a:t>
                </a:r>
                <a:r>
                  <a:rPr lang="en-US" sz="1350" dirty="0">
                    <a:solidFill>
                      <a:schemeClr val="tx2">
                        <a:lumMod val="75000"/>
                      </a:schemeClr>
                    </a:solidFill>
                  </a:rPr>
                  <a:t>, </a:t>
                </a:r>
                <a:r>
                  <a:rPr lang="en-US" sz="1350" i="1" dirty="0">
                    <a:solidFill>
                      <a:schemeClr val="tx2">
                        <a:lumMod val="75000"/>
                      </a:schemeClr>
                    </a:solidFill>
                  </a:rPr>
                  <a:t>student t-test </a:t>
                </a:r>
                <a:r>
                  <a:rPr lang="en-US" sz="1350" dirty="0">
                    <a:solidFill>
                      <a:schemeClr val="tx2">
                        <a:lumMod val="75000"/>
                      </a:schemeClr>
                    </a:solidFill>
                  </a:rPr>
                  <a:t>and </a:t>
                </a:r>
                <a:r>
                  <a:rPr lang="en-US" sz="1350" i="1" dirty="0">
                    <a:solidFill>
                      <a:schemeClr val="tx2">
                        <a:lumMod val="75000"/>
                      </a:schemeClr>
                    </a:solidFill>
                  </a:rPr>
                  <a:t>linear model based ANOVA</a:t>
                </a:r>
              </a:p>
              <a:p>
                <a:pPr marL="236538" indent="-236538">
                  <a:spcAft>
                    <a:spcPts val="300"/>
                  </a:spcAft>
                  <a:buFont typeface="Arial" panose="020B0604020202020204" pitchFamily="34" charset="0"/>
                  <a:buChar char="•"/>
                </a:pPr>
                <a:r>
                  <a:rPr lang="en-US" sz="1350" b="1" dirty="0">
                    <a:solidFill>
                      <a:schemeClr val="tx2">
                        <a:lumMod val="75000"/>
                      </a:schemeClr>
                    </a:solidFill>
                  </a:rPr>
                  <a:t>welch t-test controls type-I-error</a:t>
                </a:r>
                <a:r>
                  <a:rPr lang="en-US" sz="1350" dirty="0">
                    <a:solidFill>
                      <a:schemeClr val="tx2">
                        <a:lumMod val="75000"/>
                      </a:schemeClr>
                    </a:solidFill>
                  </a:rPr>
                  <a:t> well, but </a:t>
                </a:r>
                <a:r>
                  <a:rPr lang="en-US" sz="1350" b="1" dirty="0">
                    <a:solidFill>
                      <a:schemeClr val="tx2">
                        <a:lumMod val="75000"/>
                      </a:schemeClr>
                    </a:solidFill>
                  </a:rPr>
                  <a:t>student t-test and linear model based ANOVA</a:t>
                </a:r>
                <a:r>
                  <a:rPr lang="en-US" sz="1350" dirty="0">
                    <a:solidFill>
                      <a:schemeClr val="tx2">
                        <a:lumMod val="75000"/>
                      </a:schemeClr>
                    </a:solidFill>
                  </a:rPr>
                  <a:t> behave the same and </a:t>
                </a:r>
                <a:r>
                  <a:rPr lang="en-US" sz="1350" b="1" dirty="0">
                    <a:solidFill>
                      <a:schemeClr val="tx2">
                        <a:lumMod val="75000"/>
                      </a:schemeClr>
                    </a:solidFill>
                  </a:rPr>
                  <a:t>can</a:t>
                </a:r>
                <a:r>
                  <a:rPr lang="en-US" sz="1350" dirty="0">
                    <a:solidFill>
                      <a:schemeClr val="tx2">
                        <a:lumMod val="75000"/>
                      </a:schemeClr>
                    </a:solidFill>
                  </a:rPr>
                  <a:t> </a:t>
                </a:r>
                <a:r>
                  <a:rPr lang="en-US" sz="1350" b="1" dirty="0">
                    <a:solidFill>
                      <a:schemeClr val="tx2">
                        <a:lumMod val="75000"/>
                      </a:schemeClr>
                    </a:solidFill>
                  </a:rPr>
                  <a:t>inflate type-I-error</a:t>
                </a:r>
              </a:p>
              <a:p>
                <a:pPr marL="236538" indent="-236538">
                  <a:spcAft>
                    <a:spcPts val="300"/>
                  </a:spcAft>
                  <a:buFont typeface="Arial" panose="020B0604020202020204" pitchFamily="34" charset="0"/>
                  <a:buChar char="•"/>
                </a:pPr>
                <a:r>
                  <a:rPr lang="en-US" sz="1350" dirty="0">
                    <a:solidFill>
                      <a:schemeClr val="tx2">
                        <a:lumMod val="75000"/>
                      </a:schemeClr>
                    </a:solidFill>
                  </a:rPr>
                  <a:t>Given the numerator of these three test statistics are identical, simple sample mean difference (unadjusted estimator)</a:t>
                </a:r>
                <a:r>
                  <a:rPr lang="en-US" sz="1350" b="1" dirty="0">
                    <a:solidFill>
                      <a:schemeClr val="tx2">
                        <a:lumMod val="75000"/>
                      </a:schemeClr>
                    </a:solidFill>
                  </a:rPr>
                  <a:t>, type-I-error is impacted by the denominator of these three test statistics, i.e., the variance estimation of the numerator.</a:t>
                </a:r>
              </a:p>
              <a:p>
                <a:pPr marL="285750" indent="-285750">
                  <a:spcAft>
                    <a:spcPts val="300"/>
                  </a:spcAft>
                  <a:buFont typeface="Arial" panose="020B0604020202020204" pitchFamily="34" charset="0"/>
                  <a:buChar char="•"/>
                </a:pPr>
                <a:endParaRPr lang="en-US" sz="1350" b="1" dirty="0">
                  <a:solidFill>
                    <a:schemeClr val="tx2">
                      <a:lumMod val="75000"/>
                    </a:schemeClr>
                  </a:solidFill>
                </a:endParaRPr>
              </a:p>
              <a:p>
                <a:pPr>
                  <a:spcAft>
                    <a:spcPts val="300"/>
                  </a:spcAft>
                </a:pPr>
                <a:r>
                  <a:rPr lang="en-US" sz="1350" b="1" dirty="0">
                    <a:solidFill>
                      <a:schemeClr val="tx2">
                        <a:lumMod val="75000"/>
                      </a:schemeClr>
                    </a:solidFill>
                  </a:rPr>
                  <a:t>What is assumed for model based ANOVA and what is the corresponding model based variance estimation?</a:t>
                </a:r>
              </a:p>
              <a:p>
                <a:pPr marL="236538" indent="-236538">
                  <a:spcAft>
                    <a:spcPts val="300"/>
                  </a:spcAft>
                  <a:buFont typeface="Arial" panose="020B0604020202020204" pitchFamily="34" charset="0"/>
                  <a:buChar char="•"/>
                </a:pP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r>
                          <a:rPr lang="en-US" sz="1350" b="0" i="1">
                            <a:solidFill>
                              <a:schemeClr val="tx2">
                                <a:lumMod val="75000"/>
                              </a:schemeClr>
                            </a:solidFill>
                            <a:latin typeface="Cambria Math" panose="02040503050406030204" pitchFamily="18" charset="0"/>
                          </a:rPr>
                          <m:t>𝑌</m:t>
                        </m:r>
                      </m:e>
                      <m:sub>
                        <m:r>
                          <a:rPr lang="en-US" sz="1350" b="0" i="1">
                            <a:solidFill>
                              <a:schemeClr val="tx2">
                                <a:lumMod val="75000"/>
                              </a:schemeClr>
                            </a:solidFill>
                            <a:latin typeface="Cambria Math" panose="02040503050406030204" pitchFamily="18" charset="0"/>
                          </a:rPr>
                          <m:t>𝑖</m:t>
                        </m:r>
                      </m:sub>
                    </m:sSub>
                    <m:r>
                      <a:rPr lang="en-US" sz="1350" b="0" i="1">
                        <a:solidFill>
                          <a:schemeClr val="tx2">
                            <a:lumMod val="75000"/>
                          </a:schemeClr>
                        </a:solidFill>
                        <a:latin typeface="Cambria Math" panose="02040503050406030204" pitchFamily="18" charset="0"/>
                      </a:rPr>
                      <m:t>=∑</m:t>
                    </m:r>
                    <m:sSub>
                      <m:sSubPr>
                        <m:ctrlPr>
                          <a:rPr lang="en-US" sz="1350" i="1">
                            <a:solidFill>
                              <a:schemeClr val="tx2">
                                <a:lumMod val="75000"/>
                              </a:schemeClr>
                            </a:solidFill>
                            <a:latin typeface="Cambria Math" panose="02040503050406030204" pitchFamily="18" charset="0"/>
                          </a:rPr>
                        </m:ctrlPr>
                      </m:sSubPr>
                      <m:e>
                        <m:r>
                          <a:rPr lang="en-US" sz="1350" b="0" i="1">
                            <a:solidFill>
                              <a:schemeClr val="tx2">
                                <a:lumMod val="75000"/>
                              </a:schemeClr>
                            </a:solidFill>
                            <a:latin typeface="Cambria Math" panose="02040503050406030204" pitchFamily="18" charset="0"/>
                          </a:rPr>
                          <m:t>𝛾</m:t>
                        </m:r>
                      </m:e>
                      <m:sub>
                        <m:r>
                          <a:rPr lang="en-US" sz="1350" b="0" i="1">
                            <a:solidFill>
                              <a:schemeClr val="tx2">
                                <a:lumMod val="75000"/>
                              </a:schemeClr>
                            </a:solidFill>
                            <a:latin typeface="Cambria Math" panose="02040503050406030204" pitchFamily="18" charset="0"/>
                          </a:rPr>
                          <m:t>𝑎</m:t>
                        </m:r>
                      </m:sub>
                    </m:sSub>
                    <m:sSub>
                      <m:sSubPr>
                        <m:ctrlPr>
                          <a:rPr lang="en-US" sz="1350" i="1">
                            <a:solidFill>
                              <a:schemeClr val="tx2">
                                <a:lumMod val="75000"/>
                              </a:schemeClr>
                            </a:solidFill>
                            <a:latin typeface="Cambria Math" panose="02040503050406030204" pitchFamily="18" charset="0"/>
                          </a:rPr>
                        </m:ctrlPr>
                      </m:sSubPr>
                      <m:e>
                        <m:r>
                          <a:rPr lang="en-US" sz="1350" b="0" i="1">
                            <a:solidFill>
                              <a:schemeClr val="tx2">
                                <a:lumMod val="75000"/>
                              </a:schemeClr>
                            </a:solidFill>
                            <a:latin typeface="Cambria Math" panose="02040503050406030204" pitchFamily="18" charset="0"/>
                          </a:rPr>
                          <m:t>𝐼</m:t>
                        </m:r>
                      </m:e>
                      <m:sub>
                        <m:d>
                          <m:dPr>
                            <m:begChr m:val="{"/>
                            <m:endChr m:val="}"/>
                            <m:ctrlPr>
                              <a:rPr lang="en-US" sz="1350" i="1">
                                <a:solidFill>
                                  <a:schemeClr val="tx2">
                                    <a:lumMod val="75000"/>
                                  </a:schemeClr>
                                </a:solidFill>
                                <a:latin typeface="Cambria Math" panose="02040503050406030204" pitchFamily="18" charset="0"/>
                              </a:rPr>
                            </m:ctrlPr>
                          </m:dPr>
                          <m:e>
                            <m:r>
                              <a:rPr lang="en-US" sz="1350" b="0" i="1">
                                <a:solidFill>
                                  <a:schemeClr val="tx2">
                                    <a:lumMod val="75000"/>
                                  </a:schemeClr>
                                </a:solidFill>
                                <a:latin typeface="Cambria Math" panose="02040503050406030204" pitchFamily="18" charset="0"/>
                              </a:rPr>
                              <m:t>𝐴</m:t>
                            </m:r>
                            <m:r>
                              <a:rPr lang="en-US" sz="1350" b="0" i="1">
                                <a:solidFill>
                                  <a:schemeClr val="tx2">
                                    <a:lumMod val="75000"/>
                                  </a:schemeClr>
                                </a:solidFill>
                                <a:latin typeface="Cambria Math" panose="02040503050406030204" pitchFamily="18" charset="0"/>
                              </a:rPr>
                              <m:t>=</m:t>
                            </m:r>
                            <m:r>
                              <a:rPr lang="en-US" sz="1350" b="0" i="1">
                                <a:solidFill>
                                  <a:schemeClr val="tx2">
                                    <a:lumMod val="75000"/>
                                  </a:schemeClr>
                                </a:solidFill>
                                <a:latin typeface="Cambria Math" panose="02040503050406030204" pitchFamily="18" charset="0"/>
                              </a:rPr>
                              <m:t>𝑎</m:t>
                            </m:r>
                          </m:e>
                        </m:d>
                      </m:sub>
                    </m:sSub>
                    <m:r>
                      <a:rPr lang="en-US" sz="1350" b="0" i="1">
                        <a:solidFill>
                          <a:schemeClr val="tx2">
                            <a:lumMod val="75000"/>
                          </a:schemeClr>
                        </a:solidFill>
                        <a:latin typeface="Cambria Math" panose="02040503050406030204" pitchFamily="18" charset="0"/>
                      </a:rPr>
                      <m:t>+</m:t>
                    </m:r>
                    <m:sSub>
                      <m:sSubPr>
                        <m:ctrlPr>
                          <a:rPr lang="en-US" sz="1350" i="1">
                            <a:solidFill>
                              <a:schemeClr val="tx2">
                                <a:lumMod val="75000"/>
                              </a:schemeClr>
                            </a:solidFill>
                            <a:latin typeface="Cambria Math" panose="02040503050406030204" pitchFamily="18" charset="0"/>
                          </a:rPr>
                        </m:ctrlPr>
                      </m:sSubPr>
                      <m:e>
                        <m:r>
                          <a:rPr lang="en-US" sz="1350" b="0" i="1">
                            <a:solidFill>
                              <a:schemeClr val="tx2">
                                <a:lumMod val="75000"/>
                              </a:schemeClr>
                            </a:solidFill>
                            <a:latin typeface="Cambria Math" panose="02040503050406030204" pitchFamily="18" charset="0"/>
                          </a:rPr>
                          <m:t>𝜖</m:t>
                        </m:r>
                      </m:e>
                      <m:sub>
                        <m:r>
                          <a:rPr lang="en-US" sz="1350" b="0" i="1">
                            <a:solidFill>
                              <a:schemeClr val="tx2">
                                <a:lumMod val="75000"/>
                              </a:schemeClr>
                            </a:solidFill>
                            <a:latin typeface="Cambria Math" panose="02040503050406030204" pitchFamily="18" charset="0"/>
                          </a:rPr>
                          <m:t>𝑖</m:t>
                        </m:r>
                      </m:sub>
                    </m:sSub>
                  </m:oMath>
                </a14:m>
                <a:r>
                  <a:rPr lang="en-US" sz="1350" i="1" dirty="0">
                    <a:solidFill>
                      <a:schemeClr val="tx2">
                        <a:lumMod val="75000"/>
                      </a:schemeClr>
                    </a:solidFill>
                    <a:latin typeface="Cambria Math" panose="02040503050406030204" pitchFamily="18" charset="0"/>
                  </a:rPr>
                  <a:t> </a:t>
                </a:r>
                <a:r>
                  <a:rPr lang="en-US" sz="1350" dirty="0">
                    <a:solidFill>
                      <a:schemeClr val="tx2">
                        <a:lumMod val="75000"/>
                      </a:schemeClr>
                    </a:solidFill>
                  </a:rPr>
                  <a:t>with</a:t>
                </a:r>
                <a:r>
                  <a:rPr lang="en-US" sz="1350" b="1" dirty="0">
                    <a:solidFill>
                      <a:schemeClr val="tx2">
                        <a:lumMod val="75000"/>
                      </a:schemeClr>
                    </a:solidFill>
                  </a:rPr>
                  <a:t> </a:t>
                </a:r>
                <a14:m>
                  <m:oMath xmlns:m="http://schemas.openxmlformats.org/officeDocument/2006/math">
                    <m:sSub>
                      <m:sSubPr>
                        <m:ctrlPr>
                          <a:rPr lang="en-US" sz="135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𝜖</m:t>
                        </m:r>
                      </m:e>
                      <m:sub>
                        <m:r>
                          <a:rPr lang="en-US" sz="1350" b="0" i="1" smtClean="0">
                            <a:solidFill>
                              <a:schemeClr val="tx2">
                                <a:lumMod val="75000"/>
                              </a:schemeClr>
                            </a:solidFill>
                            <a:latin typeface="Cambria Math" panose="02040503050406030204" pitchFamily="18" charset="0"/>
                          </a:rPr>
                          <m:t>𝑖</m:t>
                        </m:r>
                      </m:sub>
                    </m:sSub>
                    <m:r>
                      <a:rPr lang="en-US" sz="1350" b="0" i="1" smtClean="0">
                        <a:solidFill>
                          <a:schemeClr val="tx2">
                            <a:lumMod val="75000"/>
                          </a:schemeClr>
                        </a:solidFill>
                        <a:latin typeface="Cambria Math" panose="02040503050406030204" pitchFamily="18" charset="0"/>
                      </a:rPr>
                      <m:t>|</m:t>
                    </m:r>
                    <m:sSub>
                      <m:sSubPr>
                        <m:ctrlPr>
                          <a:rPr lang="en-US" sz="135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𝐴</m:t>
                        </m:r>
                      </m:e>
                      <m:sub>
                        <m:r>
                          <a:rPr lang="en-US" sz="1350" b="0" i="1" smtClean="0">
                            <a:solidFill>
                              <a:schemeClr val="tx2">
                                <a:lumMod val="75000"/>
                              </a:schemeClr>
                            </a:solidFill>
                            <a:latin typeface="Cambria Math" panose="02040503050406030204" pitchFamily="18" charset="0"/>
                          </a:rPr>
                          <m:t>𝑖</m:t>
                        </m:r>
                      </m:sub>
                    </m:sSub>
                    <m:sSub>
                      <m:sSubPr>
                        <m:ctrlPr>
                          <a:rPr lang="en-US" sz="135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m:t>
                        </m:r>
                      </m:e>
                      <m:sub>
                        <m:r>
                          <a:rPr lang="en-US" sz="1350" b="0" i="1" smtClean="0">
                            <a:solidFill>
                              <a:schemeClr val="tx2">
                                <a:lumMod val="75000"/>
                              </a:schemeClr>
                            </a:solidFill>
                            <a:latin typeface="Cambria Math" panose="02040503050406030204" pitchFamily="18" charset="0"/>
                          </a:rPr>
                          <m:t>𝑖</m:t>
                        </m:r>
                        <m:r>
                          <a:rPr lang="en-US" sz="1350" b="0" i="1" smtClean="0">
                            <a:solidFill>
                              <a:schemeClr val="tx2">
                                <a:lumMod val="75000"/>
                              </a:schemeClr>
                            </a:solidFill>
                            <a:latin typeface="Cambria Math" panose="02040503050406030204" pitchFamily="18" charset="0"/>
                          </a:rPr>
                          <m:t>.</m:t>
                        </m:r>
                        <m:r>
                          <a:rPr lang="en-US" sz="1350" b="0" i="1" smtClean="0">
                            <a:solidFill>
                              <a:schemeClr val="tx2">
                                <a:lumMod val="75000"/>
                              </a:schemeClr>
                            </a:solidFill>
                            <a:latin typeface="Cambria Math" panose="02040503050406030204" pitchFamily="18" charset="0"/>
                          </a:rPr>
                          <m:t>𝑖</m:t>
                        </m:r>
                        <m:r>
                          <a:rPr lang="en-US" sz="1350" b="0" i="1" smtClean="0">
                            <a:solidFill>
                              <a:schemeClr val="tx2">
                                <a:lumMod val="75000"/>
                              </a:schemeClr>
                            </a:solidFill>
                            <a:latin typeface="Cambria Math" panose="02040503050406030204" pitchFamily="18" charset="0"/>
                          </a:rPr>
                          <m:t>.</m:t>
                        </m:r>
                        <m:r>
                          <a:rPr lang="en-US" sz="1350" b="0" i="1" smtClean="0">
                            <a:solidFill>
                              <a:schemeClr val="tx2">
                                <a:lumMod val="75000"/>
                              </a:schemeClr>
                            </a:solidFill>
                            <a:latin typeface="Cambria Math" panose="02040503050406030204" pitchFamily="18" charset="0"/>
                          </a:rPr>
                          <m:t>𝑑</m:t>
                        </m:r>
                        <m:r>
                          <a:rPr lang="en-US" sz="1350" b="0" i="1" smtClean="0">
                            <a:solidFill>
                              <a:schemeClr val="tx2">
                                <a:lumMod val="75000"/>
                              </a:schemeClr>
                            </a:solidFill>
                            <a:latin typeface="Cambria Math" panose="02040503050406030204" pitchFamily="18" charset="0"/>
                          </a:rPr>
                          <m:t>.</m:t>
                        </m:r>
                      </m:sub>
                    </m:sSub>
                    <m:r>
                      <a:rPr lang="en-US" sz="1350" b="0" i="1" smtClean="0">
                        <a:solidFill>
                          <a:schemeClr val="tx2">
                            <a:lumMod val="75000"/>
                          </a:schemeClr>
                        </a:solidFill>
                        <a:latin typeface="Cambria Math" panose="02040503050406030204" pitchFamily="18" charset="0"/>
                      </a:rPr>
                      <m:t>𝑁</m:t>
                    </m:r>
                    <m:r>
                      <a:rPr lang="en-US" sz="1350" b="0" i="1" smtClean="0">
                        <a:solidFill>
                          <a:schemeClr val="tx2">
                            <a:lumMod val="75000"/>
                          </a:schemeClr>
                        </a:solidFill>
                        <a:latin typeface="Cambria Math" panose="02040503050406030204" pitchFamily="18" charset="0"/>
                      </a:rPr>
                      <m:t>(0, </m:t>
                    </m:r>
                    <m:sSup>
                      <m:sSupPr>
                        <m:ctrlPr>
                          <a:rPr lang="en-US" sz="1350" i="1" smtClean="0">
                            <a:solidFill>
                              <a:schemeClr val="tx2">
                                <a:lumMod val="75000"/>
                              </a:schemeClr>
                            </a:solidFill>
                            <a:latin typeface="Cambria Math" panose="02040503050406030204" pitchFamily="18" charset="0"/>
                          </a:rPr>
                        </m:ctrlPr>
                      </m:sSupPr>
                      <m:e>
                        <m:r>
                          <a:rPr lang="en-US" sz="1350" b="0" i="1" smtClean="0">
                            <a:solidFill>
                              <a:schemeClr val="tx2">
                                <a:lumMod val="75000"/>
                              </a:schemeClr>
                            </a:solidFill>
                            <a:latin typeface="Cambria Math" panose="02040503050406030204" pitchFamily="18" charset="0"/>
                          </a:rPr>
                          <m:t>𝜎</m:t>
                        </m:r>
                      </m:e>
                      <m:sup>
                        <m:r>
                          <a:rPr lang="en-US" sz="1350" b="0" i="1" smtClean="0">
                            <a:solidFill>
                              <a:schemeClr val="tx2">
                                <a:lumMod val="75000"/>
                              </a:schemeClr>
                            </a:solidFill>
                            <a:latin typeface="Cambria Math" panose="02040503050406030204" pitchFamily="18" charset="0"/>
                          </a:rPr>
                          <m:t>2</m:t>
                        </m:r>
                      </m:sup>
                    </m:sSup>
                    <m:r>
                      <a:rPr lang="en-US" sz="1350" b="0" i="1" smtClean="0">
                        <a:solidFill>
                          <a:schemeClr val="tx2">
                            <a:lumMod val="75000"/>
                          </a:schemeClr>
                        </a:solidFill>
                        <a:latin typeface="Cambria Math" panose="02040503050406030204" pitchFamily="18" charset="0"/>
                      </a:rPr>
                      <m:t>)</m:t>
                    </m:r>
                  </m:oMath>
                </a14:m>
                <a:r>
                  <a:rPr lang="en-US" sz="1350" dirty="0">
                    <a:solidFill>
                      <a:schemeClr val="tx2">
                        <a:lumMod val="75000"/>
                      </a:schemeClr>
                    </a:solidFill>
                  </a:rPr>
                  <a:t> where </a:t>
                </a:r>
                <a14:m>
                  <m:oMath xmlns:m="http://schemas.openxmlformats.org/officeDocument/2006/math">
                    <m:sSub>
                      <m:sSubPr>
                        <m:ctrlPr>
                          <a:rPr lang="en-US" sz="135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𝐴</m:t>
                        </m:r>
                      </m:e>
                      <m:sub>
                        <m:r>
                          <a:rPr lang="en-US" sz="1350" b="0" i="1" smtClean="0">
                            <a:solidFill>
                              <a:schemeClr val="tx2">
                                <a:lumMod val="75000"/>
                              </a:schemeClr>
                            </a:solidFill>
                            <a:latin typeface="Cambria Math" panose="02040503050406030204" pitchFamily="18" charset="0"/>
                          </a:rPr>
                          <m:t>𝑖</m:t>
                        </m:r>
                      </m:sub>
                    </m:sSub>
                  </m:oMath>
                </a14:m>
                <a:r>
                  <a:rPr lang="en-US" sz="1350" dirty="0">
                    <a:solidFill>
                      <a:schemeClr val="tx2">
                        <a:lumMod val="75000"/>
                      </a:schemeClr>
                    </a:solidFill>
                  </a:rPr>
                  <a:t> is assumed fixed (which is not true in RCT) in conventional linear regression</a:t>
                </a:r>
              </a:p>
              <a:p>
                <a:pPr>
                  <a:spcAft>
                    <a:spcPts val="300"/>
                  </a:spcAft>
                </a:pPr>
                <a:endParaRPr lang="en-US" sz="1350" b="1" dirty="0">
                  <a:solidFill>
                    <a:schemeClr val="tx2">
                      <a:lumMod val="75000"/>
                    </a:schemeClr>
                  </a:solidFill>
                </a:endParaRPr>
              </a:p>
            </p:txBody>
          </p:sp>
        </mc:Choice>
        <mc:Fallback xmlns="">
          <p:sp>
            <p:nvSpPr>
              <p:cNvPr id="5" name="Rounded Rectangle 4">
                <a:extLst>
                  <a:ext uri="{FF2B5EF4-FFF2-40B4-BE49-F238E27FC236}">
                    <a16:creationId xmlns:a16="http://schemas.microsoft.com/office/drawing/2014/main" id="{2B3CFB01-7FDC-08AD-BCF7-A67EA82E6284}"/>
                  </a:ext>
                </a:extLst>
              </p:cNvPr>
              <p:cNvSpPr>
                <a:spLocks noRot="1" noChangeAspect="1" noMove="1" noResize="1" noEditPoints="1" noAdjustHandles="1" noChangeArrowheads="1" noChangeShapeType="1" noTextEdit="1"/>
              </p:cNvSpPr>
              <p:nvPr/>
            </p:nvSpPr>
            <p:spPr>
              <a:xfrm>
                <a:off x="560593" y="3010829"/>
                <a:ext cx="11272973" cy="3682580"/>
              </a:xfrm>
              <a:prstGeom prst="roundRect">
                <a:avLst>
                  <a:gd name="adj" fmla="val 3241"/>
                </a:avLst>
              </a:prstGeom>
              <a:blipFill>
                <a:blip r:embed="rId4"/>
                <a:stretch>
                  <a:fillRect/>
                </a:stretch>
              </a:blipFill>
              <a:ln w="19050">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1">
                <a:extLst>
                  <a:ext uri="{FF2B5EF4-FFF2-40B4-BE49-F238E27FC236}">
                    <a16:creationId xmlns:a16="http://schemas.microsoft.com/office/drawing/2014/main" id="{B42E639C-EF88-346C-0478-17EF283A2D23}"/>
                  </a:ext>
                </a:extLst>
              </p:cNvPr>
              <p:cNvGraphicFramePr>
                <a:graphicFrameLocks noGrp="1"/>
              </p:cNvGraphicFramePr>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u="none" smtClean="0">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u="none" dirty="0" smtClean="0">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t>Unadjusted</a:t>
                          </a:r>
                        </a:p>
                      </a:txBody>
                      <a:tcPr anchor="ctr"/>
                    </a:tc>
                    <a:tc>
                      <a:txBody>
                        <a:bodyPr/>
                        <a:lstStyle/>
                        <a:p>
                          <a:pPr algn="l"/>
                          <a14:m>
                            <m:oMath xmlns:m="http://schemas.openxmlformats.org/officeDocument/2006/math">
                              <m:r>
                                <m:rPr>
                                  <m:sty m:val="p"/>
                                </m:rPr>
                                <a:rPr lang="en-US" sz="1350" b="0" smtClean="0">
                                  <a:latin typeface="Cambria Math" panose="02040503050406030204" pitchFamily="18" charset="0"/>
                                </a:rPr>
                                <m:t>E</m:t>
                              </m:r>
                              <m:d>
                                <m:dPr>
                                  <m:ctrlPr>
                                    <a:rPr lang="en-US" sz="1350" b="0" i="1" smtClean="0">
                                      <a:latin typeface="Cambria Math" panose="02040503050406030204" pitchFamily="18" charset="0"/>
                                    </a:rPr>
                                  </m:ctrlPr>
                                </m:dPr>
                                <m:e>
                                  <m:r>
                                    <a:rPr lang="en-US" sz="1350" b="0" smtClean="0">
                                      <a:latin typeface="Cambria Math" panose="02040503050406030204" pitchFamily="18" charset="0"/>
                                    </a:rPr>
                                    <m:t>𝑌</m:t>
                                  </m:r>
                                </m:e>
                                <m:e>
                                  <m:r>
                                    <a:rPr lang="en-US" sz="1350" b="0" smtClean="0">
                                      <a:latin typeface="Cambria Math" panose="02040503050406030204" pitchFamily="18" charset="0"/>
                                    </a:rPr>
                                    <m:t>𝐴</m:t>
                                  </m:r>
                                </m:e>
                              </m:d>
                              <m:r>
                                <a:rPr lang="en-US" sz="1350" b="0"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𝛾</m:t>
                                  </m:r>
                                </m:e>
                                <m:sub>
                                  <m:r>
                                    <a:rPr lang="en-US" sz="1350" b="0" smtClean="0">
                                      <a:latin typeface="Cambria Math" panose="02040503050406030204" pitchFamily="18" charset="0"/>
                                    </a:rPr>
                                    <m:t>𝑎</m:t>
                                  </m:r>
                                </m:sub>
                              </m:sSub>
                              <m:sSub>
                                <m:sSubPr>
                                  <m:ctrlPr>
                                    <a:rPr lang="en-US" sz="1350" b="0" i="1" smtClean="0">
                                      <a:latin typeface="Cambria Math" panose="02040503050406030204" pitchFamily="18" charset="0"/>
                                    </a:rPr>
                                  </m:ctrlPr>
                                </m:sSubPr>
                                <m:e>
                                  <m:r>
                                    <a:rPr lang="en-US" sz="1350" b="0" smtClean="0">
                                      <a:latin typeface="Cambria Math" panose="02040503050406030204" pitchFamily="18" charset="0"/>
                                    </a:rPr>
                                    <m:t>𝐼</m:t>
                                  </m:r>
                                </m:e>
                                <m:sub>
                                  <m:d>
                                    <m:dPr>
                                      <m:begChr m:val="{"/>
                                      <m:endChr m:val="}"/>
                                      <m:ctrlPr>
                                        <a:rPr lang="en-US" sz="1350" b="0" i="1" smtClean="0">
                                          <a:latin typeface="Cambria Math" panose="02040503050406030204" pitchFamily="18" charset="0"/>
                                        </a:rPr>
                                      </m:ctrlPr>
                                    </m:dPr>
                                    <m:e>
                                      <m:r>
                                        <a:rPr lang="en-US" sz="1350" b="0" smtClean="0">
                                          <a:latin typeface="Cambria Math" panose="02040503050406030204" pitchFamily="18" charset="0"/>
                                        </a:rPr>
                                        <m:t>𝐴</m:t>
                                      </m:r>
                                      <m:r>
                                        <a:rPr lang="en-US" sz="1350" b="0" smtClean="0">
                                          <a:latin typeface="Cambria Math" panose="02040503050406030204" pitchFamily="18" charset="0"/>
                                        </a:rPr>
                                        <m:t>=</m:t>
                                      </m:r>
                                      <m:r>
                                        <a:rPr lang="en-US" sz="1350" b="0" smtClean="0">
                                          <a:latin typeface="Cambria Math" panose="02040503050406030204" pitchFamily="18" charset="0"/>
                                        </a:rPr>
                                        <m:t>𝑎</m:t>
                                      </m:r>
                                    </m:e>
                                  </m:d>
                                </m:sub>
                              </m:sSub>
                            </m:oMath>
                          </a14:m>
                          <a:r>
                            <a:rPr lang="en-US" sz="135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350" b="0" i="1" smtClean="0">
                                      <a:latin typeface="Cambria Math" panose="02040503050406030204" pitchFamily="18" charset="0"/>
                                    </a:rPr>
                                  </m:ctrlPr>
                                </m:sSub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𝛾</m:t>
                                      </m:r>
                                    </m:e>
                                  </m:acc>
                                </m:e>
                                <m:sub>
                                  <m:r>
                                    <a:rPr lang="en-US" sz="1350" b="0" smtClean="0">
                                      <a:latin typeface="Cambria Math" panose="02040503050406030204" pitchFamily="18" charset="0"/>
                                    </a:rPr>
                                    <m:t>𝑎</m:t>
                                  </m:r>
                                </m:sub>
                              </m:sSub>
                            </m:oMath>
                          </a14:m>
                          <a:r>
                            <a:rPr lang="en-US" sz="1350" b="0" dirty="0"/>
                            <a:t>,</a:t>
                          </a:r>
                          <a:r>
                            <a:rPr lang="en-US" sz="1350" b="0" baseline="0" dirty="0"/>
                            <a:t> </a:t>
                          </a:r>
                          <a14:m>
                            <m:oMath xmlns:m="http://schemas.openxmlformats.org/officeDocument/2006/math">
                              <m:r>
                                <a:rPr lang="en-US" sz="1350" b="0" smtClean="0">
                                  <a:latin typeface="Cambria Math" panose="02040503050406030204" pitchFamily="18" charset="0"/>
                                </a:rPr>
                                <m:t>𝑎</m:t>
                              </m:r>
                              <m:r>
                                <a:rPr lang="en-US" sz="1350" b="0" smtClean="0">
                                  <a:latin typeface="Cambria Math" panose="02040503050406030204" pitchFamily="18" charset="0"/>
                                </a:rPr>
                                <m:t>=1,…,</m:t>
                              </m:r>
                              <m:r>
                                <a:rPr lang="en-US" sz="1350" b="0" smtClean="0">
                                  <a:latin typeface="Cambria Math" panose="02040503050406030204" pitchFamily="18" charset="0"/>
                                </a:rPr>
                                <m:t>𝑘</m:t>
                              </m:r>
                            </m:oMath>
                          </a14:m>
                          <a:endParaRPr lang="en-US" sz="1350" b="1" dirty="0"/>
                        </a:p>
                      </a:txBody>
                      <a:tcPr anchor="ctr"/>
                    </a:tc>
                    <a:tc>
                      <a:txBody>
                        <a:bodyPr/>
                        <a:lstStyle/>
                        <a:p>
                          <a:pPr algn="l"/>
                          <a:r>
                            <a:rPr lang="en-US" sz="1350" dirty="0" err="1"/>
                            <a:t>robincar_linear</a:t>
                          </a:r>
                          <a:endParaRPr lang="en-US" sz="1350" dirty="0"/>
                        </a:p>
                      </a:txBody>
                      <a:tcPr anchor="ctr"/>
                    </a:tc>
                    <a:extLst>
                      <a:ext uri="{0D108BD9-81ED-4DB2-BD59-A6C34878D82A}">
                        <a16:rowId xmlns:a16="http://schemas.microsoft.com/office/drawing/2014/main" val="479295321"/>
                      </a:ext>
                    </a:extLst>
                  </a:tr>
                </a:tbl>
              </a:graphicData>
            </a:graphic>
          </p:graphicFrame>
        </mc:Choice>
        <mc:Fallback xmlns="">
          <p:graphicFrame>
            <p:nvGraphicFramePr>
              <p:cNvPr id="6" name="Table 1">
                <a:extLst>
                  <a:ext uri="{FF2B5EF4-FFF2-40B4-BE49-F238E27FC236}">
                    <a16:creationId xmlns:a16="http://schemas.microsoft.com/office/drawing/2014/main" id="{B42E639C-EF88-346C-0478-17EF283A2D23}"/>
                  </a:ext>
                </a:extLst>
              </p:cNvPr>
              <p:cNvGraphicFramePr>
                <a:graphicFrameLocks noGrp="1"/>
              </p:cNvGraphicFramePr>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5"/>
                          <a:stretch>
                            <a:fillRect l="-136918" t="-2703" r="-82079" b="-97297"/>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t>Unadjusted</a:t>
                          </a:r>
                        </a:p>
                      </a:txBody>
                      <a:tcPr anchor="ctr"/>
                    </a:tc>
                    <a:tc>
                      <a:txBody>
                        <a:bodyPr/>
                        <a:lstStyle/>
                        <a:p>
                          <a:endParaRPr lang="en-US"/>
                        </a:p>
                      </a:txBody>
                      <a:tcPr anchor="ctr">
                        <a:blipFill>
                          <a:blip r:embed="rId5"/>
                          <a:stretch>
                            <a:fillRect l="-70536" t="-105556" r="-226786"/>
                          </a:stretch>
                        </a:blipFill>
                      </a:tcPr>
                    </a:tc>
                    <a:tc>
                      <a:txBody>
                        <a:bodyPr/>
                        <a:lstStyle/>
                        <a:p>
                          <a:endParaRPr lang="en-US"/>
                        </a:p>
                      </a:txBody>
                      <a:tcPr anchor="ctr">
                        <a:blipFill>
                          <a:blip r:embed="rId5"/>
                          <a:stretch>
                            <a:fillRect l="-136918" t="-105556" r="-82079"/>
                          </a:stretch>
                        </a:blipFill>
                      </a:tcPr>
                    </a:tc>
                    <a:tc>
                      <a:txBody>
                        <a:bodyPr/>
                        <a:lstStyle/>
                        <a:p>
                          <a:pPr algn="l"/>
                          <a:r>
                            <a:rPr lang="en-US" sz="1350" dirty="0" err="1"/>
                            <a:t>robincar_linear</a:t>
                          </a:r>
                          <a:endParaRPr lang="en-US" sz="1350" dirty="0"/>
                        </a:p>
                      </a:txBody>
                      <a:tcPr anchor="ctr"/>
                    </a:tc>
                    <a:extLst>
                      <a:ext uri="{0D108BD9-81ED-4DB2-BD59-A6C34878D82A}">
                        <a16:rowId xmlns:a16="http://schemas.microsoft.com/office/drawing/2014/main" val="479295321"/>
                      </a:ext>
                    </a:extLst>
                  </a:tr>
                </a:tbl>
              </a:graphicData>
            </a:graphic>
          </p:graphicFrame>
        </mc:Fallback>
      </mc:AlternateContent>
      <p:sp>
        <p:nvSpPr>
          <p:cNvPr id="8" name="Oval 7">
            <a:extLst>
              <a:ext uri="{FF2B5EF4-FFF2-40B4-BE49-F238E27FC236}">
                <a16:creationId xmlns:a16="http://schemas.microsoft.com/office/drawing/2014/main" id="{8171B67E-071C-F7A5-3A96-8235CE1007CB}"/>
              </a:ext>
            </a:extLst>
          </p:cNvPr>
          <p:cNvSpPr/>
          <p:nvPr/>
        </p:nvSpPr>
        <p:spPr>
          <a:xfrm>
            <a:off x="2642992" y="4885152"/>
            <a:ext cx="1490597" cy="34848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ounded Rectangular Callout 10">
                <a:extLst>
                  <a:ext uri="{FF2B5EF4-FFF2-40B4-BE49-F238E27FC236}">
                    <a16:creationId xmlns:a16="http://schemas.microsoft.com/office/drawing/2014/main" id="{C90CF715-350B-4A36-B1D7-BD737B8A6842}"/>
                  </a:ext>
                </a:extLst>
              </p:cNvPr>
              <p:cNvSpPr/>
              <p:nvPr/>
            </p:nvSpPr>
            <p:spPr>
              <a:xfrm>
                <a:off x="658453" y="5344856"/>
                <a:ext cx="2932634" cy="1234440"/>
              </a:xfrm>
              <a:prstGeom prst="wedgeRoundRectCallout">
                <a:avLst>
                  <a:gd name="adj1" fmla="val 30876"/>
                  <a:gd name="adj2" fmla="val -60351"/>
                  <a:gd name="adj3" fmla="val 16667"/>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18288" tIns="18288" rIns="18288" bIns="18288" rtlCol="0" anchor="ctr"/>
              <a:lstStyle/>
              <a:p>
                <a:r>
                  <a:rPr lang="en-US" sz="1200" dirty="0">
                    <a:solidFill>
                      <a:schemeClr val="tx2">
                        <a:lumMod val="75000"/>
                      </a:schemeClr>
                    </a:solidFill>
                  </a:rPr>
                  <a:t>It implies </a:t>
                </a:r>
                <a:r>
                  <a:rPr lang="en-US" sz="1200" b="1" dirty="0">
                    <a:solidFill>
                      <a:schemeClr val="tx2">
                        <a:lumMod val="75000"/>
                      </a:schemeClr>
                    </a:solidFill>
                  </a:rPr>
                  <a:t>equal variance for outcomes across treatment groups</a:t>
                </a:r>
                <a:r>
                  <a:rPr lang="en-US" sz="1200" dirty="0">
                    <a:solidFill>
                      <a:schemeClr val="tx2">
                        <a:lumMod val="75000"/>
                      </a:schemeClr>
                    </a:solidFill>
                  </a:rPr>
                  <a:t>, i.e., </a:t>
                </a:r>
                <a14:m>
                  <m:oMath xmlns:m="http://schemas.openxmlformats.org/officeDocument/2006/math">
                    <m:r>
                      <m:rPr>
                        <m:sty m:val="p"/>
                      </m:rPr>
                      <a:rPr lang="en-US" sz="1200" b="0" i="1" smtClean="0">
                        <a:solidFill>
                          <a:schemeClr val="tx2">
                            <a:lumMod val="75000"/>
                          </a:schemeClr>
                        </a:solidFill>
                        <a:latin typeface="Cambria Math" panose="02040503050406030204" pitchFamily="18" charset="0"/>
                      </a:rPr>
                      <m:t>Var</m:t>
                    </m:r>
                    <m:d>
                      <m:dPr>
                        <m:ctrlPr>
                          <a:rPr lang="en-US" sz="1200" b="0" i="1" smtClean="0">
                            <a:solidFill>
                              <a:schemeClr val="tx2">
                                <a:lumMod val="75000"/>
                              </a:schemeClr>
                            </a:solidFill>
                            <a:latin typeface="Cambria Math" panose="02040503050406030204" pitchFamily="18" charset="0"/>
                          </a:rPr>
                        </m:ctrlPr>
                      </m:dPr>
                      <m:e>
                        <m:sSup>
                          <m:sSupPr>
                            <m:ctrlPr>
                              <a:rPr lang="en-US" sz="1200" b="0" i="1" smtClean="0">
                                <a:solidFill>
                                  <a:schemeClr val="tx2">
                                    <a:lumMod val="75000"/>
                                  </a:schemeClr>
                                </a:solidFill>
                                <a:latin typeface="Cambria Math" panose="02040503050406030204" pitchFamily="18" charset="0"/>
                              </a:rPr>
                            </m:ctrlPr>
                          </m:sSupPr>
                          <m:e>
                            <m:r>
                              <a:rPr lang="en-US" sz="1200" b="0" i="1" smtClean="0">
                                <a:solidFill>
                                  <a:schemeClr val="tx2">
                                    <a:lumMod val="75000"/>
                                  </a:schemeClr>
                                </a:solidFill>
                                <a:latin typeface="Cambria Math" panose="02040503050406030204" pitchFamily="18" charset="0"/>
                              </a:rPr>
                              <m:t>𝑌</m:t>
                            </m:r>
                          </m:e>
                          <m:sup>
                            <m:d>
                              <m:dPr>
                                <m:ctrlPr>
                                  <a:rPr lang="en-US" sz="1200" b="0" i="1" smtClean="0">
                                    <a:solidFill>
                                      <a:schemeClr val="tx2">
                                        <a:lumMod val="75000"/>
                                      </a:schemeClr>
                                    </a:solidFill>
                                    <a:latin typeface="Cambria Math" panose="02040503050406030204" pitchFamily="18" charset="0"/>
                                  </a:rPr>
                                </m:ctrlPr>
                              </m:dPr>
                              <m:e>
                                <m:r>
                                  <a:rPr lang="en-US" sz="1200" b="0" i="1" smtClean="0">
                                    <a:solidFill>
                                      <a:schemeClr val="tx2">
                                        <a:lumMod val="75000"/>
                                      </a:schemeClr>
                                    </a:solidFill>
                                    <a:latin typeface="Cambria Math" panose="02040503050406030204" pitchFamily="18" charset="0"/>
                                  </a:rPr>
                                  <m:t>1</m:t>
                                </m:r>
                              </m:e>
                            </m:d>
                          </m:sup>
                        </m:sSup>
                      </m:e>
                    </m:d>
                    <m:r>
                      <a:rPr lang="en-US" sz="1200" b="0" i="1" smtClean="0">
                        <a:solidFill>
                          <a:schemeClr val="tx2">
                            <a:lumMod val="75000"/>
                          </a:schemeClr>
                        </a:solidFill>
                        <a:latin typeface="Cambria Math" panose="02040503050406030204" pitchFamily="18" charset="0"/>
                      </a:rPr>
                      <m:t>=⋯=</m:t>
                    </m:r>
                    <m:r>
                      <m:rPr>
                        <m:sty m:val="p"/>
                      </m:rPr>
                      <a:rPr lang="en-US" sz="1200" b="0" i="1" smtClean="0">
                        <a:solidFill>
                          <a:schemeClr val="tx2">
                            <a:lumMod val="75000"/>
                          </a:schemeClr>
                        </a:solidFill>
                        <a:latin typeface="Cambria Math" panose="02040503050406030204" pitchFamily="18" charset="0"/>
                      </a:rPr>
                      <m:t>Var</m:t>
                    </m:r>
                    <m:d>
                      <m:dPr>
                        <m:ctrlPr>
                          <a:rPr lang="en-US" sz="1200" b="0" i="1" smtClean="0">
                            <a:solidFill>
                              <a:schemeClr val="tx2">
                                <a:lumMod val="75000"/>
                              </a:schemeClr>
                            </a:solidFill>
                            <a:latin typeface="Cambria Math" panose="02040503050406030204" pitchFamily="18" charset="0"/>
                          </a:rPr>
                        </m:ctrlPr>
                      </m:dPr>
                      <m:e>
                        <m:sSup>
                          <m:sSupPr>
                            <m:ctrlPr>
                              <a:rPr lang="en-US" sz="1200" b="0" i="1" smtClean="0">
                                <a:solidFill>
                                  <a:schemeClr val="tx2">
                                    <a:lumMod val="75000"/>
                                  </a:schemeClr>
                                </a:solidFill>
                                <a:latin typeface="Cambria Math" panose="02040503050406030204" pitchFamily="18" charset="0"/>
                              </a:rPr>
                            </m:ctrlPr>
                          </m:sSupPr>
                          <m:e>
                            <m:r>
                              <a:rPr lang="en-US" sz="1200" b="0" i="1" smtClean="0">
                                <a:solidFill>
                                  <a:schemeClr val="tx2">
                                    <a:lumMod val="75000"/>
                                  </a:schemeClr>
                                </a:solidFill>
                                <a:latin typeface="Cambria Math" panose="02040503050406030204" pitchFamily="18" charset="0"/>
                              </a:rPr>
                              <m:t>𝑌</m:t>
                            </m:r>
                          </m:e>
                          <m:sup>
                            <m:d>
                              <m:dPr>
                                <m:ctrlPr>
                                  <a:rPr lang="en-US" sz="1200" b="0" i="1" smtClean="0">
                                    <a:solidFill>
                                      <a:schemeClr val="tx2">
                                        <a:lumMod val="75000"/>
                                      </a:schemeClr>
                                    </a:solidFill>
                                    <a:latin typeface="Cambria Math" panose="02040503050406030204" pitchFamily="18" charset="0"/>
                                  </a:rPr>
                                </m:ctrlPr>
                              </m:dPr>
                              <m:e>
                                <m:r>
                                  <a:rPr lang="en-US" sz="1200" b="0" i="1" smtClean="0">
                                    <a:solidFill>
                                      <a:schemeClr val="tx2">
                                        <a:lumMod val="75000"/>
                                      </a:schemeClr>
                                    </a:solidFill>
                                    <a:latin typeface="Cambria Math" panose="02040503050406030204" pitchFamily="18" charset="0"/>
                                  </a:rPr>
                                  <m:t>𝑘</m:t>
                                </m:r>
                              </m:e>
                            </m:d>
                          </m:sup>
                        </m:sSup>
                      </m:e>
                    </m:d>
                  </m:oMath>
                </a14:m>
                <a:r>
                  <a:rPr lang="en-US" sz="1200" dirty="0">
                    <a:solidFill>
                      <a:schemeClr val="tx2">
                        <a:lumMod val="75000"/>
                      </a:schemeClr>
                    </a:solidFill>
                  </a:rPr>
                  <a:t>, which may NOT be true and is NOT included in minimal statistical assumptions made at the beginning of the short course</a:t>
                </a:r>
              </a:p>
            </p:txBody>
          </p:sp>
        </mc:Choice>
        <mc:Fallback xmlns="">
          <p:sp>
            <p:nvSpPr>
              <p:cNvPr id="11" name="Rounded Rectangular Callout 10">
                <a:extLst>
                  <a:ext uri="{FF2B5EF4-FFF2-40B4-BE49-F238E27FC236}">
                    <a16:creationId xmlns:a16="http://schemas.microsoft.com/office/drawing/2014/main" id="{C90CF715-350B-4A36-B1D7-BD737B8A6842}"/>
                  </a:ext>
                </a:extLst>
              </p:cNvPr>
              <p:cNvSpPr>
                <a:spLocks noRot="1" noChangeAspect="1" noMove="1" noResize="1" noEditPoints="1" noAdjustHandles="1" noChangeArrowheads="1" noChangeShapeType="1" noTextEdit="1"/>
              </p:cNvSpPr>
              <p:nvPr/>
            </p:nvSpPr>
            <p:spPr>
              <a:xfrm>
                <a:off x="658453" y="5344856"/>
                <a:ext cx="2932634" cy="1234440"/>
              </a:xfrm>
              <a:prstGeom prst="wedgeRoundRectCallout">
                <a:avLst>
                  <a:gd name="adj1" fmla="val 30876"/>
                  <a:gd name="adj2" fmla="val -60351"/>
                  <a:gd name="adj3" fmla="val 16667"/>
                </a:avLst>
              </a:prstGeom>
              <a:blipFill>
                <a:blip r:embed="rId6"/>
                <a:stretch>
                  <a:fillRect l="-429" b="-2727"/>
                </a:stretch>
              </a:blipFill>
              <a:ln>
                <a:solidFill>
                  <a:srgbClr val="FF0000"/>
                </a:solidFill>
              </a:ln>
            </p:spPr>
            <p:txBody>
              <a:bodyPr/>
              <a:lstStyle/>
              <a:p>
                <a:r>
                  <a:rPr lang="en-US">
                    <a:noFill/>
                  </a:rPr>
                  <a:t> </a:t>
                </a:r>
              </a:p>
            </p:txBody>
          </p:sp>
        </mc:Fallback>
      </mc:AlternateContent>
      <p:sp>
        <p:nvSpPr>
          <p:cNvPr id="12" name="Right Arrow 11">
            <a:extLst>
              <a:ext uri="{FF2B5EF4-FFF2-40B4-BE49-F238E27FC236}">
                <a16:creationId xmlns:a16="http://schemas.microsoft.com/office/drawing/2014/main" id="{FE62CB2B-2CBD-6850-B57E-83AE4B87D0DC}"/>
              </a:ext>
            </a:extLst>
          </p:cNvPr>
          <p:cNvSpPr/>
          <p:nvPr/>
        </p:nvSpPr>
        <p:spPr>
          <a:xfrm>
            <a:off x="3645116" y="5794420"/>
            <a:ext cx="388285" cy="338203"/>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422B69EC-9B0B-43C9-A4DD-4BAEC00E4C74}"/>
                  </a:ext>
                </a:extLst>
              </p:cNvPr>
              <p:cNvSpPr/>
              <p:nvPr/>
            </p:nvSpPr>
            <p:spPr>
              <a:xfrm>
                <a:off x="4087430" y="5344856"/>
                <a:ext cx="2798752" cy="12344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18288" tIns="18288" rIns="18288" bIns="18288" rtlCol="0" anchor="ct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panose="02040503050406030204" pitchFamily="18" charset="0"/>
                            </a:rPr>
                          </m:ctrlPr>
                        </m:accPr>
                        <m:e>
                          <m:r>
                            <m:rPr>
                              <m:sty m:val="p"/>
                            </m:rPr>
                            <a:rPr lang="en-US" sz="1200" b="0" i="1" smtClean="0">
                              <a:latin typeface="Cambria Math" panose="02040503050406030204" pitchFamily="18" charset="0"/>
                            </a:rPr>
                            <m:t>Var</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𝑌</m:t>
                                      </m:r>
                                    </m:e>
                                  </m:acc>
                                </m:e>
                                <m:sub>
                                  <m:r>
                                    <a:rPr lang="en-US" sz="1200" b="0" i="1" smtClean="0">
                                      <a:latin typeface="Cambria Math" panose="02040503050406030204" pitchFamily="18" charset="0"/>
                                    </a:rPr>
                                    <m:t>1</m:t>
                                  </m:r>
                                </m:sub>
                              </m:sSub>
                            </m:e>
                          </m:d>
                        </m:e>
                      </m:acc>
                      <m:r>
                        <a:rPr lang="en-US" sz="1200" b="0" i="1" smtClean="0">
                          <a:latin typeface="Cambria Math" panose="02040503050406030204" pitchFamily="18" charset="0"/>
                        </a:rPr>
                        <m:t>=</m:t>
                      </m:r>
                      <m:rad>
                        <m:radPr>
                          <m:degHide m:val="on"/>
                          <m:ctrlPr>
                            <a:rPr lang="en-US" sz="1200" b="0" i="1" smtClean="0">
                              <a:latin typeface="Cambria Math" panose="02040503050406030204" pitchFamily="18" charset="0"/>
                            </a:rPr>
                          </m:ctrlPr>
                        </m:radPr>
                        <m:deg/>
                        <m:e>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𝑠</m:t>
                              </m:r>
                            </m:e>
                            <m:sub>
                              <m:r>
                                <a:rPr lang="en-US" sz="1200" b="0" i="1" smtClean="0">
                                  <a:latin typeface="Cambria Math" panose="02040503050406030204" pitchFamily="18" charset="0"/>
                                </a:rPr>
                                <m:t>𝑝</m:t>
                              </m:r>
                            </m:sub>
                            <m:sup>
                              <m:r>
                                <a:rPr lang="en-US" sz="1200" b="0" i="1" smtClean="0">
                                  <a:latin typeface="Cambria Math" panose="02040503050406030204" pitchFamily="18" charset="0"/>
                                </a:rPr>
                                <m:t>2</m:t>
                              </m:r>
                            </m:sup>
                          </m:sSubSup>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𝑛</m:t>
                              </m:r>
                            </m:e>
                            <m:sub>
                              <m:r>
                                <a:rPr lang="en-US" sz="1200" b="0" i="1" smtClean="0">
                                  <a:latin typeface="Cambria Math" panose="02040503050406030204" pitchFamily="18" charset="0"/>
                                </a:rPr>
                                <m:t>1</m:t>
                              </m:r>
                            </m:sub>
                          </m:sSub>
                        </m:e>
                      </m:rad>
                    </m:oMath>
                  </m:oMathPara>
                </a14:m>
                <a:endParaRPr lang="en-US" sz="1200" b="0" dirty="0"/>
              </a:p>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𝑝</m:t>
                          </m:r>
                        </m:sub>
                      </m:sSub>
                      <m:r>
                        <a:rPr lang="en-US" sz="1200" b="0" i="1" smtClean="0">
                          <a:latin typeface="Cambria Math" panose="02040503050406030204" pitchFamily="18" charset="0"/>
                        </a:rPr>
                        <m:t>=</m:t>
                      </m:r>
                      <m:rad>
                        <m:radPr>
                          <m:degHide m:val="on"/>
                          <m:ctrlPr>
                            <a:rPr lang="en-US" sz="1200" b="0" i="1" smtClean="0">
                              <a:latin typeface="Cambria Math" panose="02040503050406030204" pitchFamily="18" charset="0"/>
                            </a:rPr>
                          </m:ctrlPr>
                        </m:radPr>
                        <m:deg/>
                        <m:e>
                          <m:f>
                            <m:fPr>
                              <m:ctrlPr>
                                <a:rPr lang="en-US" sz="1200" b="0" i="1" smtClean="0">
                                  <a:latin typeface="Cambria Math" panose="02040503050406030204" pitchFamily="18" charset="0"/>
                                </a:rPr>
                              </m:ctrlPr>
                            </m:fPr>
                            <m:num>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𝑛</m:t>
                                      </m:r>
                                    </m:e>
                                    <m:sub>
                                      <m:r>
                                        <a:rPr lang="en-US" sz="1200" i="1">
                                          <a:latin typeface="Cambria Math" panose="02040503050406030204" pitchFamily="18" charset="0"/>
                                        </a:rPr>
                                        <m:t>1</m:t>
                                      </m:r>
                                    </m:sub>
                                  </m:sSub>
                                  <m:r>
                                    <a:rPr lang="en-US" sz="1200" i="1">
                                      <a:latin typeface="Cambria Math" panose="02040503050406030204" pitchFamily="18" charset="0"/>
                                    </a:rPr>
                                    <m:t>−1</m:t>
                                  </m:r>
                                </m:e>
                              </m:d>
                              <m:sSubSup>
                                <m:sSubSupPr>
                                  <m:ctrlPr>
                                    <a:rPr lang="en-US" sz="1200" i="1">
                                      <a:latin typeface="Cambria Math" panose="02040503050406030204" pitchFamily="18" charset="0"/>
                                    </a:rPr>
                                  </m:ctrlPr>
                                </m:sSubSupPr>
                                <m:e>
                                  <m:r>
                                    <a:rPr lang="en-US" sz="1200" i="1">
                                      <a:latin typeface="Cambria Math" panose="02040503050406030204" pitchFamily="18" charset="0"/>
                                    </a:rPr>
                                    <m:t>𝑆</m:t>
                                  </m:r>
                                </m:e>
                                <m:sub>
                                  <m:r>
                                    <a:rPr lang="en-US" sz="1200" i="1">
                                      <a:latin typeface="Cambria Math" panose="02040503050406030204" pitchFamily="18" charset="0"/>
                                    </a:rPr>
                                    <m:t>1</m:t>
                                  </m:r>
                                </m:sub>
                                <m:sup>
                                  <m:r>
                                    <a:rPr lang="en-US" sz="1200" i="1">
                                      <a:latin typeface="Cambria Math" panose="02040503050406030204" pitchFamily="18" charset="0"/>
                                    </a:rPr>
                                    <m:t>2</m:t>
                                  </m:r>
                                </m:sup>
                              </m:sSubSup>
                              <m:r>
                                <a:rPr lang="en-US" sz="1200" i="1">
                                  <a:latin typeface="Cambria Math" panose="02040503050406030204" pitchFamily="18" charset="0"/>
                                </a:rPr>
                                <m:t>+</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𝑛</m:t>
                                      </m:r>
                                    </m:e>
                                    <m:sub>
                                      <m:r>
                                        <a:rPr lang="en-US" sz="1200" i="1">
                                          <a:latin typeface="Cambria Math" panose="02040503050406030204" pitchFamily="18" charset="0"/>
                                        </a:rPr>
                                        <m:t>2</m:t>
                                      </m:r>
                                    </m:sub>
                                  </m:sSub>
                                  <m:r>
                                    <a:rPr lang="en-US" sz="1200" i="1">
                                      <a:latin typeface="Cambria Math" panose="02040503050406030204" pitchFamily="18" charset="0"/>
                                    </a:rPr>
                                    <m:t>−1</m:t>
                                  </m:r>
                                </m:e>
                              </m:d>
                              <m:sSubSup>
                                <m:sSubSupPr>
                                  <m:ctrlPr>
                                    <a:rPr lang="en-US" sz="1200" i="1">
                                      <a:latin typeface="Cambria Math" panose="02040503050406030204" pitchFamily="18" charset="0"/>
                                    </a:rPr>
                                  </m:ctrlPr>
                                </m:sSubSupPr>
                                <m:e>
                                  <m:r>
                                    <a:rPr lang="en-US" sz="1200" i="1">
                                      <a:latin typeface="Cambria Math" panose="02040503050406030204" pitchFamily="18" charset="0"/>
                                    </a:rPr>
                                    <m:t>𝑆</m:t>
                                  </m:r>
                                </m:e>
                                <m:sub>
                                  <m:r>
                                    <a:rPr lang="en-US" sz="1200" i="1">
                                      <a:latin typeface="Cambria Math" panose="02040503050406030204" pitchFamily="18" charset="0"/>
                                    </a:rPr>
                                    <m:t>2</m:t>
                                  </m:r>
                                </m:sub>
                                <m:sup>
                                  <m:r>
                                    <a:rPr lang="en-US" sz="1200" i="1">
                                      <a:latin typeface="Cambria Math" panose="02040503050406030204" pitchFamily="18" charset="0"/>
                                    </a:rPr>
                                    <m:t>2</m:t>
                                  </m:r>
                                </m:sup>
                              </m:sSubSup>
                            </m:num>
                            <m:den>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𝑛</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𝑛</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−2</m:t>
                              </m:r>
                            </m:den>
                          </m:f>
                        </m:e>
                      </m:rad>
                    </m:oMath>
                  </m:oMathPara>
                </a14:m>
                <a:endParaRPr lang="en-US" sz="1200" dirty="0"/>
              </a:p>
              <a:p>
                <a:r>
                  <a:rPr lang="en-US" sz="1200" i="1" dirty="0"/>
                  <a:t>* take </a:t>
                </a:r>
                <a14:m>
                  <m:oMath xmlns:m="http://schemas.openxmlformats.org/officeDocument/2006/math">
                    <m:r>
                      <a:rPr lang="en-US" sz="1200" i="1" dirty="0" smtClean="0">
                        <a:latin typeface="Cambria Math" panose="02040503050406030204" pitchFamily="18" charset="0"/>
                      </a:rPr>
                      <m:t>𝑘</m:t>
                    </m:r>
                    <m:r>
                      <a:rPr lang="en-US" sz="1200" i="1" dirty="0" smtClean="0">
                        <a:latin typeface="Cambria Math" panose="02040503050406030204" pitchFamily="18" charset="0"/>
                      </a:rPr>
                      <m:t>=2</m:t>
                    </m:r>
                  </m:oMath>
                </a14:m>
                <a:r>
                  <a:rPr lang="en-US" sz="1200" i="1" dirty="0"/>
                  <a:t>, i.e., </a:t>
                </a:r>
                <a14:m>
                  <m:oMath xmlns:m="http://schemas.openxmlformats.org/officeDocument/2006/math">
                    <m:r>
                      <a:rPr lang="en-US" sz="1200" i="1" dirty="0" smtClean="0">
                        <a:latin typeface="Cambria Math" panose="02040503050406030204" pitchFamily="18" charset="0"/>
                      </a:rPr>
                      <m:t>𝑎</m:t>
                    </m:r>
                    <m:r>
                      <a:rPr lang="en-US" sz="1200" i="1" dirty="0" smtClean="0">
                        <a:latin typeface="Cambria Math" panose="02040503050406030204" pitchFamily="18" charset="0"/>
                      </a:rPr>
                      <m:t>∈{1,2} </m:t>
                    </m:r>
                  </m:oMath>
                </a14:m>
                <a:r>
                  <a:rPr lang="en-US" sz="1200" i="1" dirty="0"/>
                  <a:t>as example</a:t>
                </a:r>
              </a:p>
            </p:txBody>
          </p:sp>
        </mc:Choice>
        <mc:Fallback xmlns="">
          <p:sp>
            <p:nvSpPr>
              <p:cNvPr id="14" name="Rounded Rectangle 13">
                <a:extLst>
                  <a:ext uri="{FF2B5EF4-FFF2-40B4-BE49-F238E27FC236}">
                    <a16:creationId xmlns:a16="http://schemas.microsoft.com/office/drawing/2014/main" id="{422B69EC-9B0B-43C9-A4DD-4BAEC00E4C74}"/>
                  </a:ext>
                </a:extLst>
              </p:cNvPr>
              <p:cNvSpPr>
                <a:spLocks noRot="1" noChangeAspect="1" noMove="1" noResize="1" noEditPoints="1" noAdjustHandles="1" noChangeArrowheads="1" noChangeShapeType="1" noTextEdit="1"/>
              </p:cNvSpPr>
              <p:nvPr/>
            </p:nvSpPr>
            <p:spPr>
              <a:xfrm>
                <a:off x="4087430" y="5344856"/>
                <a:ext cx="2798752" cy="1234440"/>
              </a:xfrm>
              <a:prstGeom prst="roundRect">
                <a:avLst/>
              </a:prstGeom>
              <a:blipFill>
                <a:blip r:embed="rId7"/>
                <a:stretch>
                  <a:fillRect l="-905" b="-30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ular Callout 15">
                <a:extLst>
                  <a:ext uri="{FF2B5EF4-FFF2-40B4-BE49-F238E27FC236}">
                    <a16:creationId xmlns:a16="http://schemas.microsoft.com/office/drawing/2014/main" id="{64AFB273-1BCA-441C-1909-F3C3ED9BBA3E}"/>
                  </a:ext>
                </a:extLst>
              </p:cNvPr>
              <p:cNvSpPr/>
              <p:nvPr/>
            </p:nvSpPr>
            <p:spPr>
              <a:xfrm>
                <a:off x="7398955" y="5344856"/>
                <a:ext cx="2798752" cy="1234440"/>
              </a:xfrm>
              <a:prstGeom prst="wedgeRoundRectCallout">
                <a:avLst>
                  <a:gd name="adj1" fmla="val -80126"/>
                  <a:gd name="adj2" fmla="val 3647"/>
                  <a:gd name="adj3" fmla="val 16667"/>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18288" tIns="18288" rIns="18288" bIns="18288" rtlCol="0" anchor="ctr"/>
              <a:lstStyle/>
              <a:p>
                <a:r>
                  <a:rPr lang="en-US" sz="1200" dirty="0">
                    <a:solidFill>
                      <a:schemeClr val="tx2">
                        <a:lumMod val="75000"/>
                      </a:schemeClr>
                    </a:solidFill>
                  </a:rPr>
                  <a:t>If equal variance assumption does not hold</a:t>
                </a:r>
                <a:r>
                  <a:rPr lang="en-US" sz="1200" dirty="0">
                    <a:solidFill>
                      <a:schemeClr val="tx2">
                        <a:lumMod val="75000"/>
                      </a:schemeClr>
                    </a:solidFill>
                    <a:latin typeface="Cambria Math" panose="02040503050406030204" pitchFamily="18" charset="0"/>
                  </a:rPr>
                  <a:t>, </a:t>
                </a:r>
                <a14:m>
                  <m:oMath xmlns:m="http://schemas.openxmlformats.org/officeDocument/2006/math">
                    <m:sSubSup>
                      <m:sSubSupPr>
                        <m:ctrlPr>
                          <a:rPr lang="en-US" sz="1200" i="1" smtClean="0">
                            <a:solidFill>
                              <a:srgbClr val="FF0000"/>
                            </a:solidFill>
                            <a:latin typeface="Cambria Math" panose="02040503050406030204" pitchFamily="18" charset="0"/>
                          </a:rPr>
                        </m:ctrlPr>
                      </m:sSubSupPr>
                      <m:e>
                        <m:r>
                          <m:rPr>
                            <m:sty m:val="p"/>
                          </m:rPr>
                          <a:rPr lang="en-US" sz="1200" i="0">
                            <a:solidFill>
                              <a:srgbClr val="FF0000"/>
                            </a:solidFill>
                            <a:latin typeface="Cambria Math" panose="02040503050406030204" pitchFamily="18" charset="0"/>
                          </a:rPr>
                          <m:t>S</m:t>
                        </m:r>
                      </m:e>
                      <m:sub>
                        <m:r>
                          <a:rPr lang="en-US" sz="1200" i="0">
                            <a:solidFill>
                              <a:srgbClr val="FF0000"/>
                            </a:solidFill>
                            <a:latin typeface="Cambria Math" panose="02040503050406030204" pitchFamily="18" charset="0"/>
                          </a:rPr>
                          <m:t>2</m:t>
                        </m:r>
                      </m:sub>
                      <m:sup>
                        <m:r>
                          <a:rPr lang="en-US" sz="1200" i="0">
                            <a:solidFill>
                              <a:srgbClr val="FF0000"/>
                            </a:solidFill>
                            <a:latin typeface="Cambria Math" panose="02040503050406030204" pitchFamily="18" charset="0"/>
                          </a:rPr>
                          <m:t>2</m:t>
                        </m:r>
                      </m:sup>
                    </m:sSubSup>
                  </m:oMath>
                </a14:m>
                <a:r>
                  <a:rPr lang="en-US" sz="1200" dirty="0">
                    <a:solidFill>
                      <a:schemeClr val="tx2">
                        <a:lumMod val="75000"/>
                      </a:schemeClr>
                    </a:solidFill>
                    <a:latin typeface="Cambria Math" panose="02040503050406030204" pitchFamily="18" charset="0"/>
                  </a:rPr>
                  <a:t>, </a:t>
                </a:r>
                <a:r>
                  <a:rPr lang="en-US" sz="1200" dirty="0">
                    <a:solidFill>
                      <a:schemeClr val="tx2">
                        <a:lumMod val="75000"/>
                      </a:schemeClr>
                    </a:solidFill>
                  </a:rPr>
                  <a:t>the sample variance of the outcome under treatment 2 may </a:t>
                </a:r>
                <a:r>
                  <a:rPr lang="en-US" sz="1200" dirty="0">
                    <a:solidFill>
                      <a:srgbClr val="FF0000"/>
                    </a:solidFill>
                  </a:rPr>
                  <a:t>over/under-estimate true </a:t>
                </a:r>
                <a14:m>
                  <m:oMath xmlns:m="http://schemas.openxmlformats.org/officeDocument/2006/math">
                    <m:r>
                      <m:rPr>
                        <m:sty m:val="p"/>
                      </m:rPr>
                      <a:rPr lang="en-US" sz="1200" i="0">
                        <a:solidFill>
                          <a:srgbClr val="FF0000"/>
                        </a:solidFill>
                        <a:latin typeface="Cambria Math" panose="02040503050406030204" pitchFamily="18" charset="0"/>
                      </a:rPr>
                      <m:t>Var</m:t>
                    </m:r>
                    <m:d>
                      <m:dPr>
                        <m:ctrlPr>
                          <a:rPr lang="en-US" sz="1200" i="1">
                            <a:solidFill>
                              <a:srgbClr val="FF0000"/>
                            </a:solidFill>
                            <a:latin typeface="Cambria Math" panose="02040503050406030204" pitchFamily="18" charset="0"/>
                          </a:rPr>
                        </m:ctrlPr>
                      </m:dPr>
                      <m:e>
                        <m:sSup>
                          <m:sSupPr>
                            <m:ctrlPr>
                              <a:rPr lang="en-US" sz="1200" i="1">
                                <a:solidFill>
                                  <a:srgbClr val="FF0000"/>
                                </a:solidFill>
                                <a:latin typeface="Cambria Math" panose="02040503050406030204" pitchFamily="18" charset="0"/>
                              </a:rPr>
                            </m:ctrlPr>
                          </m:sSupPr>
                          <m:e>
                            <m:r>
                              <m:rPr>
                                <m:sty m:val="p"/>
                              </m:rPr>
                              <a:rPr lang="en-US" sz="1200" i="0">
                                <a:solidFill>
                                  <a:srgbClr val="FF0000"/>
                                </a:solidFill>
                                <a:latin typeface="Cambria Math" panose="02040503050406030204" pitchFamily="18" charset="0"/>
                              </a:rPr>
                              <m:t>Y</m:t>
                            </m:r>
                          </m:e>
                          <m:sup>
                            <m:d>
                              <m:dPr>
                                <m:ctrlPr>
                                  <a:rPr lang="en-US" sz="1200" i="1">
                                    <a:solidFill>
                                      <a:srgbClr val="FF0000"/>
                                    </a:solidFill>
                                    <a:latin typeface="Cambria Math" panose="02040503050406030204" pitchFamily="18" charset="0"/>
                                  </a:rPr>
                                </m:ctrlPr>
                              </m:dPr>
                              <m:e>
                                <m:r>
                                  <a:rPr lang="en-US" sz="1200" i="0">
                                    <a:solidFill>
                                      <a:srgbClr val="FF0000"/>
                                    </a:solidFill>
                                    <a:latin typeface="Cambria Math" panose="02040503050406030204" pitchFamily="18" charset="0"/>
                                  </a:rPr>
                                  <m:t>1</m:t>
                                </m:r>
                              </m:e>
                            </m:d>
                          </m:sup>
                        </m:sSup>
                      </m:e>
                    </m:d>
                  </m:oMath>
                </a14:m>
                <a:endParaRPr lang="en-US" sz="1200" dirty="0">
                  <a:solidFill>
                    <a:schemeClr val="tx2">
                      <a:lumMod val="75000"/>
                    </a:schemeClr>
                  </a:solidFill>
                </a:endParaRPr>
              </a:p>
            </p:txBody>
          </p:sp>
        </mc:Choice>
        <mc:Fallback xmlns="">
          <p:sp>
            <p:nvSpPr>
              <p:cNvPr id="16" name="Rounded Rectangular Callout 15">
                <a:extLst>
                  <a:ext uri="{FF2B5EF4-FFF2-40B4-BE49-F238E27FC236}">
                    <a16:creationId xmlns:a16="http://schemas.microsoft.com/office/drawing/2014/main" id="{64AFB273-1BCA-441C-1909-F3C3ED9BBA3E}"/>
                  </a:ext>
                </a:extLst>
              </p:cNvPr>
              <p:cNvSpPr>
                <a:spLocks noRot="1" noChangeAspect="1" noMove="1" noResize="1" noEditPoints="1" noAdjustHandles="1" noChangeArrowheads="1" noChangeShapeType="1" noTextEdit="1"/>
              </p:cNvSpPr>
              <p:nvPr/>
            </p:nvSpPr>
            <p:spPr>
              <a:xfrm>
                <a:off x="7398955" y="5344856"/>
                <a:ext cx="2798752" cy="1234440"/>
              </a:xfrm>
              <a:prstGeom prst="wedgeRoundRectCallout">
                <a:avLst>
                  <a:gd name="adj1" fmla="val -80126"/>
                  <a:gd name="adj2" fmla="val 3647"/>
                  <a:gd name="adj3" fmla="val 16667"/>
                </a:avLst>
              </a:prstGeom>
              <a:blipFill>
                <a:blip r:embed="rId8"/>
                <a:stretch>
                  <a:fillRect/>
                </a:stretch>
              </a:blipFill>
              <a:ln w="1905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92080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4"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b="1" dirty="0"/>
              <a:t>Robust Inference – </a:t>
            </a:r>
            <a:r>
              <a:rPr lang="en-US" sz="2800" b="1" dirty="0">
                <a:solidFill>
                  <a:srgbClr val="C00000"/>
                </a:solidFill>
              </a:rPr>
              <a:t>one theory fits all</a:t>
            </a:r>
            <a:endParaRPr lang="en-US" sz="2800" dirty="0"/>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1718585"/>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endParaRPr lang="en-US" sz="1600" dirty="0"/>
              </a:p>
              <a:p>
                <a:pPr>
                  <a:spcAft>
                    <a:spcPts val="600"/>
                  </a:spcAft>
                </a:pPr>
                <a:r>
                  <a:rPr lang="en-US" b="1" u="sng" dirty="0">
                    <a:solidFill>
                      <a:srgbClr val="C5050C"/>
                    </a:solidFill>
                  </a:rPr>
                  <a:t>Method of Estimation</a:t>
                </a:r>
                <a:r>
                  <a:rPr lang="en-US" b="1" dirty="0">
                    <a:solidFill>
                      <a:srgbClr val="C5050C"/>
                    </a:solidFill>
                  </a:rPr>
                  <a:t>:</a:t>
                </a:r>
                <a:endParaRPr lang="en-US" sz="1600" b="1" dirty="0"/>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1718585"/>
              </a:xfrm>
              <a:prstGeom prst="rect">
                <a:avLst/>
              </a:prstGeom>
              <a:blipFill>
                <a:blip r:embed="rId3"/>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2B3CFB01-7FDC-08AD-BCF7-A67EA82E6284}"/>
                  </a:ext>
                </a:extLst>
              </p:cNvPr>
              <p:cNvSpPr/>
              <p:nvPr/>
            </p:nvSpPr>
            <p:spPr>
              <a:xfrm>
                <a:off x="560593" y="3010829"/>
                <a:ext cx="11272973" cy="3682580"/>
              </a:xfrm>
              <a:prstGeom prst="roundRect">
                <a:avLst>
                  <a:gd name="adj" fmla="val 3241"/>
                </a:avLst>
              </a:prstGeom>
              <a:solidFill>
                <a:schemeClr val="tx2">
                  <a:lumMod val="20000"/>
                  <a:lumOff val="80000"/>
                  <a:alpha val="5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300"/>
                  </a:spcAft>
                </a:pPr>
                <a:r>
                  <a:rPr lang="en-US" sz="1600" b="1" dirty="0">
                    <a:solidFill>
                      <a:srgbClr val="C00000"/>
                    </a:solidFill>
                  </a:rPr>
                  <a:t>Model-based</a:t>
                </a:r>
                <a:r>
                  <a:rPr lang="en-US" sz="1600" dirty="0">
                    <a:solidFill>
                      <a:schemeClr val="tx2">
                        <a:lumMod val="75000"/>
                      </a:schemeClr>
                    </a:solidFill>
                  </a:rPr>
                  <a:t> variance estimation is </a:t>
                </a:r>
                <a:r>
                  <a:rPr lang="en-US" sz="1600" b="1" dirty="0">
                    <a:solidFill>
                      <a:schemeClr val="tx2">
                        <a:lumMod val="75000"/>
                      </a:schemeClr>
                    </a:solidFill>
                  </a:rPr>
                  <a:t>default</a:t>
                </a:r>
                <a:r>
                  <a:rPr lang="en-US" sz="1600" dirty="0">
                    <a:solidFill>
                      <a:schemeClr val="tx2">
                        <a:lumMod val="75000"/>
                      </a:schemeClr>
                    </a:solidFill>
                  </a:rPr>
                  <a:t> in most statistical software, e.g., R or SAS. [FDA GUIDANCE 2023]</a:t>
                </a:r>
              </a:p>
              <a:p>
                <a:pPr>
                  <a:spcAft>
                    <a:spcPts val="300"/>
                  </a:spcAft>
                </a:pPr>
                <a:endParaRPr lang="en-US" sz="700" dirty="0">
                  <a:solidFill>
                    <a:schemeClr val="tx2">
                      <a:lumMod val="75000"/>
                    </a:schemeClr>
                  </a:solidFill>
                </a:endParaRPr>
              </a:p>
              <a:p>
                <a:pPr>
                  <a:spcAft>
                    <a:spcPts val="300"/>
                  </a:spcAft>
                </a:pPr>
                <a:r>
                  <a:rPr lang="en-US" sz="1350" dirty="0">
                    <a:solidFill>
                      <a:schemeClr val="tx2">
                        <a:lumMod val="75000"/>
                      </a:schemeClr>
                    </a:solidFill>
                  </a:rPr>
                  <a:t>Let us try a simple simulation on ANOVA (unadjusted estimation): </a:t>
                </a:r>
                <a:r>
                  <a:rPr lang="en-US" sz="1350" i="1" dirty="0">
                    <a:solidFill>
                      <a:schemeClr val="tx2">
                        <a:lumMod val="75000"/>
                      </a:schemeClr>
                    </a:solidFill>
                  </a:rPr>
                  <a:t>welch t-test</a:t>
                </a:r>
                <a:r>
                  <a:rPr lang="en-US" sz="1350" dirty="0">
                    <a:solidFill>
                      <a:schemeClr val="tx2">
                        <a:lumMod val="75000"/>
                      </a:schemeClr>
                    </a:solidFill>
                  </a:rPr>
                  <a:t>, </a:t>
                </a:r>
                <a:r>
                  <a:rPr lang="en-US" sz="1350" i="1" dirty="0">
                    <a:solidFill>
                      <a:schemeClr val="tx2">
                        <a:lumMod val="75000"/>
                      </a:schemeClr>
                    </a:solidFill>
                  </a:rPr>
                  <a:t>student t-test </a:t>
                </a:r>
                <a:r>
                  <a:rPr lang="en-US" sz="1350" dirty="0">
                    <a:solidFill>
                      <a:schemeClr val="tx2">
                        <a:lumMod val="75000"/>
                      </a:schemeClr>
                    </a:solidFill>
                  </a:rPr>
                  <a:t>and </a:t>
                </a:r>
                <a:r>
                  <a:rPr lang="en-US" sz="1350" i="1" dirty="0">
                    <a:solidFill>
                      <a:schemeClr val="tx2">
                        <a:lumMod val="75000"/>
                      </a:schemeClr>
                    </a:solidFill>
                  </a:rPr>
                  <a:t>linear model based ANOVA</a:t>
                </a:r>
              </a:p>
              <a:p>
                <a:pPr marL="236538" indent="-236538">
                  <a:spcAft>
                    <a:spcPts val="300"/>
                  </a:spcAft>
                  <a:buFont typeface="Arial" panose="020B0604020202020204" pitchFamily="34" charset="0"/>
                  <a:buChar char="•"/>
                </a:pPr>
                <a:r>
                  <a:rPr lang="en-US" sz="1350" b="1" dirty="0">
                    <a:solidFill>
                      <a:schemeClr val="tx2">
                        <a:lumMod val="75000"/>
                      </a:schemeClr>
                    </a:solidFill>
                  </a:rPr>
                  <a:t>welch t-test controls type-I-error</a:t>
                </a:r>
                <a:r>
                  <a:rPr lang="en-US" sz="1350" dirty="0">
                    <a:solidFill>
                      <a:schemeClr val="tx2">
                        <a:lumMod val="75000"/>
                      </a:schemeClr>
                    </a:solidFill>
                  </a:rPr>
                  <a:t> well, but </a:t>
                </a:r>
                <a:r>
                  <a:rPr lang="en-US" sz="1350" b="1" dirty="0">
                    <a:solidFill>
                      <a:schemeClr val="tx2">
                        <a:lumMod val="75000"/>
                      </a:schemeClr>
                    </a:solidFill>
                  </a:rPr>
                  <a:t>student t-test and linear model based ANOVA</a:t>
                </a:r>
                <a:r>
                  <a:rPr lang="en-US" sz="1350" dirty="0">
                    <a:solidFill>
                      <a:schemeClr val="tx2">
                        <a:lumMod val="75000"/>
                      </a:schemeClr>
                    </a:solidFill>
                  </a:rPr>
                  <a:t> behave the same and </a:t>
                </a:r>
                <a:r>
                  <a:rPr lang="en-US" sz="1350" b="1" dirty="0">
                    <a:solidFill>
                      <a:schemeClr val="tx2">
                        <a:lumMod val="75000"/>
                      </a:schemeClr>
                    </a:solidFill>
                  </a:rPr>
                  <a:t>can</a:t>
                </a:r>
                <a:r>
                  <a:rPr lang="en-US" sz="1350" dirty="0">
                    <a:solidFill>
                      <a:schemeClr val="tx2">
                        <a:lumMod val="75000"/>
                      </a:schemeClr>
                    </a:solidFill>
                  </a:rPr>
                  <a:t> </a:t>
                </a:r>
                <a:r>
                  <a:rPr lang="en-US" sz="1350" b="1" dirty="0">
                    <a:solidFill>
                      <a:schemeClr val="tx2">
                        <a:lumMod val="75000"/>
                      </a:schemeClr>
                    </a:solidFill>
                  </a:rPr>
                  <a:t>inflate type-I-error</a:t>
                </a:r>
              </a:p>
              <a:p>
                <a:pPr marL="236538" indent="-236538">
                  <a:spcAft>
                    <a:spcPts val="300"/>
                  </a:spcAft>
                  <a:buFont typeface="Arial" panose="020B0604020202020204" pitchFamily="34" charset="0"/>
                  <a:buChar char="•"/>
                </a:pPr>
                <a:r>
                  <a:rPr lang="en-US" sz="1350" dirty="0">
                    <a:solidFill>
                      <a:schemeClr val="tx2">
                        <a:lumMod val="75000"/>
                      </a:schemeClr>
                    </a:solidFill>
                  </a:rPr>
                  <a:t>Given the numerator of these three test statistics are identical, simple sample mean difference (unadjusted estimator)</a:t>
                </a:r>
                <a:r>
                  <a:rPr lang="en-US" sz="1350" b="1" dirty="0">
                    <a:solidFill>
                      <a:schemeClr val="tx2">
                        <a:lumMod val="75000"/>
                      </a:schemeClr>
                    </a:solidFill>
                  </a:rPr>
                  <a:t>, type-I-error is impacted by the denominator of these three test statistics, i.e., the variance estimation of the numerator.</a:t>
                </a:r>
              </a:p>
              <a:p>
                <a:pPr marL="285750" indent="-285750">
                  <a:spcAft>
                    <a:spcPts val="300"/>
                  </a:spcAft>
                  <a:buFont typeface="Arial" panose="020B0604020202020204" pitchFamily="34" charset="0"/>
                  <a:buChar char="•"/>
                </a:pPr>
                <a:endParaRPr lang="en-US" sz="1350" b="1" dirty="0">
                  <a:solidFill>
                    <a:schemeClr val="tx2">
                      <a:lumMod val="75000"/>
                    </a:schemeClr>
                  </a:solidFill>
                </a:endParaRPr>
              </a:p>
              <a:p>
                <a:pPr>
                  <a:spcAft>
                    <a:spcPts val="300"/>
                  </a:spcAft>
                </a:pPr>
                <a:r>
                  <a:rPr lang="en-US" sz="1350" b="1" dirty="0">
                    <a:solidFill>
                      <a:schemeClr val="tx2">
                        <a:lumMod val="75000"/>
                      </a:schemeClr>
                    </a:solidFill>
                  </a:rPr>
                  <a:t>What is assumed for model based ANOVA and what is the corresponding model based variance estimation?</a:t>
                </a:r>
              </a:p>
              <a:p>
                <a:pPr marL="236538" indent="-236538">
                  <a:spcAft>
                    <a:spcPts val="300"/>
                  </a:spcAft>
                  <a:buFont typeface="Arial" panose="020B0604020202020204" pitchFamily="34" charset="0"/>
                  <a:buChar char="•"/>
                </a:pP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r>
                          <a:rPr lang="en-US" sz="1350" b="0" i="1">
                            <a:solidFill>
                              <a:schemeClr val="tx2">
                                <a:lumMod val="75000"/>
                              </a:schemeClr>
                            </a:solidFill>
                            <a:latin typeface="Cambria Math" panose="02040503050406030204" pitchFamily="18" charset="0"/>
                          </a:rPr>
                          <m:t>𝑌</m:t>
                        </m:r>
                      </m:e>
                      <m:sub>
                        <m:r>
                          <a:rPr lang="en-US" sz="1350" b="0" i="1">
                            <a:solidFill>
                              <a:schemeClr val="tx2">
                                <a:lumMod val="75000"/>
                              </a:schemeClr>
                            </a:solidFill>
                            <a:latin typeface="Cambria Math" panose="02040503050406030204" pitchFamily="18" charset="0"/>
                          </a:rPr>
                          <m:t>𝑖</m:t>
                        </m:r>
                      </m:sub>
                    </m:sSub>
                    <m:r>
                      <a:rPr lang="en-US" sz="1350" b="0" i="1">
                        <a:solidFill>
                          <a:schemeClr val="tx2">
                            <a:lumMod val="75000"/>
                          </a:schemeClr>
                        </a:solidFill>
                        <a:latin typeface="Cambria Math" panose="02040503050406030204" pitchFamily="18" charset="0"/>
                      </a:rPr>
                      <m:t>=∑</m:t>
                    </m:r>
                    <m:sSub>
                      <m:sSubPr>
                        <m:ctrlPr>
                          <a:rPr lang="en-US" sz="1350" i="1">
                            <a:solidFill>
                              <a:schemeClr val="tx2">
                                <a:lumMod val="75000"/>
                              </a:schemeClr>
                            </a:solidFill>
                            <a:latin typeface="Cambria Math" panose="02040503050406030204" pitchFamily="18" charset="0"/>
                          </a:rPr>
                        </m:ctrlPr>
                      </m:sSubPr>
                      <m:e>
                        <m:r>
                          <a:rPr lang="en-US" sz="1350" b="0" i="1">
                            <a:solidFill>
                              <a:schemeClr val="tx2">
                                <a:lumMod val="75000"/>
                              </a:schemeClr>
                            </a:solidFill>
                            <a:latin typeface="Cambria Math" panose="02040503050406030204" pitchFamily="18" charset="0"/>
                          </a:rPr>
                          <m:t>𝛾</m:t>
                        </m:r>
                      </m:e>
                      <m:sub>
                        <m:r>
                          <a:rPr lang="en-US" sz="1350" b="0" i="1">
                            <a:solidFill>
                              <a:schemeClr val="tx2">
                                <a:lumMod val="75000"/>
                              </a:schemeClr>
                            </a:solidFill>
                            <a:latin typeface="Cambria Math" panose="02040503050406030204" pitchFamily="18" charset="0"/>
                          </a:rPr>
                          <m:t>𝑎</m:t>
                        </m:r>
                      </m:sub>
                    </m:sSub>
                    <m:sSub>
                      <m:sSubPr>
                        <m:ctrlPr>
                          <a:rPr lang="en-US" sz="1350" i="1">
                            <a:solidFill>
                              <a:schemeClr val="tx2">
                                <a:lumMod val="75000"/>
                              </a:schemeClr>
                            </a:solidFill>
                            <a:latin typeface="Cambria Math" panose="02040503050406030204" pitchFamily="18" charset="0"/>
                          </a:rPr>
                        </m:ctrlPr>
                      </m:sSubPr>
                      <m:e>
                        <m:r>
                          <a:rPr lang="en-US" sz="1350" b="0" i="1">
                            <a:solidFill>
                              <a:schemeClr val="tx2">
                                <a:lumMod val="75000"/>
                              </a:schemeClr>
                            </a:solidFill>
                            <a:latin typeface="Cambria Math" panose="02040503050406030204" pitchFamily="18" charset="0"/>
                          </a:rPr>
                          <m:t>𝐼</m:t>
                        </m:r>
                      </m:e>
                      <m:sub>
                        <m:d>
                          <m:dPr>
                            <m:begChr m:val="{"/>
                            <m:endChr m:val="}"/>
                            <m:ctrlPr>
                              <a:rPr lang="en-US" sz="1350" i="1">
                                <a:solidFill>
                                  <a:schemeClr val="tx2">
                                    <a:lumMod val="75000"/>
                                  </a:schemeClr>
                                </a:solidFill>
                                <a:latin typeface="Cambria Math" panose="02040503050406030204" pitchFamily="18" charset="0"/>
                              </a:rPr>
                            </m:ctrlPr>
                          </m:dPr>
                          <m:e>
                            <m:r>
                              <a:rPr lang="en-US" sz="1350" b="0" i="1">
                                <a:solidFill>
                                  <a:schemeClr val="tx2">
                                    <a:lumMod val="75000"/>
                                  </a:schemeClr>
                                </a:solidFill>
                                <a:latin typeface="Cambria Math" panose="02040503050406030204" pitchFamily="18" charset="0"/>
                              </a:rPr>
                              <m:t>𝐴</m:t>
                            </m:r>
                            <m:r>
                              <a:rPr lang="en-US" sz="1350" b="0" i="1">
                                <a:solidFill>
                                  <a:schemeClr val="tx2">
                                    <a:lumMod val="75000"/>
                                  </a:schemeClr>
                                </a:solidFill>
                                <a:latin typeface="Cambria Math" panose="02040503050406030204" pitchFamily="18" charset="0"/>
                              </a:rPr>
                              <m:t>=</m:t>
                            </m:r>
                            <m:r>
                              <a:rPr lang="en-US" sz="1350" b="0" i="1">
                                <a:solidFill>
                                  <a:schemeClr val="tx2">
                                    <a:lumMod val="75000"/>
                                  </a:schemeClr>
                                </a:solidFill>
                                <a:latin typeface="Cambria Math" panose="02040503050406030204" pitchFamily="18" charset="0"/>
                              </a:rPr>
                              <m:t>𝑎</m:t>
                            </m:r>
                          </m:e>
                        </m:d>
                      </m:sub>
                    </m:sSub>
                    <m:r>
                      <a:rPr lang="en-US" sz="1350" b="0" i="1">
                        <a:solidFill>
                          <a:schemeClr val="tx2">
                            <a:lumMod val="75000"/>
                          </a:schemeClr>
                        </a:solidFill>
                        <a:latin typeface="Cambria Math" panose="02040503050406030204" pitchFamily="18" charset="0"/>
                      </a:rPr>
                      <m:t>+</m:t>
                    </m:r>
                    <m:sSub>
                      <m:sSubPr>
                        <m:ctrlPr>
                          <a:rPr lang="en-US" sz="1350" i="1">
                            <a:solidFill>
                              <a:schemeClr val="tx2">
                                <a:lumMod val="75000"/>
                              </a:schemeClr>
                            </a:solidFill>
                            <a:latin typeface="Cambria Math" panose="02040503050406030204" pitchFamily="18" charset="0"/>
                          </a:rPr>
                        </m:ctrlPr>
                      </m:sSubPr>
                      <m:e>
                        <m:r>
                          <a:rPr lang="en-US" sz="1350" b="0" i="1">
                            <a:solidFill>
                              <a:schemeClr val="tx2">
                                <a:lumMod val="75000"/>
                              </a:schemeClr>
                            </a:solidFill>
                            <a:latin typeface="Cambria Math" panose="02040503050406030204" pitchFamily="18" charset="0"/>
                          </a:rPr>
                          <m:t>𝜖</m:t>
                        </m:r>
                      </m:e>
                      <m:sub>
                        <m:r>
                          <a:rPr lang="en-US" sz="1350" b="0" i="1">
                            <a:solidFill>
                              <a:schemeClr val="tx2">
                                <a:lumMod val="75000"/>
                              </a:schemeClr>
                            </a:solidFill>
                            <a:latin typeface="Cambria Math" panose="02040503050406030204" pitchFamily="18" charset="0"/>
                          </a:rPr>
                          <m:t>𝑖</m:t>
                        </m:r>
                      </m:sub>
                    </m:sSub>
                  </m:oMath>
                </a14:m>
                <a:r>
                  <a:rPr lang="en-US" sz="1350" i="1" dirty="0">
                    <a:solidFill>
                      <a:schemeClr val="tx2">
                        <a:lumMod val="75000"/>
                      </a:schemeClr>
                    </a:solidFill>
                    <a:latin typeface="Cambria Math" panose="02040503050406030204" pitchFamily="18" charset="0"/>
                  </a:rPr>
                  <a:t> </a:t>
                </a:r>
                <a:r>
                  <a:rPr lang="en-US" sz="1350" dirty="0">
                    <a:solidFill>
                      <a:schemeClr val="tx2">
                        <a:lumMod val="75000"/>
                      </a:schemeClr>
                    </a:solidFill>
                  </a:rPr>
                  <a:t>with</a:t>
                </a:r>
                <a:r>
                  <a:rPr lang="en-US" sz="1350" b="1" dirty="0">
                    <a:solidFill>
                      <a:schemeClr val="tx2">
                        <a:lumMod val="75000"/>
                      </a:schemeClr>
                    </a:solidFill>
                  </a:rPr>
                  <a:t> </a:t>
                </a:r>
                <a14:m>
                  <m:oMath xmlns:m="http://schemas.openxmlformats.org/officeDocument/2006/math">
                    <m:sSub>
                      <m:sSubPr>
                        <m:ctrlPr>
                          <a:rPr lang="en-US" sz="135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𝜖</m:t>
                        </m:r>
                      </m:e>
                      <m:sub>
                        <m:r>
                          <a:rPr lang="en-US" sz="1350" b="0" i="1" smtClean="0">
                            <a:solidFill>
                              <a:schemeClr val="tx2">
                                <a:lumMod val="75000"/>
                              </a:schemeClr>
                            </a:solidFill>
                            <a:latin typeface="Cambria Math" panose="02040503050406030204" pitchFamily="18" charset="0"/>
                          </a:rPr>
                          <m:t>𝑖</m:t>
                        </m:r>
                      </m:sub>
                    </m:sSub>
                    <m:r>
                      <a:rPr lang="en-US" sz="1350" b="0" i="1" smtClean="0">
                        <a:solidFill>
                          <a:schemeClr val="tx2">
                            <a:lumMod val="75000"/>
                          </a:schemeClr>
                        </a:solidFill>
                        <a:latin typeface="Cambria Math" panose="02040503050406030204" pitchFamily="18" charset="0"/>
                      </a:rPr>
                      <m:t>|</m:t>
                    </m:r>
                    <m:sSub>
                      <m:sSubPr>
                        <m:ctrlPr>
                          <a:rPr lang="en-US" sz="135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𝐴</m:t>
                        </m:r>
                      </m:e>
                      <m:sub>
                        <m:r>
                          <a:rPr lang="en-US" sz="1350" b="0" i="1" smtClean="0">
                            <a:solidFill>
                              <a:schemeClr val="tx2">
                                <a:lumMod val="75000"/>
                              </a:schemeClr>
                            </a:solidFill>
                            <a:latin typeface="Cambria Math" panose="02040503050406030204" pitchFamily="18" charset="0"/>
                          </a:rPr>
                          <m:t>𝑖</m:t>
                        </m:r>
                      </m:sub>
                    </m:sSub>
                    <m:sSub>
                      <m:sSubPr>
                        <m:ctrlPr>
                          <a:rPr lang="en-US" sz="135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m:t>
                        </m:r>
                      </m:e>
                      <m:sub>
                        <m:r>
                          <a:rPr lang="en-US" sz="1350" b="0" i="1" smtClean="0">
                            <a:solidFill>
                              <a:schemeClr val="tx2">
                                <a:lumMod val="75000"/>
                              </a:schemeClr>
                            </a:solidFill>
                            <a:latin typeface="Cambria Math" panose="02040503050406030204" pitchFamily="18" charset="0"/>
                          </a:rPr>
                          <m:t>𝑖</m:t>
                        </m:r>
                        <m:r>
                          <a:rPr lang="en-US" sz="1350" b="0" i="1" smtClean="0">
                            <a:solidFill>
                              <a:schemeClr val="tx2">
                                <a:lumMod val="75000"/>
                              </a:schemeClr>
                            </a:solidFill>
                            <a:latin typeface="Cambria Math" panose="02040503050406030204" pitchFamily="18" charset="0"/>
                          </a:rPr>
                          <m:t>.</m:t>
                        </m:r>
                        <m:r>
                          <a:rPr lang="en-US" sz="1350" b="0" i="1" smtClean="0">
                            <a:solidFill>
                              <a:schemeClr val="tx2">
                                <a:lumMod val="75000"/>
                              </a:schemeClr>
                            </a:solidFill>
                            <a:latin typeface="Cambria Math" panose="02040503050406030204" pitchFamily="18" charset="0"/>
                          </a:rPr>
                          <m:t>𝑖</m:t>
                        </m:r>
                        <m:r>
                          <a:rPr lang="en-US" sz="1350" b="0" i="1" smtClean="0">
                            <a:solidFill>
                              <a:schemeClr val="tx2">
                                <a:lumMod val="75000"/>
                              </a:schemeClr>
                            </a:solidFill>
                            <a:latin typeface="Cambria Math" panose="02040503050406030204" pitchFamily="18" charset="0"/>
                          </a:rPr>
                          <m:t>.</m:t>
                        </m:r>
                        <m:r>
                          <a:rPr lang="en-US" sz="1350" b="0" i="1" smtClean="0">
                            <a:solidFill>
                              <a:schemeClr val="tx2">
                                <a:lumMod val="75000"/>
                              </a:schemeClr>
                            </a:solidFill>
                            <a:latin typeface="Cambria Math" panose="02040503050406030204" pitchFamily="18" charset="0"/>
                          </a:rPr>
                          <m:t>𝑑</m:t>
                        </m:r>
                        <m:r>
                          <a:rPr lang="en-US" sz="1350" b="0" i="1" smtClean="0">
                            <a:solidFill>
                              <a:schemeClr val="tx2">
                                <a:lumMod val="75000"/>
                              </a:schemeClr>
                            </a:solidFill>
                            <a:latin typeface="Cambria Math" panose="02040503050406030204" pitchFamily="18" charset="0"/>
                          </a:rPr>
                          <m:t>.</m:t>
                        </m:r>
                      </m:sub>
                    </m:sSub>
                    <m:r>
                      <a:rPr lang="en-US" sz="1350" b="0" i="1" smtClean="0">
                        <a:solidFill>
                          <a:schemeClr val="tx2">
                            <a:lumMod val="75000"/>
                          </a:schemeClr>
                        </a:solidFill>
                        <a:latin typeface="Cambria Math" panose="02040503050406030204" pitchFamily="18" charset="0"/>
                      </a:rPr>
                      <m:t>𝑁</m:t>
                    </m:r>
                    <m:r>
                      <a:rPr lang="en-US" sz="1350" b="0" i="1" smtClean="0">
                        <a:solidFill>
                          <a:schemeClr val="tx2">
                            <a:lumMod val="75000"/>
                          </a:schemeClr>
                        </a:solidFill>
                        <a:latin typeface="Cambria Math" panose="02040503050406030204" pitchFamily="18" charset="0"/>
                      </a:rPr>
                      <m:t>(0, </m:t>
                    </m:r>
                    <m:sSup>
                      <m:sSupPr>
                        <m:ctrlPr>
                          <a:rPr lang="en-US" sz="1350" i="1" smtClean="0">
                            <a:solidFill>
                              <a:schemeClr val="tx2">
                                <a:lumMod val="75000"/>
                              </a:schemeClr>
                            </a:solidFill>
                            <a:latin typeface="Cambria Math" panose="02040503050406030204" pitchFamily="18" charset="0"/>
                          </a:rPr>
                        </m:ctrlPr>
                      </m:sSupPr>
                      <m:e>
                        <m:r>
                          <a:rPr lang="en-US" sz="1350" b="0" i="1" smtClean="0">
                            <a:solidFill>
                              <a:schemeClr val="tx2">
                                <a:lumMod val="75000"/>
                              </a:schemeClr>
                            </a:solidFill>
                            <a:latin typeface="Cambria Math" panose="02040503050406030204" pitchFamily="18" charset="0"/>
                          </a:rPr>
                          <m:t>𝜎</m:t>
                        </m:r>
                      </m:e>
                      <m:sup>
                        <m:r>
                          <a:rPr lang="en-US" sz="1350" b="0" i="1" smtClean="0">
                            <a:solidFill>
                              <a:schemeClr val="tx2">
                                <a:lumMod val="75000"/>
                              </a:schemeClr>
                            </a:solidFill>
                            <a:latin typeface="Cambria Math" panose="02040503050406030204" pitchFamily="18" charset="0"/>
                          </a:rPr>
                          <m:t>2</m:t>
                        </m:r>
                      </m:sup>
                    </m:sSup>
                    <m:r>
                      <a:rPr lang="en-US" sz="1350" b="0" i="1" smtClean="0">
                        <a:solidFill>
                          <a:schemeClr val="tx2">
                            <a:lumMod val="75000"/>
                          </a:schemeClr>
                        </a:solidFill>
                        <a:latin typeface="Cambria Math" panose="02040503050406030204" pitchFamily="18" charset="0"/>
                      </a:rPr>
                      <m:t>)</m:t>
                    </m:r>
                  </m:oMath>
                </a14:m>
                <a:r>
                  <a:rPr lang="en-US" sz="1350" dirty="0">
                    <a:solidFill>
                      <a:schemeClr val="tx2">
                        <a:lumMod val="75000"/>
                      </a:schemeClr>
                    </a:solidFill>
                  </a:rPr>
                  <a:t> where </a:t>
                </a:r>
                <a14:m>
                  <m:oMath xmlns:m="http://schemas.openxmlformats.org/officeDocument/2006/math">
                    <m:sSub>
                      <m:sSubPr>
                        <m:ctrlPr>
                          <a:rPr lang="en-US" sz="135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𝐴</m:t>
                        </m:r>
                      </m:e>
                      <m:sub>
                        <m:r>
                          <a:rPr lang="en-US" sz="1350" b="0" i="1" smtClean="0">
                            <a:solidFill>
                              <a:schemeClr val="tx2">
                                <a:lumMod val="75000"/>
                              </a:schemeClr>
                            </a:solidFill>
                            <a:latin typeface="Cambria Math" panose="02040503050406030204" pitchFamily="18" charset="0"/>
                          </a:rPr>
                          <m:t>𝑖</m:t>
                        </m:r>
                      </m:sub>
                    </m:sSub>
                  </m:oMath>
                </a14:m>
                <a:r>
                  <a:rPr lang="en-US" sz="1350" dirty="0">
                    <a:solidFill>
                      <a:schemeClr val="tx2">
                        <a:lumMod val="75000"/>
                      </a:schemeClr>
                    </a:solidFill>
                  </a:rPr>
                  <a:t> is assumed fixed (which is not true in RCT) in conventional linear regression</a:t>
                </a:r>
              </a:p>
              <a:p>
                <a:pPr marL="236538" indent="-236538">
                  <a:spcAft>
                    <a:spcPts val="300"/>
                  </a:spcAft>
                  <a:buFont typeface="Arial" panose="020B0604020202020204" pitchFamily="34" charset="0"/>
                  <a:buChar char="•"/>
                </a:pPr>
                <a:endParaRPr lang="en-US" sz="1350" dirty="0">
                  <a:solidFill>
                    <a:schemeClr val="tx2">
                      <a:lumMod val="75000"/>
                    </a:schemeClr>
                  </a:solidFill>
                </a:endParaRPr>
              </a:p>
              <a:p>
                <a:pPr>
                  <a:spcAft>
                    <a:spcPts val="300"/>
                  </a:spcAft>
                </a:pPr>
                <a:r>
                  <a:rPr lang="en-US" sz="1350" b="1" dirty="0">
                    <a:solidFill>
                      <a:schemeClr val="tx2">
                        <a:lumMod val="75000"/>
                      </a:schemeClr>
                    </a:solidFill>
                  </a:rPr>
                  <a:t>What do we learn from the robustness of Welch t-test statistics (unequal variance)? [asymptotic inference]</a:t>
                </a:r>
              </a:p>
              <a:p>
                <a:pPr marL="236538" indent="-236538">
                  <a:spcAft>
                    <a:spcPts val="300"/>
                  </a:spcAft>
                  <a:buFont typeface="Arial" panose="020B0604020202020204" pitchFamily="34" charset="0"/>
                  <a:buChar char="•"/>
                </a:pPr>
                <a:r>
                  <a:rPr lang="en-US" sz="1350" dirty="0">
                    <a:solidFill>
                      <a:schemeClr val="tx2">
                        <a:lumMod val="75000"/>
                      </a:schemeClr>
                    </a:solidFill>
                  </a:rPr>
                  <a:t>Without making any assumptions other than the minimal statistical assumptions made at the beginning of the course, simply by </a:t>
                </a:r>
                <a:r>
                  <a:rPr lang="en-US" sz="1350" b="1" dirty="0">
                    <a:solidFill>
                      <a:srgbClr val="0070C0"/>
                    </a:solidFill>
                  </a:rPr>
                  <a:t>CLT</a:t>
                </a:r>
                <a:r>
                  <a:rPr lang="en-US" sz="1350" dirty="0">
                    <a:solidFill>
                      <a:schemeClr val="tx2">
                        <a:lumMod val="75000"/>
                      </a:schemeClr>
                    </a:solidFill>
                  </a:rPr>
                  <a:t>, we have</a:t>
                </a:r>
              </a:p>
              <a:p>
                <a:pPr>
                  <a:spcAft>
                    <a:spcPts val="300"/>
                  </a:spcAft>
                </a:pPr>
                <a14:m>
                  <m:oMathPara xmlns:m="http://schemas.openxmlformats.org/officeDocument/2006/math">
                    <m:oMathParaPr>
                      <m:jc m:val="centerGroup"/>
                    </m:oMathParaPr>
                    <m:oMath xmlns:m="http://schemas.openxmlformats.org/officeDocument/2006/math">
                      <m:rad>
                        <m:radPr>
                          <m:degHide m:val="on"/>
                          <m:ctrlPr>
                            <a:rPr lang="en-US" sz="1350" i="1">
                              <a:solidFill>
                                <a:schemeClr val="tx2">
                                  <a:lumMod val="75000"/>
                                </a:schemeClr>
                              </a:solidFill>
                              <a:latin typeface="Cambria Math" panose="02040503050406030204" pitchFamily="18" charset="0"/>
                            </a:rPr>
                          </m:ctrlPr>
                        </m:radPr>
                        <m:deg/>
                        <m:e>
                          <m:r>
                            <a:rPr lang="en-US" sz="1350" i="1">
                              <a:solidFill>
                                <a:schemeClr val="tx2">
                                  <a:lumMod val="75000"/>
                                </a:schemeClr>
                              </a:solidFill>
                              <a:latin typeface="Cambria Math" panose="02040503050406030204" pitchFamily="18" charset="0"/>
                            </a:rPr>
                            <m:t>𝑛</m:t>
                          </m:r>
                        </m:e>
                      </m:rad>
                      <m:d>
                        <m:dPr>
                          <m:begChr m:val="["/>
                          <m:endChr m:val="]"/>
                          <m:ctrlPr>
                            <a:rPr lang="en-US" sz="1350" i="1">
                              <a:solidFill>
                                <a:schemeClr val="tx2">
                                  <a:lumMod val="75000"/>
                                </a:schemeClr>
                              </a:solidFill>
                              <a:latin typeface="Cambria Math" panose="02040503050406030204" pitchFamily="18" charset="0"/>
                            </a:rPr>
                          </m:ctrlPr>
                        </m:dPr>
                        <m:e>
                          <m:sSup>
                            <m:sSupPr>
                              <m:ctrlPr>
                                <a:rPr lang="en-US" sz="1350" i="1">
                                  <a:solidFill>
                                    <a:schemeClr val="tx2">
                                      <a:lumMod val="75000"/>
                                    </a:schemeClr>
                                  </a:solidFill>
                                  <a:latin typeface="Cambria Math" panose="02040503050406030204" pitchFamily="18" charset="0"/>
                                </a:rPr>
                              </m:ctrlPr>
                            </m:sSupPr>
                            <m:e>
                              <m:d>
                                <m:dPr>
                                  <m:ctrlPr>
                                    <a:rPr lang="en-US" sz="1350" i="1">
                                      <a:solidFill>
                                        <a:schemeClr val="tx2">
                                          <a:lumMod val="75000"/>
                                        </a:schemeClr>
                                      </a:solidFill>
                                      <a:latin typeface="Cambria Math" panose="02040503050406030204" pitchFamily="18" charset="0"/>
                                    </a:rPr>
                                  </m:ctrlPr>
                                </m:dPr>
                                <m:e>
                                  <m:sSub>
                                    <m:sSubPr>
                                      <m:ctrlPr>
                                        <a:rPr lang="en-US" sz="1350" i="1" dirty="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𝑌</m:t>
                                          </m:r>
                                        </m:e>
                                      </m:acc>
                                    </m:e>
                                    <m:sub>
                                      <m:r>
                                        <a:rPr lang="en-US" sz="1350" i="1" dirty="0">
                                          <a:solidFill>
                                            <a:schemeClr val="tx2">
                                              <a:lumMod val="75000"/>
                                            </a:schemeClr>
                                          </a:solidFill>
                                          <a:latin typeface="Cambria Math" panose="02040503050406030204" pitchFamily="18" charset="0"/>
                                        </a:rPr>
                                        <m:t>𝟏</m:t>
                                      </m:r>
                                    </m:sub>
                                  </m:sSub>
                                  <m:r>
                                    <a:rPr lang="en-US" sz="1350" i="1">
                                      <a:solidFill>
                                        <a:schemeClr val="tx2">
                                          <a:lumMod val="75000"/>
                                        </a:schemeClr>
                                      </a:solidFill>
                                      <a:latin typeface="Cambria Math" panose="02040503050406030204" pitchFamily="18" charset="0"/>
                                    </a:rPr>
                                    <m:t>,…,</m:t>
                                  </m:r>
                                  <m:sSub>
                                    <m:sSubPr>
                                      <m:ctrlPr>
                                        <a:rPr lang="en-US" sz="1350" i="1" dirty="0">
                                          <a:solidFill>
                                            <a:schemeClr val="tx2">
                                              <a:lumMod val="75000"/>
                                            </a:schemeClr>
                                          </a:solidFill>
                                          <a:latin typeface="Cambria Math" panose="02040503050406030204" pitchFamily="18" charset="0"/>
                                        </a:rPr>
                                      </m:ctrlPr>
                                    </m:sSubPr>
                                    <m:e>
                                      <m:acc>
                                        <m:accPr>
                                          <m:chr m:val="̅"/>
                                          <m:ctrlPr>
                                            <a:rPr lang="en-US" sz="1350" i="1">
                                              <a:solidFill>
                                                <a:schemeClr val="tx2">
                                                  <a:lumMod val="75000"/>
                                                </a:schemeClr>
                                              </a:solidFill>
                                              <a:latin typeface="Cambria Math" panose="02040503050406030204" pitchFamily="18" charset="0"/>
                                            </a:rPr>
                                          </m:ctrlPr>
                                        </m:accPr>
                                        <m:e>
                                          <m:r>
                                            <a:rPr lang="en-US" sz="1350" i="1">
                                              <a:solidFill>
                                                <a:schemeClr val="tx2">
                                                  <a:lumMod val="75000"/>
                                                </a:schemeClr>
                                              </a:solidFill>
                                              <a:latin typeface="Cambria Math" panose="02040503050406030204" pitchFamily="18" charset="0"/>
                                            </a:rPr>
                                            <m:t>𝑌</m:t>
                                          </m:r>
                                        </m:e>
                                      </m:acc>
                                    </m:e>
                                    <m:sub>
                                      <m:r>
                                        <a:rPr lang="en-US" sz="1350" i="1">
                                          <a:solidFill>
                                            <a:schemeClr val="tx2">
                                              <a:lumMod val="75000"/>
                                            </a:schemeClr>
                                          </a:solidFill>
                                          <a:latin typeface="Cambria Math" panose="02040503050406030204" pitchFamily="18" charset="0"/>
                                        </a:rPr>
                                        <m:t>𝒌</m:t>
                                      </m:r>
                                    </m:sub>
                                  </m:sSub>
                                </m:e>
                              </m:d>
                            </m:e>
                            <m:sup>
                              <m:r>
                                <a:rPr lang="en-US" sz="1350" i="1">
                                  <a:solidFill>
                                    <a:schemeClr val="tx2">
                                      <a:lumMod val="75000"/>
                                    </a:schemeClr>
                                  </a:solidFill>
                                  <a:latin typeface="Cambria Math" panose="02040503050406030204" pitchFamily="18" charset="0"/>
                                </a:rPr>
                                <m:t>⊤</m:t>
                              </m:r>
                            </m:sup>
                          </m:sSup>
                          <m:r>
                            <a:rPr lang="en-US" sz="1350" i="1">
                              <a:solidFill>
                                <a:schemeClr val="tx2">
                                  <a:lumMod val="75000"/>
                                </a:schemeClr>
                              </a:solidFill>
                              <a:latin typeface="Cambria Math" panose="02040503050406030204" pitchFamily="18" charset="0"/>
                            </a:rPr>
                            <m:t>−</m:t>
                          </m:r>
                          <m:sSup>
                            <m:sSupPr>
                              <m:ctrlPr>
                                <a:rPr lang="en-US" sz="1350" i="1">
                                  <a:solidFill>
                                    <a:schemeClr val="tx2">
                                      <a:lumMod val="75000"/>
                                    </a:schemeClr>
                                  </a:solidFill>
                                  <a:latin typeface="Cambria Math" panose="02040503050406030204" pitchFamily="18" charset="0"/>
                                </a:rPr>
                              </m:ctrlPr>
                            </m:sSupPr>
                            <m:e>
                              <m:d>
                                <m:dPr>
                                  <m:ctrlPr>
                                    <a:rPr lang="en-US" sz="1350" i="1">
                                      <a:solidFill>
                                        <a:schemeClr val="tx2">
                                          <a:lumMod val="75000"/>
                                        </a:schemeClr>
                                      </a:solidFill>
                                      <a:latin typeface="Cambria Math" panose="02040503050406030204" pitchFamily="18" charset="0"/>
                                    </a:rPr>
                                  </m:ctrlPr>
                                </m:dPr>
                                <m:e>
                                  <m:r>
                                    <m:rPr>
                                      <m:sty m:val="p"/>
                                    </m:rPr>
                                    <a:rPr lang="en-US" sz="1350" i="1">
                                      <a:solidFill>
                                        <a:schemeClr val="tx2">
                                          <a:lumMod val="75000"/>
                                        </a:schemeClr>
                                      </a:solidFill>
                                      <a:latin typeface="Cambria Math" panose="02040503050406030204" pitchFamily="18" charset="0"/>
                                    </a:rPr>
                                    <m:t>E</m:t>
                                  </m:r>
                                  <m:d>
                                    <m:dPr>
                                      <m:ctrlPr>
                                        <a:rPr lang="en-US" sz="1350" i="1">
                                          <a:solidFill>
                                            <a:schemeClr val="tx2">
                                              <a:lumMod val="75000"/>
                                            </a:schemeClr>
                                          </a:solidFill>
                                          <a:latin typeface="Cambria Math" panose="02040503050406030204" pitchFamily="18" charset="0"/>
                                        </a:rPr>
                                      </m:ctrlPr>
                                    </m:dPr>
                                    <m:e>
                                      <m:sSup>
                                        <m:sSupPr>
                                          <m:ctrlPr>
                                            <a:rPr lang="en-US" sz="1350" i="1">
                                              <a:solidFill>
                                                <a:schemeClr val="tx2">
                                                  <a:lumMod val="75000"/>
                                                </a:schemeClr>
                                              </a:solidFill>
                                              <a:latin typeface="Cambria Math" panose="02040503050406030204" pitchFamily="18" charset="0"/>
                                            </a:rPr>
                                          </m:ctrlPr>
                                        </m:sSupPr>
                                        <m:e>
                                          <m:r>
                                            <a:rPr lang="en-US" sz="1350" i="1">
                                              <a:solidFill>
                                                <a:schemeClr val="tx2">
                                                  <a:lumMod val="75000"/>
                                                </a:schemeClr>
                                              </a:solidFill>
                                              <a:latin typeface="Cambria Math" panose="02040503050406030204" pitchFamily="18" charset="0"/>
                                            </a:rPr>
                                            <m:t>𝑌</m:t>
                                          </m:r>
                                        </m:e>
                                        <m:sup>
                                          <m:d>
                                            <m:dPr>
                                              <m:ctrlPr>
                                                <a:rPr lang="en-US" sz="1350" i="1">
                                                  <a:solidFill>
                                                    <a:schemeClr val="tx2">
                                                      <a:lumMod val="75000"/>
                                                    </a:schemeClr>
                                                  </a:solidFill>
                                                  <a:latin typeface="Cambria Math" panose="02040503050406030204" pitchFamily="18" charset="0"/>
                                                </a:rPr>
                                              </m:ctrlPr>
                                            </m:dPr>
                                            <m:e>
                                              <m:r>
                                                <a:rPr lang="en-US" sz="1350" i="1">
                                                  <a:solidFill>
                                                    <a:schemeClr val="tx2">
                                                      <a:lumMod val="75000"/>
                                                    </a:schemeClr>
                                                  </a:solidFill>
                                                  <a:latin typeface="Cambria Math" panose="02040503050406030204" pitchFamily="18" charset="0"/>
                                                </a:rPr>
                                                <m:t>1</m:t>
                                              </m:r>
                                            </m:e>
                                          </m:d>
                                        </m:sup>
                                      </m:sSup>
                                    </m:e>
                                  </m:d>
                                  <m:r>
                                    <a:rPr lang="en-US" sz="1350" i="1">
                                      <a:solidFill>
                                        <a:schemeClr val="tx2">
                                          <a:lumMod val="75000"/>
                                        </a:schemeClr>
                                      </a:solidFill>
                                      <a:latin typeface="Cambria Math" panose="02040503050406030204" pitchFamily="18" charset="0"/>
                                    </a:rPr>
                                    <m:t>,</m:t>
                                  </m:r>
                                  <m:r>
                                    <m:rPr>
                                      <m:sty m:val="p"/>
                                    </m:rPr>
                                    <a:rPr lang="en-US" sz="1350" i="1">
                                      <a:solidFill>
                                        <a:schemeClr val="tx2">
                                          <a:lumMod val="75000"/>
                                        </a:schemeClr>
                                      </a:solidFill>
                                      <a:latin typeface="Cambria Math" panose="02040503050406030204" pitchFamily="18" charset="0"/>
                                    </a:rPr>
                                    <m:t>E</m:t>
                                  </m:r>
                                  <m:d>
                                    <m:dPr>
                                      <m:ctrlPr>
                                        <a:rPr lang="en-US" sz="1350" i="1">
                                          <a:solidFill>
                                            <a:schemeClr val="tx2">
                                              <a:lumMod val="75000"/>
                                            </a:schemeClr>
                                          </a:solidFill>
                                          <a:latin typeface="Cambria Math" panose="02040503050406030204" pitchFamily="18" charset="0"/>
                                        </a:rPr>
                                      </m:ctrlPr>
                                    </m:dPr>
                                    <m:e>
                                      <m:sSup>
                                        <m:sSupPr>
                                          <m:ctrlPr>
                                            <a:rPr lang="en-US" sz="1350" i="1">
                                              <a:solidFill>
                                                <a:schemeClr val="tx2">
                                                  <a:lumMod val="75000"/>
                                                </a:schemeClr>
                                              </a:solidFill>
                                              <a:latin typeface="Cambria Math" panose="02040503050406030204" pitchFamily="18" charset="0"/>
                                            </a:rPr>
                                          </m:ctrlPr>
                                        </m:sSupPr>
                                        <m:e>
                                          <m:r>
                                            <a:rPr lang="en-US" sz="1350" i="1">
                                              <a:solidFill>
                                                <a:schemeClr val="tx2">
                                                  <a:lumMod val="75000"/>
                                                </a:schemeClr>
                                              </a:solidFill>
                                              <a:latin typeface="Cambria Math" panose="02040503050406030204" pitchFamily="18" charset="0"/>
                                            </a:rPr>
                                            <m:t>𝑌</m:t>
                                          </m:r>
                                        </m:e>
                                        <m:sup>
                                          <m:d>
                                            <m:dPr>
                                              <m:ctrlPr>
                                                <a:rPr lang="en-US" sz="1350" i="1">
                                                  <a:solidFill>
                                                    <a:schemeClr val="tx2">
                                                      <a:lumMod val="75000"/>
                                                    </a:schemeClr>
                                                  </a:solidFill>
                                                  <a:latin typeface="Cambria Math" panose="02040503050406030204" pitchFamily="18" charset="0"/>
                                                </a:rPr>
                                              </m:ctrlPr>
                                            </m:dPr>
                                            <m:e>
                                              <m:r>
                                                <a:rPr lang="en-US" sz="1350" i="1">
                                                  <a:solidFill>
                                                    <a:schemeClr val="tx2">
                                                      <a:lumMod val="75000"/>
                                                    </a:schemeClr>
                                                  </a:solidFill>
                                                  <a:latin typeface="Cambria Math" panose="02040503050406030204" pitchFamily="18" charset="0"/>
                                                </a:rPr>
                                                <m:t>2</m:t>
                                              </m:r>
                                            </m:e>
                                          </m:d>
                                        </m:sup>
                                      </m:sSup>
                                    </m:e>
                                  </m:d>
                                  <m:r>
                                    <a:rPr lang="en-US" sz="1350" i="1">
                                      <a:solidFill>
                                        <a:schemeClr val="tx2">
                                          <a:lumMod val="75000"/>
                                        </a:schemeClr>
                                      </a:solidFill>
                                      <a:latin typeface="Cambria Math" panose="02040503050406030204" pitchFamily="18" charset="0"/>
                                    </a:rPr>
                                    <m:t>,…,</m:t>
                                  </m:r>
                                  <m:r>
                                    <m:rPr>
                                      <m:sty m:val="p"/>
                                    </m:rPr>
                                    <a:rPr lang="en-US" sz="1350" i="1">
                                      <a:solidFill>
                                        <a:schemeClr val="tx2">
                                          <a:lumMod val="75000"/>
                                        </a:schemeClr>
                                      </a:solidFill>
                                      <a:latin typeface="Cambria Math" panose="02040503050406030204" pitchFamily="18" charset="0"/>
                                    </a:rPr>
                                    <m:t>E</m:t>
                                  </m:r>
                                  <m:d>
                                    <m:dPr>
                                      <m:ctrlPr>
                                        <a:rPr lang="en-US" sz="1350" i="1">
                                          <a:solidFill>
                                            <a:schemeClr val="tx2">
                                              <a:lumMod val="75000"/>
                                            </a:schemeClr>
                                          </a:solidFill>
                                          <a:latin typeface="Cambria Math" panose="02040503050406030204" pitchFamily="18" charset="0"/>
                                        </a:rPr>
                                      </m:ctrlPr>
                                    </m:dPr>
                                    <m:e>
                                      <m:sSup>
                                        <m:sSupPr>
                                          <m:ctrlPr>
                                            <a:rPr lang="en-US" sz="1350" i="1">
                                              <a:solidFill>
                                                <a:schemeClr val="tx2">
                                                  <a:lumMod val="75000"/>
                                                </a:schemeClr>
                                              </a:solidFill>
                                              <a:latin typeface="Cambria Math" panose="02040503050406030204" pitchFamily="18" charset="0"/>
                                            </a:rPr>
                                          </m:ctrlPr>
                                        </m:sSupPr>
                                        <m:e>
                                          <m:r>
                                            <a:rPr lang="en-US" sz="1350" i="1">
                                              <a:solidFill>
                                                <a:schemeClr val="tx2">
                                                  <a:lumMod val="75000"/>
                                                </a:schemeClr>
                                              </a:solidFill>
                                              <a:latin typeface="Cambria Math" panose="02040503050406030204" pitchFamily="18" charset="0"/>
                                            </a:rPr>
                                            <m:t>𝑌</m:t>
                                          </m:r>
                                        </m:e>
                                        <m:sup>
                                          <m:d>
                                            <m:dPr>
                                              <m:ctrlPr>
                                                <a:rPr lang="en-US" sz="1350" i="1">
                                                  <a:solidFill>
                                                    <a:schemeClr val="tx2">
                                                      <a:lumMod val="75000"/>
                                                    </a:schemeClr>
                                                  </a:solidFill>
                                                  <a:latin typeface="Cambria Math" panose="02040503050406030204" pitchFamily="18" charset="0"/>
                                                </a:rPr>
                                              </m:ctrlPr>
                                            </m:dPr>
                                            <m:e>
                                              <m:r>
                                                <a:rPr lang="en-US" sz="1350" i="1">
                                                  <a:solidFill>
                                                    <a:schemeClr val="tx2">
                                                      <a:lumMod val="75000"/>
                                                    </a:schemeClr>
                                                  </a:solidFill>
                                                  <a:latin typeface="Cambria Math" panose="02040503050406030204" pitchFamily="18" charset="0"/>
                                                </a:rPr>
                                                <m:t>𝑘</m:t>
                                              </m:r>
                                            </m:e>
                                          </m:d>
                                        </m:sup>
                                      </m:sSup>
                                    </m:e>
                                  </m:d>
                                </m:e>
                              </m:d>
                            </m:e>
                            <m:sup>
                              <m:r>
                                <a:rPr lang="en-US" sz="1350" i="1">
                                  <a:solidFill>
                                    <a:schemeClr val="tx2">
                                      <a:lumMod val="75000"/>
                                    </a:schemeClr>
                                  </a:solidFill>
                                  <a:latin typeface="Cambria Math" panose="02040503050406030204" pitchFamily="18" charset="0"/>
                                </a:rPr>
                                <m:t>⊤</m:t>
                              </m:r>
                            </m:sup>
                          </m:sSup>
                        </m:e>
                      </m:d>
                      <m:r>
                        <a:rPr lang="en-US" sz="1350" i="1">
                          <a:solidFill>
                            <a:schemeClr val="tx2">
                              <a:lumMod val="75000"/>
                            </a:schemeClr>
                          </a:solidFill>
                          <a:latin typeface="Cambria Math" panose="02040503050406030204" pitchFamily="18" charset="0"/>
                        </a:rPr>
                        <m:t> </m:t>
                      </m:r>
                      <m:groupChr>
                        <m:groupChrPr>
                          <m:chr m:val="→"/>
                          <m:vertJc m:val="bot"/>
                          <m:ctrlPr>
                            <a:rPr lang="en-US" sz="1350" i="1">
                              <a:solidFill>
                                <a:schemeClr val="tx2">
                                  <a:lumMod val="75000"/>
                                </a:schemeClr>
                              </a:solidFill>
                              <a:latin typeface="Cambria Math" panose="02040503050406030204" pitchFamily="18" charset="0"/>
                            </a:rPr>
                          </m:ctrlPr>
                        </m:groupChrPr>
                        <m:e>
                          <m:r>
                            <m:rPr>
                              <m:brk m:alnAt="2"/>
                            </m:rPr>
                            <a:rPr lang="en-US" sz="1350" i="1">
                              <a:solidFill>
                                <a:schemeClr val="tx2">
                                  <a:lumMod val="75000"/>
                                </a:schemeClr>
                              </a:solidFill>
                              <a:latin typeface="Cambria Math" panose="02040503050406030204" pitchFamily="18" charset="0"/>
                            </a:rPr>
                            <m:t> </m:t>
                          </m:r>
                          <m:r>
                            <a:rPr lang="en-US" sz="1350" i="1">
                              <a:solidFill>
                                <a:schemeClr val="tx2">
                                  <a:lumMod val="75000"/>
                                </a:schemeClr>
                              </a:solidFill>
                              <a:latin typeface="Cambria Math" panose="02040503050406030204" pitchFamily="18" charset="0"/>
                            </a:rPr>
                            <m:t>    </m:t>
                          </m:r>
                          <m:r>
                            <a:rPr lang="en-US" sz="1350" i="1">
                              <a:solidFill>
                                <a:schemeClr val="tx2">
                                  <a:lumMod val="75000"/>
                                </a:schemeClr>
                              </a:solidFill>
                              <a:latin typeface="Cambria Math" panose="02040503050406030204" pitchFamily="18" charset="0"/>
                            </a:rPr>
                            <m:t>𝑑</m:t>
                          </m:r>
                          <m:r>
                            <a:rPr lang="en-US" sz="1350" i="1">
                              <a:solidFill>
                                <a:schemeClr val="tx2">
                                  <a:lumMod val="75000"/>
                                </a:schemeClr>
                              </a:solidFill>
                              <a:latin typeface="Cambria Math" panose="02040503050406030204" pitchFamily="18" charset="0"/>
                            </a:rPr>
                            <m:t>     </m:t>
                          </m:r>
                        </m:e>
                      </m:groupChr>
                      <m:r>
                        <a:rPr lang="en-US" sz="1350" i="1">
                          <a:solidFill>
                            <a:schemeClr val="tx2">
                              <a:lumMod val="75000"/>
                            </a:schemeClr>
                          </a:solidFill>
                          <a:latin typeface="Cambria Math" panose="02040503050406030204" pitchFamily="18" charset="0"/>
                        </a:rPr>
                        <m:t> </m:t>
                      </m:r>
                      <m:r>
                        <m:rPr>
                          <m:sty m:val="p"/>
                        </m:rPr>
                        <a:rPr lang="en-US" sz="1350" i="1">
                          <a:solidFill>
                            <a:schemeClr val="tx2">
                              <a:lumMod val="75000"/>
                            </a:schemeClr>
                          </a:solidFill>
                          <a:latin typeface="Cambria Math" panose="02040503050406030204" pitchFamily="18" charset="0"/>
                        </a:rPr>
                        <m:t>N</m:t>
                      </m:r>
                      <m:d>
                        <m:dPr>
                          <m:begChr m:val="["/>
                          <m:endChr m:val="]"/>
                          <m:ctrlPr>
                            <a:rPr lang="en-US" sz="1350" i="1">
                              <a:solidFill>
                                <a:schemeClr val="tx2">
                                  <a:lumMod val="75000"/>
                                </a:schemeClr>
                              </a:solidFill>
                              <a:latin typeface="Cambria Math" panose="02040503050406030204" pitchFamily="18" charset="0"/>
                            </a:rPr>
                          </m:ctrlPr>
                        </m:dPr>
                        <m:e>
                          <m:r>
                            <a:rPr lang="en-US" sz="1350" i="1">
                              <a:solidFill>
                                <a:schemeClr val="tx2">
                                  <a:lumMod val="75000"/>
                                </a:schemeClr>
                              </a:solidFill>
                              <a:latin typeface="Cambria Math" panose="02040503050406030204" pitchFamily="18" charset="0"/>
                            </a:rPr>
                            <m:t>0, </m:t>
                          </m:r>
                          <m:r>
                            <m:rPr>
                              <m:sty m:val="p"/>
                            </m:rPr>
                            <a:rPr lang="en-US" sz="1350" b="0" i="1" smtClean="0">
                              <a:solidFill>
                                <a:schemeClr val="tx2">
                                  <a:lumMod val="75000"/>
                                </a:schemeClr>
                              </a:solidFill>
                              <a:latin typeface="Cambria Math" panose="02040503050406030204" pitchFamily="18" charset="0"/>
                            </a:rPr>
                            <m:t>diag</m:t>
                          </m:r>
                          <m:d>
                            <m:dPr>
                              <m:ctrlPr>
                                <a:rPr lang="en-US" sz="1350" b="0" i="1" smtClean="0">
                                  <a:solidFill>
                                    <a:schemeClr val="tx2">
                                      <a:lumMod val="75000"/>
                                    </a:schemeClr>
                                  </a:solidFill>
                                  <a:latin typeface="Cambria Math" panose="02040503050406030204" pitchFamily="18" charset="0"/>
                                </a:rPr>
                              </m:ctrlPr>
                            </m:dPr>
                            <m:e>
                              <m:r>
                                <m:rPr>
                                  <m:sty m:val="p"/>
                                </m:rPr>
                                <a:rPr lang="en-US" sz="1350" b="0" i="1" smtClean="0">
                                  <a:solidFill>
                                    <a:schemeClr val="tx2">
                                      <a:lumMod val="75000"/>
                                    </a:schemeClr>
                                  </a:solidFill>
                                  <a:latin typeface="Cambria Math" panose="02040503050406030204" pitchFamily="18" charset="0"/>
                                </a:rPr>
                                <m:t>Var</m:t>
                              </m:r>
                              <m:r>
                                <a:rPr lang="en-US" sz="1350" b="0" i="1" smtClean="0">
                                  <a:solidFill>
                                    <a:schemeClr val="tx2">
                                      <a:lumMod val="75000"/>
                                    </a:schemeClr>
                                  </a:solidFill>
                                  <a:latin typeface="Cambria Math" panose="02040503050406030204" pitchFamily="18" charset="0"/>
                                </a:rPr>
                                <m:t>(</m:t>
                              </m:r>
                              <m:sSup>
                                <m:sSupPr>
                                  <m:ctrlPr>
                                    <a:rPr lang="en-US" sz="1350" b="0" i="1" smtClean="0">
                                      <a:solidFill>
                                        <a:schemeClr val="tx2">
                                          <a:lumMod val="75000"/>
                                        </a:schemeClr>
                                      </a:solidFill>
                                      <a:latin typeface="Cambria Math" panose="02040503050406030204" pitchFamily="18" charset="0"/>
                                    </a:rPr>
                                  </m:ctrlPr>
                                </m:sSupPr>
                                <m:e>
                                  <m:r>
                                    <a:rPr lang="en-US" sz="1350" b="0" i="1" smtClean="0">
                                      <a:solidFill>
                                        <a:schemeClr val="tx2">
                                          <a:lumMod val="75000"/>
                                        </a:schemeClr>
                                      </a:solidFill>
                                      <a:latin typeface="Cambria Math" panose="02040503050406030204" pitchFamily="18" charset="0"/>
                                    </a:rPr>
                                    <m:t>𝑌</m:t>
                                  </m:r>
                                </m:e>
                                <m:sup>
                                  <m:d>
                                    <m:dPr>
                                      <m:ctrlPr>
                                        <a:rPr lang="en-US" sz="1350" b="0" i="1" smtClean="0">
                                          <a:solidFill>
                                            <a:schemeClr val="tx2">
                                              <a:lumMod val="75000"/>
                                            </a:schemeClr>
                                          </a:solidFill>
                                          <a:latin typeface="Cambria Math" panose="02040503050406030204" pitchFamily="18" charset="0"/>
                                        </a:rPr>
                                      </m:ctrlPr>
                                    </m:dPr>
                                    <m:e>
                                      <m:r>
                                        <a:rPr lang="en-US" sz="1350" b="0" i="1" smtClean="0">
                                          <a:solidFill>
                                            <a:schemeClr val="tx2">
                                              <a:lumMod val="75000"/>
                                            </a:schemeClr>
                                          </a:solidFill>
                                          <a:latin typeface="Cambria Math" panose="02040503050406030204" pitchFamily="18" charset="0"/>
                                        </a:rPr>
                                        <m:t>1</m:t>
                                      </m:r>
                                    </m:e>
                                  </m:d>
                                  <m:r>
                                    <a:rPr lang="en-US" sz="1350" b="0" i="1" smtClean="0">
                                      <a:solidFill>
                                        <a:schemeClr val="tx2">
                                          <a:lumMod val="75000"/>
                                        </a:schemeClr>
                                      </a:solidFill>
                                      <a:latin typeface="Cambria Math" panose="02040503050406030204" pitchFamily="18" charset="0"/>
                                    </a:rPr>
                                    <m:t> </m:t>
                                  </m:r>
                                </m:sup>
                              </m:sSup>
                              <m:r>
                                <a:rPr lang="en-US" sz="1350" b="0" i="1" smtClean="0">
                                  <a:solidFill>
                                    <a:schemeClr val="tx2">
                                      <a:lumMod val="75000"/>
                                    </a:schemeClr>
                                  </a:solidFill>
                                  <a:latin typeface="Cambria Math" panose="02040503050406030204" pitchFamily="18" charset="0"/>
                                </a:rPr>
                                <m:t>,…,</m:t>
                              </m:r>
                              <m:r>
                                <m:rPr>
                                  <m:sty m:val="p"/>
                                </m:rPr>
                                <a:rPr lang="en-US" sz="1350" b="0" i="1" smtClean="0">
                                  <a:solidFill>
                                    <a:schemeClr val="tx2">
                                      <a:lumMod val="75000"/>
                                    </a:schemeClr>
                                  </a:solidFill>
                                  <a:latin typeface="Cambria Math" panose="02040503050406030204" pitchFamily="18" charset="0"/>
                                </a:rPr>
                                <m:t>Var</m:t>
                              </m:r>
                              <m:r>
                                <a:rPr lang="en-US" sz="1350" b="0" i="1" smtClean="0">
                                  <a:solidFill>
                                    <a:schemeClr val="tx2">
                                      <a:lumMod val="75000"/>
                                    </a:schemeClr>
                                  </a:solidFill>
                                  <a:latin typeface="Cambria Math" panose="02040503050406030204" pitchFamily="18" charset="0"/>
                                </a:rPr>
                                <m:t>(</m:t>
                              </m:r>
                              <m:sSup>
                                <m:sSupPr>
                                  <m:ctrlPr>
                                    <a:rPr lang="en-US" sz="1350" b="0" i="1" smtClean="0">
                                      <a:solidFill>
                                        <a:schemeClr val="tx2">
                                          <a:lumMod val="75000"/>
                                        </a:schemeClr>
                                      </a:solidFill>
                                      <a:latin typeface="Cambria Math" panose="02040503050406030204" pitchFamily="18" charset="0"/>
                                    </a:rPr>
                                  </m:ctrlPr>
                                </m:sSupPr>
                                <m:e>
                                  <m:r>
                                    <a:rPr lang="en-US" sz="1350" b="0" i="1" smtClean="0">
                                      <a:solidFill>
                                        <a:schemeClr val="tx2">
                                          <a:lumMod val="75000"/>
                                        </a:schemeClr>
                                      </a:solidFill>
                                      <a:latin typeface="Cambria Math" panose="02040503050406030204" pitchFamily="18" charset="0"/>
                                    </a:rPr>
                                    <m:t>𝑌</m:t>
                                  </m:r>
                                </m:e>
                                <m:sup>
                                  <m:r>
                                    <a:rPr lang="en-US" sz="1350" b="0" i="1" smtClean="0">
                                      <a:solidFill>
                                        <a:schemeClr val="tx2">
                                          <a:lumMod val="75000"/>
                                        </a:schemeClr>
                                      </a:solidFill>
                                      <a:latin typeface="Cambria Math" panose="02040503050406030204" pitchFamily="18" charset="0"/>
                                    </a:rPr>
                                    <m:t>(</m:t>
                                  </m:r>
                                  <m:r>
                                    <a:rPr lang="en-US" sz="1350" b="0" i="1" smtClean="0">
                                      <a:solidFill>
                                        <a:schemeClr val="tx2">
                                          <a:lumMod val="75000"/>
                                        </a:schemeClr>
                                      </a:solidFill>
                                      <a:latin typeface="Cambria Math" panose="02040503050406030204" pitchFamily="18" charset="0"/>
                                    </a:rPr>
                                    <m:t>𝑘</m:t>
                                  </m:r>
                                  <m:r>
                                    <a:rPr lang="en-US" sz="1350" b="0" i="1" smtClean="0">
                                      <a:solidFill>
                                        <a:schemeClr val="tx2">
                                          <a:lumMod val="75000"/>
                                        </a:schemeClr>
                                      </a:solidFill>
                                      <a:latin typeface="Cambria Math" panose="02040503050406030204" pitchFamily="18" charset="0"/>
                                    </a:rPr>
                                    <m:t>)</m:t>
                                  </m:r>
                                </m:sup>
                              </m:sSup>
                            </m:e>
                          </m:d>
                        </m:e>
                      </m:d>
                    </m:oMath>
                  </m:oMathPara>
                </a14:m>
                <a:endParaRPr lang="en-US" sz="1350" b="1" i="1" dirty="0">
                  <a:solidFill>
                    <a:schemeClr val="tx2">
                      <a:lumMod val="75000"/>
                    </a:schemeClr>
                  </a:solidFill>
                  <a:latin typeface="Cambria Math" panose="02040503050406030204" pitchFamily="18" charset="0"/>
                </a:endParaRPr>
              </a:p>
              <a:p>
                <a:pPr marL="236538" indent="-236538">
                  <a:spcAft>
                    <a:spcPts val="300"/>
                  </a:spcAft>
                  <a:buFont typeface="Arial" panose="020B0604020202020204" pitchFamily="34" charset="0"/>
                  <a:buChar char="•"/>
                </a:pPr>
                <a14:m>
                  <m:oMath xmlns:m="http://schemas.openxmlformats.org/officeDocument/2006/math">
                    <m:r>
                      <a:rPr lang="en-US" sz="1350" i="1" dirty="0" smtClean="0">
                        <a:solidFill>
                          <a:schemeClr val="tx2">
                            <a:lumMod val="75000"/>
                          </a:schemeClr>
                        </a:solidFill>
                        <a:latin typeface="Cambria Math" panose="02040503050406030204" pitchFamily="18" charset="0"/>
                      </a:rPr>
                      <m:t>𝑉𝑎𝑟</m:t>
                    </m:r>
                    <m:d>
                      <m:dPr>
                        <m:ctrlPr>
                          <a:rPr lang="en-US" sz="1350" i="1" dirty="0" smtClean="0">
                            <a:solidFill>
                              <a:schemeClr val="tx2">
                                <a:lumMod val="75000"/>
                              </a:schemeClr>
                            </a:solidFill>
                            <a:latin typeface="Cambria Math" panose="02040503050406030204" pitchFamily="18" charset="0"/>
                          </a:rPr>
                        </m:ctrlPr>
                      </m:dPr>
                      <m:e>
                        <m:sSup>
                          <m:sSupPr>
                            <m:ctrlPr>
                              <a:rPr lang="en-US" sz="1350" i="1" dirty="0" smtClean="0">
                                <a:solidFill>
                                  <a:schemeClr val="tx2">
                                    <a:lumMod val="75000"/>
                                  </a:schemeClr>
                                </a:solidFill>
                                <a:latin typeface="Cambria Math" panose="02040503050406030204" pitchFamily="18" charset="0"/>
                              </a:rPr>
                            </m:ctrlPr>
                          </m:sSupPr>
                          <m:e>
                            <m:r>
                              <a:rPr lang="en-US" sz="1350" i="1" dirty="0" smtClean="0">
                                <a:solidFill>
                                  <a:schemeClr val="tx2">
                                    <a:lumMod val="75000"/>
                                  </a:schemeClr>
                                </a:solidFill>
                                <a:latin typeface="Cambria Math" panose="02040503050406030204" pitchFamily="18" charset="0"/>
                              </a:rPr>
                              <m:t>𝑌</m:t>
                            </m:r>
                          </m:e>
                          <m:sup>
                            <m:d>
                              <m:dPr>
                                <m:ctrlPr>
                                  <a:rPr lang="en-US" sz="1350" b="0" i="1" dirty="0" smtClean="0">
                                    <a:solidFill>
                                      <a:schemeClr val="tx2">
                                        <a:lumMod val="75000"/>
                                      </a:schemeClr>
                                    </a:solidFill>
                                    <a:latin typeface="Cambria Math" panose="02040503050406030204" pitchFamily="18" charset="0"/>
                                  </a:rPr>
                                </m:ctrlPr>
                              </m:dPr>
                              <m:e>
                                <m:r>
                                  <a:rPr lang="en-US" sz="1350" i="1" dirty="0" smtClean="0">
                                    <a:solidFill>
                                      <a:schemeClr val="tx2">
                                        <a:lumMod val="75000"/>
                                      </a:schemeClr>
                                    </a:solidFill>
                                    <a:latin typeface="Cambria Math" panose="02040503050406030204" pitchFamily="18" charset="0"/>
                                  </a:rPr>
                                  <m:t>𝑎</m:t>
                                </m:r>
                              </m:e>
                            </m:d>
                          </m:sup>
                        </m:sSup>
                      </m:e>
                    </m:d>
                  </m:oMath>
                </a14:m>
                <a:r>
                  <a:rPr lang="en-US" sz="1350" dirty="0">
                    <a:solidFill>
                      <a:schemeClr val="tx2">
                        <a:lumMod val="75000"/>
                      </a:schemeClr>
                    </a:solidFill>
                  </a:rPr>
                  <a:t> can be estimated by </a:t>
                </a:r>
                <a14:m>
                  <m:oMath xmlns:m="http://schemas.openxmlformats.org/officeDocument/2006/math">
                    <m:sSubSup>
                      <m:sSubSupPr>
                        <m:ctrlPr>
                          <a:rPr lang="en-US" sz="1350" i="1" dirty="0">
                            <a:solidFill>
                              <a:schemeClr val="tx2">
                                <a:lumMod val="75000"/>
                              </a:schemeClr>
                            </a:solidFill>
                            <a:latin typeface="Cambria Math" panose="02040503050406030204" pitchFamily="18" charset="0"/>
                          </a:rPr>
                        </m:ctrlPr>
                      </m:sSubSupPr>
                      <m:e>
                        <m:r>
                          <a:rPr lang="en-US" sz="1350" b="0" i="1" dirty="0" smtClean="0">
                            <a:solidFill>
                              <a:schemeClr val="tx2">
                                <a:lumMod val="75000"/>
                              </a:schemeClr>
                            </a:solidFill>
                            <a:latin typeface="Cambria Math" panose="02040503050406030204" pitchFamily="18" charset="0"/>
                          </a:rPr>
                          <m:t>𝑆</m:t>
                        </m:r>
                      </m:e>
                      <m:sub>
                        <m:r>
                          <a:rPr lang="en-US" sz="1350" b="0" i="1" dirty="0" smtClean="0">
                            <a:solidFill>
                              <a:schemeClr val="tx2">
                                <a:lumMod val="75000"/>
                              </a:schemeClr>
                            </a:solidFill>
                            <a:latin typeface="Cambria Math" panose="02040503050406030204" pitchFamily="18" charset="0"/>
                          </a:rPr>
                          <m:t>𝑎</m:t>
                        </m:r>
                      </m:sub>
                      <m:sup>
                        <m:r>
                          <a:rPr lang="en-US" sz="1350" i="1" dirty="0">
                            <a:solidFill>
                              <a:schemeClr val="tx2">
                                <a:lumMod val="75000"/>
                              </a:schemeClr>
                            </a:solidFill>
                            <a:latin typeface="Cambria Math" panose="02040503050406030204" pitchFamily="18" charset="0"/>
                          </a:rPr>
                          <m:t>2</m:t>
                        </m:r>
                      </m:sup>
                    </m:sSubSup>
                  </m:oMath>
                </a14:m>
                <a:r>
                  <a:rPr lang="en-US" sz="1350" dirty="0">
                    <a:solidFill>
                      <a:schemeClr val="tx2">
                        <a:lumMod val="75000"/>
                      </a:schemeClr>
                    </a:solidFill>
                  </a:rPr>
                  <a:t>, the sample variance of the outcome under treatment </a:t>
                </a:r>
                <a14:m>
                  <m:oMath xmlns:m="http://schemas.openxmlformats.org/officeDocument/2006/math">
                    <m:r>
                      <a:rPr lang="en-US" sz="1350" i="1" dirty="0" smtClean="0">
                        <a:solidFill>
                          <a:schemeClr val="tx2">
                            <a:lumMod val="75000"/>
                          </a:schemeClr>
                        </a:solidFill>
                        <a:latin typeface="Cambria Math" panose="02040503050406030204" pitchFamily="18" charset="0"/>
                      </a:rPr>
                      <m:t>𝑎</m:t>
                    </m:r>
                  </m:oMath>
                </a14:m>
                <a:r>
                  <a:rPr lang="en-US" sz="1350" dirty="0">
                    <a:solidFill>
                      <a:schemeClr val="tx2">
                        <a:lumMod val="75000"/>
                      </a:schemeClr>
                    </a:solidFill>
                  </a:rPr>
                  <a:t>, because of </a:t>
                </a:r>
                <a:r>
                  <a:rPr lang="en-US" sz="1350" b="1" u="sng" dirty="0">
                    <a:solidFill>
                      <a:srgbClr val="C00000"/>
                    </a:solidFill>
                  </a:rPr>
                  <a:t>randomization</a:t>
                </a:r>
                <a:endParaRPr lang="en-US" sz="1350" dirty="0">
                  <a:solidFill>
                    <a:srgbClr val="C00000"/>
                  </a:solidFill>
                </a:endParaRPr>
              </a:p>
            </p:txBody>
          </p:sp>
        </mc:Choice>
        <mc:Fallback xmlns="">
          <p:sp>
            <p:nvSpPr>
              <p:cNvPr id="5" name="Rounded Rectangle 4">
                <a:extLst>
                  <a:ext uri="{FF2B5EF4-FFF2-40B4-BE49-F238E27FC236}">
                    <a16:creationId xmlns:a16="http://schemas.microsoft.com/office/drawing/2014/main" id="{2B3CFB01-7FDC-08AD-BCF7-A67EA82E6284}"/>
                  </a:ext>
                </a:extLst>
              </p:cNvPr>
              <p:cNvSpPr>
                <a:spLocks noRot="1" noChangeAspect="1" noMove="1" noResize="1" noEditPoints="1" noAdjustHandles="1" noChangeArrowheads="1" noChangeShapeType="1" noTextEdit="1"/>
              </p:cNvSpPr>
              <p:nvPr/>
            </p:nvSpPr>
            <p:spPr>
              <a:xfrm>
                <a:off x="560593" y="3010829"/>
                <a:ext cx="11272973" cy="3682580"/>
              </a:xfrm>
              <a:prstGeom prst="roundRect">
                <a:avLst>
                  <a:gd name="adj" fmla="val 3241"/>
                </a:avLst>
              </a:prstGeom>
              <a:blipFill>
                <a:blip r:embed="rId4"/>
                <a:stretch>
                  <a:fillRect/>
                </a:stretch>
              </a:blipFill>
              <a:ln w="19050">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1">
                <a:extLst>
                  <a:ext uri="{FF2B5EF4-FFF2-40B4-BE49-F238E27FC236}">
                    <a16:creationId xmlns:a16="http://schemas.microsoft.com/office/drawing/2014/main" id="{B42E639C-EF88-346C-0478-17EF283A2D23}"/>
                  </a:ext>
                </a:extLst>
              </p:cNvPr>
              <p:cNvGraphicFramePr>
                <a:graphicFrameLocks noGrp="1"/>
              </p:cNvGraphicFramePr>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u="none" smtClean="0">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u="none" dirty="0" smtClean="0">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t>Unadjusted</a:t>
                          </a:r>
                        </a:p>
                      </a:txBody>
                      <a:tcPr anchor="ctr"/>
                    </a:tc>
                    <a:tc>
                      <a:txBody>
                        <a:bodyPr/>
                        <a:lstStyle/>
                        <a:p>
                          <a:pPr algn="l"/>
                          <a14:m>
                            <m:oMath xmlns:m="http://schemas.openxmlformats.org/officeDocument/2006/math">
                              <m:r>
                                <m:rPr>
                                  <m:sty m:val="p"/>
                                </m:rPr>
                                <a:rPr lang="en-US" sz="1350" b="0" smtClean="0">
                                  <a:latin typeface="Cambria Math" panose="02040503050406030204" pitchFamily="18" charset="0"/>
                                </a:rPr>
                                <m:t>E</m:t>
                              </m:r>
                              <m:d>
                                <m:dPr>
                                  <m:ctrlPr>
                                    <a:rPr lang="en-US" sz="1350" b="0" i="1" smtClean="0">
                                      <a:latin typeface="Cambria Math" panose="02040503050406030204" pitchFamily="18" charset="0"/>
                                    </a:rPr>
                                  </m:ctrlPr>
                                </m:dPr>
                                <m:e>
                                  <m:r>
                                    <a:rPr lang="en-US" sz="1350" b="0" smtClean="0">
                                      <a:latin typeface="Cambria Math" panose="02040503050406030204" pitchFamily="18" charset="0"/>
                                    </a:rPr>
                                    <m:t>𝑌</m:t>
                                  </m:r>
                                </m:e>
                                <m:e>
                                  <m:r>
                                    <a:rPr lang="en-US" sz="1350" b="0" smtClean="0">
                                      <a:latin typeface="Cambria Math" panose="02040503050406030204" pitchFamily="18" charset="0"/>
                                    </a:rPr>
                                    <m:t>𝐴</m:t>
                                  </m:r>
                                </m:e>
                              </m:d>
                              <m:r>
                                <a:rPr lang="en-US" sz="1350" b="0"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𝛾</m:t>
                                  </m:r>
                                </m:e>
                                <m:sub>
                                  <m:r>
                                    <a:rPr lang="en-US" sz="1350" b="0" smtClean="0">
                                      <a:latin typeface="Cambria Math" panose="02040503050406030204" pitchFamily="18" charset="0"/>
                                    </a:rPr>
                                    <m:t>𝑎</m:t>
                                  </m:r>
                                </m:sub>
                              </m:sSub>
                              <m:sSub>
                                <m:sSubPr>
                                  <m:ctrlPr>
                                    <a:rPr lang="en-US" sz="1350" b="0" i="1" smtClean="0">
                                      <a:latin typeface="Cambria Math" panose="02040503050406030204" pitchFamily="18" charset="0"/>
                                    </a:rPr>
                                  </m:ctrlPr>
                                </m:sSubPr>
                                <m:e>
                                  <m:r>
                                    <a:rPr lang="en-US" sz="1350" b="0" smtClean="0">
                                      <a:latin typeface="Cambria Math" panose="02040503050406030204" pitchFamily="18" charset="0"/>
                                    </a:rPr>
                                    <m:t>𝐼</m:t>
                                  </m:r>
                                </m:e>
                                <m:sub>
                                  <m:d>
                                    <m:dPr>
                                      <m:begChr m:val="{"/>
                                      <m:endChr m:val="}"/>
                                      <m:ctrlPr>
                                        <a:rPr lang="en-US" sz="1350" b="0" i="1" smtClean="0">
                                          <a:latin typeface="Cambria Math" panose="02040503050406030204" pitchFamily="18" charset="0"/>
                                        </a:rPr>
                                      </m:ctrlPr>
                                    </m:dPr>
                                    <m:e>
                                      <m:r>
                                        <a:rPr lang="en-US" sz="1350" b="0" smtClean="0">
                                          <a:latin typeface="Cambria Math" panose="02040503050406030204" pitchFamily="18" charset="0"/>
                                        </a:rPr>
                                        <m:t>𝐴</m:t>
                                      </m:r>
                                      <m:r>
                                        <a:rPr lang="en-US" sz="1350" b="0" smtClean="0">
                                          <a:latin typeface="Cambria Math" panose="02040503050406030204" pitchFamily="18" charset="0"/>
                                        </a:rPr>
                                        <m:t>=</m:t>
                                      </m:r>
                                      <m:r>
                                        <a:rPr lang="en-US" sz="1350" b="0" smtClean="0">
                                          <a:latin typeface="Cambria Math" panose="02040503050406030204" pitchFamily="18" charset="0"/>
                                        </a:rPr>
                                        <m:t>𝑎</m:t>
                                      </m:r>
                                    </m:e>
                                  </m:d>
                                </m:sub>
                              </m:sSub>
                            </m:oMath>
                          </a14:m>
                          <a:r>
                            <a:rPr lang="en-US" sz="135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350" b="0" i="1" smtClean="0">
                                      <a:latin typeface="Cambria Math" panose="02040503050406030204" pitchFamily="18" charset="0"/>
                                    </a:rPr>
                                  </m:ctrlPr>
                                </m:sSub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𝛾</m:t>
                                      </m:r>
                                    </m:e>
                                  </m:acc>
                                </m:e>
                                <m:sub>
                                  <m:r>
                                    <a:rPr lang="en-US" sz="1350" b="0" smtClean="0">
                                      <a:latin typeface="Cambria Math" panose="02040503050406030204" pitchFamily="18" charset="0"/>
                                    </a:rPr>
                                    <m:t>𝑎</m:t>
                                  </m:r>
                                </m:sub>
                              </m:sSub>
                            </m:oMath>
                          </a14:m>
                          <a:r>
                            <a:rPr lang="en-US" sz="1350" b="0" dirty="0"/>
                            <a:t>,</a:t>
                          </a:r>
                          <a:r>
                            <a:rPr lang="en-US" sz="1350" b="0" baseline="0" dirty="0"/>
                            <a:t> </a:t>
                          </a:r>
                          <a14:m>
                            <m:oMath xmlns:m="http://schemas.openxmlformats.org/officeDocument/2006/math">
                              <m:r>
                                <a:rPr lang="en-US" sz="1350" b="0" smtClean="0">
                                  <a:latin typeface="Cambria Math" panose="02040503050406030204" pitchFamily="18" charset="0"/>
                                </a:rPr>
                                <m:t>𝑎</m:t>
                              </m:r>
                              <m:r>
                                <a:rPr lang="en-US" sz="1350" b="0" smtClean="0">
                                  <a:latin typeface="Cambria Math" panose="02040503050406030204" pitchFamily="18" charset="0"/>
                                </a:rPr>
                                <m:t>=1,…,</m:t>
                              </m:r>
                              <m:r>
                                <a:rPr lang="en-US" sz="1350" b="0" smtClean="0">
                                  <a:latin typeface="Cambria Math" panose="02040503050406030204" pitchFamily="18" charset="0"/>
                                </a:rPr>
                                <m:t>𝑘</m:t>
                              </m:r>
                            </m:oMath>
                          </a14:m>
                          <a:endParaRPr lang="en-US" sz="1350" b="1" dirty="0"/>
                        </a:p>
                      </a:txBody>
                      <a:tcPr anchor="ctr"/>
                    </a:tc>
                    <a:tc>
                      <a:txBody>
                        <a:bodyPr/>
                        <a:lstStyle/>
                        <a:p>
                          <a:pPr algn="l"/>
                          <a:r>
                            <a:rPr lang="en-US" sz="1350" dirty="0" err="1"/>
                            <a:t>robincar_linear</a:t>
                          </a:r>
                          <a:endParaRPr lang="en-US" sz="1350" dirty="0"/>
                        </a:p>
                      </a:txBody>
                      <a:tcPr anchor="ctr"/>
                    </a:tc>
                    <a:extLst>
                      <a:ext uri="{0D108BD9-81ED-4DB2-BD59-A6C34878D82A}">
                        <a16:rowId xmlns:a16="http://schemas.microsoft.com/office/drawing/2014/main" val="479295321"/>
                      </a:ext>
                    </a:extLst>
                  </a:tr>
                </a:tbl>
              </a:graphicData>
            </a:graphic>
          </p:graphicFrame>
        </mc:Choice>
        <mc:Fallback xmlns="">
          <p:graphicFrame>
            <p:nvGraphicFramePr>
              <p:cNvPr id="6" name="Table 1">
                <a:extLst>
                  <a:ext uri="{FF2B5EF4-FFF2-40B4-BE49-F238E27FC236}">
                    <a16:creationId xmlns:a16="http://schemas.microsoft.com/office/drawing/2014/main" id="{B42E639C-EF88-346C-0478-17EF283A2D23}"/>
                  </a:ext>
                </a:extLst>
              </p:cNvPr>
              <p:cNvGraphicFramePr>
                <a:graphicFrameLocks noGrp="1"/>
              </p:cNvGraphicFramePr>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5"/>
                          <a:stretch>
                            <a:fillRect l="-136918" t="-2703" r="-82079" b="-97297"/>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t>Unadjusted</a:t>
                          </a:r>
                        </a:p>
                      </a:txBody>
                      <a:tcPr anchor="ctr"/>
                    </a:tc>
                    <a:tc>
                      <a:txBody>
                        <a:bodyPr/>
                        <a:lstStyle/>
                        <a:p>
                          <a:endParaRPr lang="en-US"/>
                        </a:p>
                      </a:txBody>
                      <a:tcPr anchor="ctr">
                        <a:blipFill>
                          <a:blip r:embed="rId5"/>
                          <a:stretch>
                            <a:fillRect l="-70536" t="-105556" r="-226786"/>
                          </a:stretch>
                        </a:blipFill>
                      </a:tcPr>
                    </a:tc>
                    <a:tc>
                      <a:txBody>
                        <a:bodyPr/>
                        <a:lstStyle/>
                        <a:p>
                          <a:endParaRPr lang="en-US"/>
                        </a:p>
                      </a:txBody>
                      <a:tcPr anchor="ctr">
                        <a:blipFill>
                          <a:blip r:embed="rId5"/>
                          <a:stretch>
                            <a:fillRect l="-136918" t="-105556" r="-82079"/>
                          </a:stretch>
                        </a:blipFill>
                      </a:tcPr>
                    </a:tc>
                    <a:tc>
                      <a:txBody>
                        <a:bodyPr/>
                        <a:lstStyle/>
                        <a:p>
                          <a:pPr algn="l"/>
                          <a:r>
                            <a:rPr lang="en-US" sz="1350" dirty="0" err="1"/>
                            <a:t>robincar_linear</a:t>
                          </a:r>
                          <a:endParaRPr lang="en-US" sz="1350" dirty="0"/>
                        </a:p>
                      </a:txBody>
                      <a:tcPr anchor="ctr"/>
                    </a:tc>
                    <a:extLst>
                      <a:ext uri="{0D108BD9-81ED-4DB2-BD59-A6C34878D82A}">
                        <a16:rowId xmlns:a16="http://schemas.microsoft.com/office/drawing/2014/main" val="479295321"/>
                      </a:ext>
                    </a:extLst>
                  </a:tr>
                </a:tbl>
              </a:graphicData>
            </a:graphic>
          </p:graphicFrame>
        </mc:Fallback>
      </mc:AlternateContent>
    </p:spTree>
    <p:extLst>
      <p:ext uri="{BB962C8B-B14F-4D97-AF65-F5344CB8AC3E}">
        <p14:creationId xmlns:p14="http://schemas.microsoft.com/office/powerpoint/2010/main" val="155441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b="1" dirty="0"/>
              <a:t>Robust Inference – </a:t>
            </a:r>
            <a:r>
              <a:rPr lang="en-US" sz="2800" b="1" dirty="0">
                <a:solidFill>
                  <a:srgbClr val="C00000"/>
                </a:solidFill>
              </a:rPr>
              <a:t>one theory fits all</a:t>
            </a:r>
            <a:endParaRPr lang="en-US" sz="2800" dirty="0"/>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5574266"/>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r>
                  <a:rPr lang="en-US" sz="1600" dirty="0"/>
                  <a:t> </a:t>
                </a:r>
              </a:p>
              <a:p>
                <a:pPr>
                  <a:spcAft>
                    <a:spcPts val="600"/>
                  </a:spcAft>
                </a:pPr>
                <a:r>
                  <a:rPr lang="en-US" b="1" u="sng" dirty="0">
                    <a:solidFill>
                      <a:srgbClr val="C5050C"/>
                    </a:solidFill>
                  </a:rPr>
                  <a:t>Method of Estimation</a:t>
                </a:r>
                <a:r>
                  <a:rPr lang="en-US" b="1" dirty="0">
                    <a:solidFill>
                      <a:srgbClr val="C5050C"/>
                    </a:solidFill>
                  </a:rPr>
                  <a:t>:</a:t>
                </a: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a:p>
                <a:pPr>
                  <a:spcAft>
                    <a:spcPts val="600"/>
                  </a:spcAft>
                </a:pPr>
                <a:r>
                  <a:rPr lang="en-US" b="1" u="sng" dirty="0">
                    <a:solidFill>
                      <a:srgbClr val="C5050C"/>
                    </a:solidFill>
                  </a:rPr>
                  <a:t>Robust Inference (asymptotic theory): </a:t>
                </a:r>
              </a:p>
              <a:p>
                <a:pPr>
                  <a:spcAft>
                    <a:spcPts val="600"/>
                  </a:spcAft>
                </a:pPr>
                <a14:m>
                  <m:oMathPara xmlns:m="http://schemas.openxmlformats.org/officeDocument/2006/math">
                    <m:oMathParaPr>
                      <m:jc m:val="centerGroup"/>
                    </m:oMathParaPr>
                    <m:oMath xmlns:m="http://schemas.openxmlformats.org/officeDocument/2006/math">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𝑛</m:t>
                          </m:r>
                        </m:e>
                      </m:rad>
                      <m:d>
                        <m:dPr>
                          <m:begChr m:val="["/>
                          <m:endChr m:val="]"/>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𝜃</m:t>
                                          </m:r>
                                        </m:e>
                                      </m:acc>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𝜃</m:t>
                                          </m:r>
                                        </m:e>
                                      </m:acc>
                                    </m:e>
                                    <m:sub>
                                      <m:r>
                                        <a:rPr lang="en-US" sz="1600" b="0" i="1" smtClean="0">
                                          <a:latin typeface="Cambria Math" panose="02040503050406030204" pitchFamily="18" charset="0"/>
                                        </a:rPr>
                                        <m:t>𝑘</m:t>
                                      </m:r>
                                    </m:sub>
                                  </m:sSub>
                                </m:e>
                              </m:d>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i="1">
                                                  <a:latin typeface="Cambria Math" panose="02040503050406030204" pitchFamily="18" charset="0"/>
                                                </a:rPr>
                                                <m:t>1</m:t>
                                              </m:r>
                                            </m:e>
                                          </m:d>
                                        </m:sup>
                                      </m:sSup>
                                    </m:e>
                                  </m:d>
                                  <m:r>
                                    <a:rPr lang="en-US" sz="1600" i="1">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i="1">
                                                  <a:latin typeface="Cambria Math" panose="02040503050406030204" pitchFamily="18" charset="0"/>
                                                </a:rPr>
                                                <m:t>2</m:t>
                                              </m:r>
                                            </m:e>
                                          </m:d>
                                        </m:sup>
                                      </m:sSup>
                                    </m:e>
                                  </m:d>
                                  <m:r>
                                    <a:rPr lang="en-US" sz="1600" i="1">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i="1">
                                                  <a:latin typeface="Cambria Math" panose="02040503050406030204" pitchFamily="18" charset="0"/>
                                                </a:rPr>
                                                <m:t>𝑘</m:t>
                                              </m:r>
                                            </m:e>
                                          </m:d>
                                        </m:sup>
                                      </m:sSup>
                                    </m:e>
                                  </m:d>
                                </m:e>
                              </m:d>
                            </m:e>
                            <m:sup>
                              <m:r>
                                <a:rPr lang="en-US" sz="1600" b="0" i="1" smtClean="0">
                                  <a:latin typeface="Cambria Math" panose="02040503050406030204" pitchFamily="18" charset="0"/>
                                </a:rPr>
                                <m:t>⊤</m:t>
                              </m:r>
                            </m:sup>
                          </m:sSup>
                        </m:e>
                      </m:d>
                      <m:r>
                        <a:rPr lang="en-US" sz="1600" b="0" i="1" smtClean="0">
                          <a:latin typeface="Cambria Math" panose="02040503050406030204" pitchFamily="18" charset="0"/>
                        </a:rPr>
                        <m:t> </m:t>
                      </m:r>
                      <m:groupChr>
                        <m:groupChrPr>
                          <m:chr m:val="→"/>
                          <m:vertJc m:val="bot"/>
                          <m:ctrlPr>
                            <a:rPr lang="en-US" sz="1600" b="0" i="1" smtClean="0">
                              <a:latin typeface="Cambria Math" panose="02040503050406030204" pitchFamily="18" charset="0"/>
                            </a:rPr>
                          </m:ctrlPr>
                        </m:groupChrPr>
                        <m:e>
                          <m:r>
                            <m:rPr>
                              <m:brk m:alnAt="2"/>
                            </m:rPr>
                            <a:rPr lang="en-US" sz="1600" b="0" i="1" smtClean="0">
                              <a:latin typeface="Cambria Math" panose="02040503050406030204" pitchFamily="18" charset="0"/>
                            </a:rPr>
                            <m:t> </m:t>
                          </m:r>
                          <m:r>
                            <a:rPr lang="en-US" sz="1600" b="0" i="1" smtClean="0">
                              <a:latin typeface="Cambria Math" panose="02040503050406030204" pitchFamily="18" charset="0"/>
                            </a:rPr>
                            <m:t>    </m:t>
                          </m:r>
                          <m:r>
                            <a:rPr lang="en-US" sz="1600" b="0" i="1" smtClean="0">
                              <a:latin typeface="Cambria Math" panose="02040503050406030204" pitchFamily="18" charset="0"/>
                            </a:rPr>
                            <m:t>𝑑</m:t>
                          </m:r>
                          <m:r>
                            <a:rPr lang="en-US" sz="1600" b="0" i="1" smtClean="0">
                              <a:latin typeface="Cambria Math" panose="02040503050406030204" pitchFamily="18" charset="0"/>
                            </a:rPr>
                            <m:t>     </m:t>
                          </m:r>
                        </m:e>
                      </m:groupChr>
                      <m:r>
                        <a:rPr lang="en-US" sz="1600" b="0" i="1" smtClean="0">
                          <a:latin typeface="Cambria Math" panose="02040503050406030204" pitchFamily="18" charset="0"/>
                        </a:rPr>
                        <m:t> </m:t>
                      </m:r>
                      <m:r>
                        <m:rPr>
                          <m:sty m:val="p"/>
                        </m:rPr>
                        <a:rPr lang="en-US" sz="1600" b="0" i="1" smtClean="0">
                          <a:latin typeface="Cambria Math" panose="02040503050406030204" pitchFamily="18" charset="0"/>
                        </a:rPr>
                        <m:t>N</m:t>
                      </m:r>
                      <m:d>
                        <m:dPr>
                          <m:begChr m:val="["/>
                          <m:endChr m:val="]"/>
                          <m:ctrlPr>
                            <a:rPr lang="en-US" sz="1600" b="0" i="1" smtClean="0">
                              <a:latin typeface="Cambria Math" panose="02040503050406030204" pitchFamily="18" charset="0"/>
                            </a:rPr>
                          </m:ctrlPr>
                        </m:dPr>
                        <m:e>
                          <m:r>
                            <a:rPr lang="en-US" sz="1600" i="1">
                              <a:latin typeface="Cambria Math" panose="02040503050406030204" pitchFamily="18" charset="0"/>
                            </a:rPr>
                            <m:t>0, </m:t>
                          </m:r>
                          <m:r>
                            <a:rPr lang="en-US" sz="1600" b="1" i="1" smtClean="0">
                              <a:latin typeface="Cambria Math" panose="02040503050406030204" pitchFamily="18" charset="0"/>
                            </a:rPr>
                            <m:t>𝑽</m:t>
                          </m:r>
                        </m:e>
                      </m:d>
                    </m:oMath>
                  </m:oMathPara>
                </a14:m>
                <a:endParaRPr lang="en-US" sz="1600" b="1" dirty="0">
                  <a:solidFill>
                    <a:srgbClr val="C5050C"/>
                  </a:solidFill>
                </a:endParaRPr>
              </a:p>
              <a:p>
                <a:pPr>
                  <a:spcAft>
                    <a:spcPts val="600"/>
                  </a:spcAft>
                </a:pPr>
                <a:r>
                  <a:rPr lang="en-US" sz="1350" i="1" dirty="0"/>
                  <a:t>where</a:t>
                </a:r>
              </a:p>
              <a:p>
                <a:pPr>
                  <a:spcAft>
                    <a:spcPts val="600"/>
                  </a:spcAft>
                </a:pPr>
                <a14:m>
                  <m:oMathPara xmlns:m="http://schemas.openxmlformats.org/officeDocument/2006/math">
                    <m:oMathParaPr>
                      <m:jc m:val="centerGroup"/>
                    </m:oMathParaPr>
                    <m:oMath xmlns:m="http://schemas.openxmlformats.org/officeDocument/2006/math">
                      <m:r>
                        <a:rPr lang="en-US" sz="1350" b="1" i="1" smtClean="0">
                          <a:latin typeface="Cambria Math" panose="02040503050406030204" pitchFamily="18" charset="0"/>
                        </a:rPr>
                        <m:t>𝑽</m:t>
                      </m:r>
                      <m:r>
                        <a:rPr lang="en-US" sz="1350" b="0" i="1" smtClean="0">
                          <a:latin typeface="Cambria Math" panose="02040503050406030204" pitchFamily="18" charset="0"/>
                        </a:rPr>
                        <m:t>=</m:t>
                      </m:r>
                      <m:r>
                        <m:rPr>
                          <m:sty m:val="p"/>
                        </m:rPr>
                        <a:rPr lang="en-US" sz="1350" i="1" smtClean="0">
                          <a:solidFill>
                            <a:srgbClr val="0070C0"/>
                          </a:solidFill>
                          <a:latin typeface="Cambria Math" panose="02040503050406030204" pitchFamily="18" charset="0"/>
                        </a:rPr>
                        <m:t>diag</m:t>
                      </m:r>
                      <m:d>
                        <m:dPr>
                          <m:begChr m:val="{"/>
                          <m:endChr m:val="}"/>
                          <m:ctrlPr>
                            <a:rPr lang="en-US" sz="1350" b="0" i="1" smtClean="0">
                              <a:solidFill>
                                <a:srgbClr val="0070C0"/>
                              </a:solidFill>
                              <a:latin typeface="Cambria Math" panose="02040503050406030204" pitchFamily="18" charset="0"/>
                            </a:rPr>
                          </m:ctrlPr>
                        </m:dPr>
                        <m:e>
                          <m:sSubSup>
                            <m:sSubSupPr>
                              <m:ctrlPr>
                                <a:rPr lang="en-US" sz="1350" i="1">
                                  <a:solidFill>
                                    <a:srgbClr val="0070C0"/>
                                  </a:solidFill>
                                  <a:latin typeface="Cambria Math" panose="02040503050406030204" pitchFamily="18" charset="0"/>
                                </a:rPr>
                              </m:ctrlPr>
                            </m:sSubSupPr>
                            <m:e>
                              <m:r>
                                <a:rPr lang="en-US" sz="1350" i="1">
                                  <a:solidFill>
                                    <a:srgbClr val="0070C0"/>
                                  </a:solidFill>
                                  <a:latin typeface="Cambria Math" panose="02040503050406030204" pitchFamily="18" charset="0"/>
                                </a:rPr>
                                <m:t>𝜋</m:t>
                              </m:r>
                            </m:e>
                            <m:sub>
                              <m:r>
                                <a:rPr lang="en-US" sz="1350" i="1">
                                  <a:solidFill>
                                    <a:srgbClr val="0070C0"/>
                                  </a:solidFill>
                                  <a:latin typeface="Cambria Math" panose="02040503050406030204" pitchFamily="18" charset="0"/>
                                </a:rPr>
                                <m:t>𝑎</m:t>
                              </m:r>
                            </m:sub>
                            <m:sup>
                              <m:r>
                                <a:rPr lang="en-US" sz="1350" i="1">
                                  <a:solidFill>
                                    <a:srgbClr val="0070C0"/>
                                  </a:solidFill>
                                  <a:latin typeface="Cambria Math" panose="02040503050406030204" pitchFamily="18" charset="0"/>
                                </a:rPr>
                                <m:t>−1</m:t>
                              </m:r>
                            </m:sup>
                          </m:sSubSup>
                          <m:r>
                            <m:rPr>
                              <m:sty m:val="p"/>
                            </m:rPr>
                            <a:rPr lang="en-US" sz="1350" i="1">
                              <a:solidFill>
                                <a:srgbClr val="0070C0"/>
                              </a:solidFill>
                              <a:latin typeface="Cambria Math" panose="02040503050406030204" pitchFamily="18" charset="0"/>
                            </a:rPr>
                            <m:t>Var</m:t>
                          </m:r>
                          <m:d>
                            <m:dPr>
                              <m:ctrlPr>
                                <a:rPr lang="en-US" sz="1350" i="1">
                                  <a:solidFill>
                                    <a:srgbClr val="0070C0"/>
                                  </a:solidFill>
                                  <a:latin typeface="Cambria Math" panose="02040503050406030204" pitchFamily="18" charset="0"/>
                                </a:rPr>
                              </m:ctrlPr>
                            </m:dPr>
                            <m:e>
                              <m:sSup>
                                <m:sSupPr>
                                  <m:ctrlPr>
                                    <a:rPr lang="en-US" sz="1350" i="1">
                                      <a:solidFill>
                                        <a:srgbClr val="0070C0"/>
                                      </a:solidFill>
                                      <a:latin typeface="Cambria Math" panose="02040503050406030204" pitchFamily="18" charset="0"/>
                                    </a:rPr>
                                  </m:ctrlPr>
                                </m:sSupPr>
                                <m:e>
                                  <m:r>
                                    <a:rPr lang="en-US" sz="1350" i="1">
                                      <a:solidFill>
                                        <a:srgbClr val="0070C0"/>
                                      </a:solidFill>
                                      <a:latin typeface="Cambria Math" panose="02040503050406030204" pitchFamily="18" charset="0"/>
                                    </a:rPr>
                                    <m:t>𝑌</m:t>
                                  </m:r>
                                </m:e>
                                <m:sup>
                                  <m:d>
                                    <m:dPr>
                                      <m:ctrlPr>
                                        <a:rPr lang="en-US" sz="1350" i="1">
                                          <a:solidFill>
                                            <a:srgbClr val="0070C0"/>
                                          </a:solidFill>
                                          <a:latin typeface="Cambria Math" panose="02040503050406030204" pitchFamily="18" charset="0"/>
                                        </a:rPr>
                                      </m:ctrlPr>
                                    </m:dPr>
                                    <m:e>
                                      <m:r>
                                        <a:rPr lang="en-US" sz="1350" i="1">
                                          <a:solidFill>
                                            <a:srgbClr val="0070C0"/>
                                          </a:solidFill>
                                          <a:latin typeface="Cambria Math" panose="02040503050406030204" pitchFamily="18" charset="0"/>
                                        </a:rPr>
                                        <m:t>𝑎</m:t>
                                      </m:r>
                                    </m:e>
                                  </m:d>
                                </m:sup>
                              </m:sSup>
                              <m:r>
                                <a:rPr lang="en-US" sz="1350" i="1">
                                  <a:solidFill>
                                    <a:srgbClr val="0070C0"/>
                                  </a:solidFill>
                                  <a:latin typeface="Cambria Math" panose="02040503050406030204" pitchFamily="18" charset="0"/>
                                </a:rPr>
                                <m:t>−</m:t>
                              </m:r>
                              <m:sSub>
                                <m:sSubPr>
                                  <m:ctrlPr>
                                    <a:rPr lang="en-US" sz="1350" i="1">
                                      <a:solidFill>
                                        <a:srgbClr val="0070C0"/>
                                      </a:solidFill>
                                      <a:latin typeface="Cambria Math" panose="02040503050406030204" pitchFamily="18" charset="0"/>
                                    </a:rPr>
                                  </m:ctrlPr>
                                </m:sSubPr>
                                <m:e>
                                  <m:r>
                                    <a:rPr lang="en-US" sz="1350" i="1">
                                      <a:solidFill>
                                        <a:srgbClr val="0070C0"/>
                                      </a:solidFill>
                                      <a:latin typeface="Cambria Math" panose="02040503050406030204" pitchFamily="18" charset="0"/>
                                    </a:rPr>
                                    <m:t>𝜇</m:t>
                                  </m:r>
                                </m:e>
                                <m:sub>
                                  <m:r>
                                    <a:rPr lang="en-US" sz="1350" i="1">
                                      <a:solidFill>
                                        <a:srgbClr val="0070C0"/>
                                      </a:solidFill>
                                      <a:latin typeface="Cambria Math" panose="02040503050406030204" pitchFamily="18" charset="0"/>
                                    </a:rPr>
                                    <m:t>𝑎</m:t>
                                  </m:r>
                                </m:sub>
                              </m:sSub>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𝑿</m:t>
                                  </m:r>
                                </m:e>
                              </m:d>
                            </m:e>
                          </m:d>
                          <m:r>
                            <a:rPr lang="en-US" sz="1350" i="1">
                              <a:solidFill>
                                <a:srgbClr val="0070C0"/>
                              </a:solidFill>
                              <a:latin typeface="Cambria Math" panose="02040503050406030204" pitchFamily="18" charset="0"/>
                            </a:rPr>
                            <m:t>, </m:t>
                          </m:r>
                          <m:r>
                            <a:rPr lang="en-US" sz="1350" i="1">
                              <a:solidFill>
                                <a:srgbClr val="0070C0"/>
                              </a:solidFill>
                              <a:latin typeface="Cambria Math" panose="02040503050406030204" pitchFamily="18" charset="0"/>
                            </a:rPr>
                            <m:t>𝑎</m:t>
                          </m:r>
                          <m:r>
                            <a:rPr lang="en-US" sz="1350" i="1">
                              <a:solidFill>
                                <a:srgbClr val="0070C0"/>
                              </a:solidFill>
                              <a:latin typeface="Cambria Math" panose="02040503050406030204" pitchFamily="18" charset="0"/>
                            </a:rPr>
                            <m:t>=1,…,</m:t>
                          </m:r>
                          <m:r>
                            <a:rPr lang="en-US" sz="1350" i="1">
                              <a:solidFill>
                                <a:srgbClr val="0070C0"/>
                              </a:solidFill>
                              <a:latin typeface="Cambria Math" panose="02040503050406030204" pitchFamily="18" charset="0"/>
                            </a:rPr>
                            <m:t>𝑘</m:t>
                          </m:r>
                        </m:e>
                      </m:d>
                      <m:r>
                        <a:rPr lang="en-US" sz="1350" i="1">
                          <a:solidFill>
                            <a:srgbClr val="0070C0"/>
                          </a:solidFill>
                          <a:latin typeface="Cambria Math" panose="02040503050406030204" pitchFamily="18" charset="0"/>
                        </a:rPr>
                        <m:t>+</m:t>
                      </m:r>
                      <m:r>
                        <m:rPr>
                          <m:sty m:val="p"/>
                        </m:rPr>
                        <a:rPr lang="en-US" sz="1350" i="1">
                          <a:solidFill>
                            <a:srgbClr val="0070C0"/>
                          </a:solidFill>
                          <a:latin typeface="Cambria Math" panose="02040503050406030204" pitchFamily="18" charset="0"/>
                        </a:rPr>
                        <m:t>Cov</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𝒀</m:t>
                          </m:r>
                          <m:r>
                            <a:rPr lang="en-US" sz="1350" i="1">
                              <a:solidFill>
                                <a:srgbClr val="0070C0"/>
                              </a:solidFill>
                              <a:latin typeface="Cambria Math" panose="02040503050406030204" pitchFamily="18" charset="0"/>
                            </a:rPr>
                            <m:t>, </m:t>
                          </m:r>
                          <m:r>
                            <a:rPr lang="en-US" sz="1350" b="1" i="1">
                              <a:solidFill>
                                <a:srgbClr val="0070C0"/>
                              </a:solidFill>
                              <a:latin typeface="Cambria Math" panose="02040503050406030204" pitchFamily="18" charset="0"/>
                            </a:rPr>
                            <m:t>𝝁</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𝑿</m:t>
                              </m:r>
                            </m:e>
                          </m:d>
                        </m:e>
                      </m:d>
                      <m:r>
                        <a:rPr lang="en-US" sz="1350" i="1">
                          <a:solidFill>
                            <a:srgbClr val="0070C0"/>
                          </a:solidFill>
                          <a:latin typeface="Cambria Math" panose="02040503050406030204" pitchFamily="18" charset="0"/>
                        </a:rPr>
                        <m:t>+</m:t>
                      </m:r>
                      <m:r>
                        <m:rPr>
                          <m:sty m:val="p"/>
                        </m:rPr>
                        <a:rPr lang="en-US" sz="1350" i="1">
                          <a:solidFill>
                            <a:srgbClr val="0070C0"/>
                          </a:solidFill>
                          <a:latin typeface="Cambria Math" panose="02040503050406030204" pitchFamily="18" charset="0"/>
                        </a:rPr>
                        <m:t>Cov</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𝝁</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𝑿</m:t>
                              </m:r>
                            </m:e>
                          </m:d>
                          <m:r>
                            <a:rPr lang="en-US" sz="1350" i="1">
                              <a:solidFill>
                                <a:srgbClr val="0070C0"/>
                              </a:solidFill>
                              <a:latin typeface="Cambria Math" panose="02040503050406030204" pitchFamily="18" charset="0"/>
                            </a:rPr>
                            <m:t>, </m:t>
                          </m:r>
                          <m:r>
                            <a:rPr lang="en-US" sz="1350" b="1" i="1">
                              <a:solidFill>
                                <a:srgbClr val="0070C0"/>
                              </a:solidFill>
                              <a:latin typeface="Cambria Math" panose="02040503050406030204" pitchFamily="18" charset="0"/>
                            </a:rPr>
                            <m:t>𝒀</m:t>
                          </m:r>
                        </m:e>
                      </m:d>
                      <m:r>
                        <a:rPr lang="en-US" sz="1350" i="1">
                          <a:solidFill>
                            <a:srgbClr val="0070C0"/>
                          </a:solidFill>
                          <a:latin typeface="Cambria Math" panose="02040503050406030204" pitchFamily="18" charset="0"/>
                        </a:rPr>
                        <m:t>−</m:t>
                      </m:r>
                      <m:r>
                        <m:rPr>
                          <m:sty m:val="p"/>
                        </m:rPr>
                        <a:rPr lang="en-US" sz="1350" i="1">
                          <a:solidFill>
                            <a:srgbClr val="0070C0"/>
                          </a:solidFill>
                          <a:latin typeface="Cambria Math" panose="02040503050406030204" pitchFamily="18" charset="0"/>
                        </a:rPr>
                        <m:t>Var</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𝝁</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𝑿</m:t>
                              </m:r>
                            </m:e>
                          </m:d>
                        </m:e>
                      </m:d>
                      <m:r>
                        <a:rPr lang="en-US" sz="1350" b="0" i="1" smtClean="0">
                          <a:solidFill>
                            <a:srgbClr val="C00000"/>
                          </a:solidFill>
                          <a:latin typeface="Cambria Math" panose="02040503050406030204" pitchFamily="18" charset="0"/>
                        </a:rPr>
                        <m:t>−</m:t>
                      </m:r>
                      <m:r>
                        <m:rPr>
                          <m:sty m:val="p"/>
                        </m:rPr>
                        <a:rPr lang="en-US" sz="1350" b="0" i="1"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𝑅</m:t>
                                  </m:r>
                                </m:e>
                                <m:sub>
                                  <m:r>
                                    <a:rPr lang="en-US" sz="1350" b="0" i="1" smtClean="0">
                                      <a:solidFill>
                                        <a:srgbClr val="C00000"/>
                                      </a:solidFill>
                                      <a:latin typeface="Cambria Math" panose="02040503050406030204" pitchFamily="18" charset="0"/>
                                    </a:rPr>
                                    <m:t>𝑌</m:t>
                                  </m:r>
                                </m:sub>
                              </m:sSub>
                              <m:d>
                                <m:dPr>
                                  <m:ctrlPr>
                                    <a:rPr lang="en-US" sz="1350" b="0" i="1" smtClean="0">
                                      <a:solidFill>
                                        <a:srgbClr val="C00000"/>
                                      </a:solidFill>
                                      <a:latin typeface="Cambria Math" panose="02040503050406030204" pitchFamily="18" charset="0"/>
                                    </a:rPr>
                                  </m:ctrlPr>
                                </m:dPr>
                                <m:e>
                                  <m:r>
                                    <a:rPr lang="en-US" sz="1350" b="1" i="1" smtClean="0">
                                      <a:solidFill>
                                        <a:srgbClr val="C00000"/>
                                      </a:solidFill>
                                      <a:latin typeface="Cambria Math" panose="02040503050406030204" pitchFamily="18" charset="0"/>
                                    </a:rPr>
                                    <m:t>𝒁</m:t>
                                  </m:r>
                                </m:e>
                              </m:d>
                              <m:r>
                                <a:rPr lang="en-US" sz="1350" b="0" i="1"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𝑅</m:t>
                                  </m:r>
                                </m:e>
                                <m:sub>
                                  <m:r>
                                    <a:rPr lang="en-US" sz="1350" b="0" i="1" smtClean="0">
                                      <a:solidFill>
                                        <a:srgbClr val="C00000"/>
                                      </a:solidFill>
                                      <a:latin typeface="Cambria Math" panose="02040503050406030204" pitchFamily="18" charset="0"/>
                                    </a:rPr>
                                    <m:t>𝑋</m:t>
                                  </m:r>
                                </m:sub>
                              </m:sSub>
                              <m:d>
                                <m:dPr>
                                  <m:ctrlPr>
                                    <a:rPr lang="en-US" sz="1350" b="0" i="1" smtClean="0">
                                      <a:solidFill>
                                        <a:srgbClr val="C00000"/>
                                      </a:solidFill>
                                      <a:latin typeface="Cambria Math" panose="02040503050406030204" pitchFamily="18" charset="0"/>
                                    </a:rPr>
                                  </m:ctrlPr>
                                </m:dPr>
                                <m:e>
                                  <m:r>
                                    <a:rPr lang="en-US" sz="1350" b="1" i="1" smtClean="0">
                                      <a:solidFill>
                                        <a:srgbClr val="C00000"/>
                                      </a:solidFill>
                                      <a:latin typeface="Cambria Math" panose="02040503050406030204" pitchFamily="18" charset="0"/>
                                    </a:rPr>
                                    <m:t>𝒁</m:t>
                                  </m:r>
                                </m:e>
                              </m:d>
                            </m:e>
                          </m:d>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m:rPr>
                                      <m:sty m:val="p"/>
                                    </m:rPr>
                                    <a:rPr lang="en-US" sz="1350" b="0" i="0" smtClean="0">
                                      <a:solidFill>
                                        <a:srgbClr val="C00000"/>
                                      </a:solidFill>
                                      <a:latin typeface="Cambria Math" panose="02040503050406030204" pitchFamily="18" charset="0"/>
                                    </a:rPr>
                                    <m:t>Ω</m:t>
                                  </m:r>
                                </m:e>
                                <m:sub>
                                  <m:r>
                                    <a:rPr lang="en-US" sz="1350" b="0" i="1" smtClean="0">
                                      <a:solidFill>
                                        <a:srgbClr val="C00000"/>
                                      </a:solidFill>
                                      <a:latin typeface="Cambria Math" panose="02040503050406030204" pitchFamily="18" charset="0"/>
                                    </a:rPr>
                                    <m:t>𝑆𝑅</m:t>
                                  </m:r>
                                </m:sub>
                              </m:sSub>
                              <m:r>
                                <a:rPr lang="en-US" sz="1350" b="0" i="1" smtClean="0">
                                  <a:solidFill>
                                    <a:srgbClr val="C00000"/>
                                  </a:solidFill>
                                  <a:latin typeface="Cambria Math" panose="02040503050406030204" pitchFamily="18" charset="0"/>
                                </a:rPr>
                                <m:t>−</m:t>
                              </m:r>
                              <m:r>
                                <m:rPr>
                                  <m:sty m:val="p"/>
                                </m:rPr>
                                <a:rPr lang="en-US" sz="1350" b="0" i="0" smtClean="0">
                                  <a:solidFill>
                                    <a:srgbClr val="C00000"/>
                                  </a:solidFill>
                                  <a:latin typeface="Cambria Math" panose="02040503050406030204" pitchFamily="18" charset="0"/>
                                </a:rPr>
                                <m:t>Ω</m:t>
                              </m:r>
                              <m:d>
                                <m:dPr>
                                  <m:ctrlPr>
                                    <a:rPr lang="en-US" sz="1350" b="0" i="1" smtClean="0">
                                      <a:solidFill>
                                        <a:srgbClr val="C00000"/>
                                      </a:solidFill>
                                      <a:latin typeface="Cambria Math" panose="02040503050406030204" pitchFamily="18" charset="0"/>
                                    </a:rPr>
                                  </m:ctrlPr>
                                </m:dPr>
                                <m:e>
                                  <m:r>
                                    <a:rPr lang="en-US" sz="1350" b="1" i="1" smtClean="0">
                                      <a:solidFill>
                                        <a:srgbClr val="C00000"/>
                                      </a:solidFill>
                                      <a:latin typeface="Cambria Math" panose="02040503050406030204" pitchFamily="18" charset="0"/>
                                    </a:rPr>
                                    <m:t>𝒁</m:t>
                                  </m:r>
                                </m:e>
                              </m:d>
                            </m:e>
                          </m:d>
                          <m:d>
                            <m:dPr>
                              <m:ctrlPr>
                                <a:rPr lang="en-US" sz="1350" b="0" i="1" smtClean="0">
                                  <a:solidFill>
                                    <a:srgbClr val="C00000"/>
                                  </a:solidFill>
                                  <a:latin typeface="Cambria Math" panose="02040503050406030204" pitchFamily="18" charset="0"/>
                                </a:rPr>
                              </m:ctrlPr>
                            </m:dPr>
                            <m:e>
                              <m:sSub>
                                <m:sSubPr>
                                  <m:ctrlPr>
                                    <a:rPr lang="en-US" sz="1350" i="1">
                                      <a:solidFill>
                                        <a:srgbClr val="C00000"/>
                                      </a:solidFill>
                                      <a:latin typeface="Cambria Math" panose="02040503050406030204" pitchFamily="18" charset="0"/>
                                    </a:rPr>
                                  </m:ctrlPr>
                                </m:sSubPr>
                                <m:e>
                                  <m:r>
                                    <a:rPr lang="en-US" sz="1350" i="1">
                                      <a:solidFill>
                                        <a:srgbClr val="C00000"/>
                                      </a:solidFill>
                                      <a:latin typeface="Cambria Math" panose="02040503050406030204" pitchFamily="18" charset="0"/>
                                    </a:rPr>
                                    <m:t>𝑅</m:t>
                                  </m:r>
                                </m:e>
                                <m:sub>
                                  <m:r>
                                    <a:rPr lang="en-US" sz="1350" i="1">
                                      <a:solidFill>
                                        <a:srgbClr val="C00000"/>
                                      </a:solidFill>
                                      <a:latin typeface="Cambria Math" panose="02040503050406030204" pitchFamily="18" charset="0"/>
                                    </a:rPr>
                                    <m:t>𝑌</m:t>
                                  </m:r>
                                </m:sub>
                              </m:sSub>
                              <m:d>
                                <m:dPr>
                                  <m:ctrlPr>
                                    <a:rPr lang="en-US" sz="1350" i="1">
                                      <a:solidFill>
                                        <a:srgbClr val="C00000"/>
                                      </a:solidFill>
                                      <a:latin typeface="Cambria Math" panose="02040503050406030204" pitchFamily="18" charset="0"/>
                                    </a:rPr>
                                  </m:ctrlPr>
                                </m:dPr>
                                <m:e>
                                  <m:r>
                                    <a:rPr lang="en-US" sz="1350" b="1" i="1">
                                      <a:solidFill>
                                        <a:srgbClr val="C00000"/>
                                      </a:solidFill>
                                      <a:latin typeface="Cambria Math" panose="02040503050406030204" pitchFamily="18" charset="0"/>
                                    </a:rPr>
                                    <m:t>𝒁</m:t>
                                  </m:r>
                                </m:e>
                              </m:d>
                              <m:r>
                                <a:rPr lang="en-US" sz="1350" i="1">
                                  <a:solidFill>
                                    <a:srgbClr val="C00000"/>
                                  </a:solidFill>
                                  <a:latin typeface="Cambria Math" panose="02040503050406030204" pitchFamily="18" charset="0"/>
                                </a:rPr>
                                <m:t>−</m:t>
                              </m:r>
                              <m:sSub>
                                <m:sSubPr>
                                  <m:ctrlPr>
                                    <a:rPr lang="en-US" sz="1350" i="1">
                                      <a:solidFill>
                                        <a:srgbClr val="C00000"/>
                                      </a:solidFill>
                                      <a:latin typeface="Cambria Math" panose="02040503050406030204" pitchFamily="18" charset="0"/>
                                    </a:rPr>
                                  </m:ctrlPr>
                                </m:sSubPr>
                                <m:e>
                                  <m:r>
                                    <a:rPr lang="en-US" sz="1350" i="1">
                                      <a:solidFill>
                                        <a:srgbClr val="C00000"/>
                                      </a:solidFill>
                                      <a:latin typeface="Cambria Math" panose="02040503050406030204" pitchFamily="18" charset="0"/>
                                    </a:rPr>
                                    <m:t>𝑅</m:t>
                                  </m:r>
                                </m:e>
                                <m:sub>
                                  <m:r>
                                    <a:rPr lang="en-US" sz="1350" i="1">
                                      <a:solidFill>
                                        <a:srgbClr val="C00000"/>
                                      </a:solidFill>
                                      <a:latin typeface="Cambria Math" panose="02040503050406030204" pitchFamily="18" charset="0"/>
                                    </a:rPr>
                                    <m:t>𝑋</m:t>
                                  </m:r>
                                </m:sub>
                              </m:sSub>
                              <m:d>
                                <m:dPr>
                                  <m:ctrlPr>
                                    <a:rPr lang="en-US" sz="1350" i="1">
                                      <a:solidFill>
                                        <a:srgbClr val="C00000"/>
                                      </a:solidFill>
                                      <a:latin typeface="Cambria Math" panose="02040503050406030204" pitchFamily="18" charset="0"/>
                                    </a:rPr>
                                  </m:ctrlPr>
                                </m:dPr>
                                <m:e>
                                  <m:r>
                                    <a:rPr lang="en-US" sz="1350" b="1" i="1">
                                      <a:solidFill>
                                        <a:srgbClr val="C00000"/>
                                      </a:solidFill>
                                      <a:latin typeface="Cambria Math" panose="02040503050406030204" pitchFamily="18" charset="0"/>
                                    </a:rPr>
                                    <m:t>𝒁</m:t>
                                  </m:r>
                                </m:e>
                              </m:d>
                            </m:e>
                          </m:d>
                        </m:e>
                      </m:d>
                    </m:oMath>
                  </m:oMathPara>
                </a14:m>
                <a:endParaRPr lang="en-US" sz="1350" i="1" dirty="0">
                  <a:latin typeface="Cambria Math" panose="02040503050406030204" pitchFamily="18" charset="0"/>
                </a:endParaRPr>
              </a:p>
              <a:p>
                <a:pPr>
                  <a:spcBef>
                    <a:spcPts val="300"/>
                  </a:spcBef>
                </a:pPr>
                <a:r>
                  <a:rPr lang="en-US" sz="1600" b="0" i="1" dirty="0">
                    <a:latin typeface="Cambria Math" panose="02040503050406030204" pitchFamily="18" charset="0"/>
                  </a:rPr>
                  <a:t>  </a:t>
                </a:r>
                <a:endParaRPr lang="en-US" sz="1350" i="1" dirty="0">
                  <a:latin typeface="Cambria Math" panose="02040503050406030204" pitchFamily="18" charset="0"/>
                </a:endParaRPr>
              </a:p>
              <a:p>
                <a:pPr>
                  <a:spcBef>
                    <a:spcPts val="300"/>
                  </a:spcBef>
                </a:pPr>
                <a:endParaRPr lang="en-US" sz="1350" b="0" i="1" dirty="0">
                  <a:latin typeface="Cambria Math" panose="02040503050406030204" pitchFamily="18" charset="0"/>
                </a:endParaRPr>
              </a:p>
              <a:p>
                <a:pPr>
                  <a:spcBef>
                    <a:spcPts val="300"/>
                  </a:spcBef>
                </a:pPr>
                <a:r>
                  <a:rPr lang="en-US" sz="1350" i="1" dirty="0"/>
                  <a:t>with </a:t>
                </a:r>
                <a14:m>
                  <m:oMath xmlns:m="http://schemas.openxmlformats.org/officeDocument/2006/math">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𝜋</m:t>
                        </m:r>
                      </m:e>
                      <m:sub>
                        <m:r>
                          <a:rPr lang="en-US" sz="1350" b="0" i="1" smtClean="0">
                            <a:latin typeface="Cambria Math" panose="02040503050406030204" pitchFamily="18" charset="0"/>
                          </a:rPr>
                          <m:t>𝑎</m:t>
                        </m:r>
                      </m:sub>
                    </m:sSub>
                    <m:r>
                      <a:rPr lang="en-US" sz="1350" b="0" i="1" smtClean="0">
                        <a:latin typeface="Cambria Math" panose="02040503050406030204" pitchFamily="18" charset="0"/>
                      </a:rPr>
                      <m:t>=</m:t>
                    </m:r>
                    <m:r>
                      <m:rPr>
                        <m:sty m:val="p"/>
                      </m:rPr>
                      <a:rPr lang="en-US" sz="1350" b="0" i="1" smtClean="0">
                        <a:latin typeface="Cambria Math" panose="02040503050406030204" pitchFamily="18" charset="0"/>
                      </a:rPr>
                      <m:t>Pr</m:t>
                    </m:r>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𝐴</m:t>
                        </m:r>
                        <m:r>
                          <a:rPr lang="en-US" sz="1350" b="0" i="1" smtClean="0">
                            <a:latin typeface="Cambria Math" panose="02040503050406030204" pitchFamily="18" charset="0"/>
                          </a:rPr>
                          <m:t>=</m:t>
                        </m:r>
                        <m:r>
                          <a:rPr lang="en-US" sz="1350" b="0" i="1" smtClean="0">
                            <a:latin typeface="Cambria Math" panose="02040503050406030204" pitchFamily="18" charset="0"/>
                          </a:rPr>
                          <m:t>𝑎</m:t>
                        </m:r>
                      </m:e>
                    </m:d>
                  </m:oMath>
                </a14:m>
                <a:r>
                  <a:rPr lang="en-US" sz="1350" dirty="0"/>
                  <a:t>, </a:t>
                </a:r>
                <a14:m>
                  <m:oMath xmlns:m="http://schemas.openxmlformats.org/officeDocument/2006/math">
                    <m:r>
                      <a:rPr lang="en-US" sz="1350" b="1" i="1" smtClean="0">
                        <a:latin typeface="Cambria Math" panose="02040503050406030204" pitchFamily="18" charset="0"/>
                      </a:rPr>
                      <m:t>𝒀</m:t>
                    </m:r>
                    <m:r>
                      <a:rPr lang="en-US" sz="1350" b="0" i="1" smtClean="0">
                        <a:latin typeface="Cambria Math" panose="02040503050406030204" pitchFamily="18" charset="0"/>
                      </a:rPr>
                      <m:t>=</m:t>
                    </m:r>
                    <m:sSup>
                      <m:sSupPr>
                        <m:ctrlPr>
                          <a:rPr lang="en-US" sz="1350" b="0" i="1" smtClean="0">
                            <a:latin typeface="Cambria Math" panose="02040503050406030204" pitchFamily="18" charset="0"/>
                          </a:rPr>
                        </m:ctrlPr>
                      </m:sSupPr>
                      <m:e>
                        <m:d>
                          <m:dPr>
                            <m:ctrlPr>
                              <a:rPr lang="en-US" sz="1350" b="0" i="1" smtClean="0">
                                <a:latin typeface="Cambria Math" panose="02040503050406030204" pitchFamily="18" charset="0"/>
                              </a:rPr>
                            </m:ctrlPr>
                          </m:dPr>
                          <m:e>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𝑌</m:t>
                                </m:r>
                              </m:e>
                              <m:sup>
                                <m:d>
                                  <m:dPr>
                                    <m:ctrlPr>
                                      <a:rPr lang="en-US" sz="1350" b="0" i="1" smtClean="0">
                                        <a:latin typeface="Cambria Math" panose="02040503050406030204" pitchFamily="18" charset="0"/>
                                      </a:rPr>
                                    </m:ctrlPr>
                                  </m:dPr>
                                  <m:e>
                                    <m:r>
                                      <a:rPr lang="en-US" sz="1350" b="0" i="1" smtClean="0">
                                        <a:latin typeface="Cambria Math" panose="02040503050406030204" pitchFamily="18" charset="0"/>
                                      </a:rPr>
                                      <m:t>1</m:t>
                                    </m:r>
                                  </m:e>
                                </m:d>
                              </m:sup>
                            </m:sSup>
                            <m:r>
                              <a:rPr lang="en-US" sz="1350" b="0" i="1" smtClean="0">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b="0" i="1" smtClean="0">
                                        <a:latin typeface="Cambria Math" panose="02040503050406030204" pitchFamily="18" charset="0"/>
                                      </a:rPr>
                                      <m:t>𝑘</m:t>
                                    </m:r>
                                  </m:e>
                                </m:d>
                              </m:sup>
                            </m:sSup>
                          </m:e>
                        </m:d>
                      </m:e>
                      <m:sup>
                        <m:r>
                          <a:rPr lang="en-US" sz="1350" b="0" i="1" smtClean="0">
                            <a:latin typeface="Cambria Math" panose="02040503050406030204" pitchFamily="18" charset="0"/>
                          </a:rPr>
                          <m:t>⊤</m:t>
                        </m:r>
                      </m:sup>
                    </m:sSup>
                  </m:oMath>
                </a14:m>
                <a:r>
                  <a:rPr lang="en-US" sz="1350" dirty="0"/>
                  <a:t>, </a:t>
                </a:r>
                <a14:m>
                  <m:oMath xmlns:m="http://schemas.openxmlformats.org/officeDocument/2006/math">
                    <m:r>
                      <a:rPr lang="en-US" sz="1350" b="1" i="1" smtClean="0">
                        <a:latin typeface="Cambria Math" panose="02040503050406030204" pitchFamily="18" charset="0"/>
                      </a:rPr>
                      <m:t>𝝁</m:t>
                    </m:r>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𝑋</m:t>
                        </m:r>
                      </m:e>
                    </m:d>
                    <m:r>
                      <a:rPr lang="en-US" sz="1350" b="0" i="1" smtClean="0">
                        <a:latin typeface="Cambria Math" panose="02040503050406030204" pitchFamily="18" charset="0"/>
                      </a:rPr>
                      <m:t>=</m:t>
                    </m:r>
                    <m:sSup>
                      <m:sSupPr>
                        <m:ctrlPr>
                          <a:rPr lang="en-US" sz="1350" b="0" i="1" smtClean="0">
                            <a:latin typeface="Cambria Math" panose="02040503050406030204" pitchFamily="18" charset="0"/>
                          </a:rPr>
                        </m:ctrlPr>
                      </m:sSupPr>
                      <m:e>
                        <m:d>
                          <m:dPr>
                            <m:ctrlPr>
                              <a:rPr lang="en-US" sz="1350" b="0" i="1" smtClean="0">
                                <a:latin typeface="Cambria Math" panose="02040503050406030204" pitchFamily="18" charset="0"/>
                              </a:rPr>
                            </m:ctrlPr>
                          </m:dPr>
                          <m:e>
                            <m:sSub>
                              <m:sSubPr>
                                <m:ctrlPr>
                                  <a:rPr lang="en-US" sz="1350" i="1">
                                    <a:latin typeface="Cambria Math" panose="02040503050406030204" pitchFamily="18" charset="0"/>
                                  </a:rPr>
                                </m:ctrlPr>
                              </m:sSubPr>
                              <m:e>
                                <m:r>
                                  <a:rPr lang="en-US" sz="1350">
                                    <a:latin typeface="Cambria Math" panose="02040503050406030204" pitchFamily="18" charset="0"/>
                                  </a:rPr>
                                  <m:t>𝜇</m:t>
                                </m:r>
                              </m:e>
                              <m:sub>
                                <m:r>
                                  <a:rPr lang="en-US" sz="1350" b="0" i="1" smtClean="0">
                                    <a:latin typeface="Cambria Math" panose="02040503050406030204" pitchFamily="18" charset="0"/>
                                  </a:rPr>
                                  <m:t>1</m:t>
                                </m:r>
                              </m:sub>
                            </m:sSub>
                            <m:d>
                              <m:dPr>
                                <m:ctrlPr>
                                  <a:rPr lang="en-US" sz="1350" i="1">
                                    <a:latin typeface="Cambria Math" panose="02040503050406030204" pitchFamily="18" charset="0"/>
                                  </a:rPr>
                                </m:ctrlPr>
                              </m:dPr>
                              <m:e>
                                <m:r>
                                  <a:rPr lang="en-US" sz="1350">
                                    <a:latin typeface="Cambria Math" panose="02040503050406030204" pitchFamily="18" charset="0"/>
                                  </a:rPr>
                                  <m:t>𝑋</m:t>
                                </m:r>
                              </m:e>
                            </m:d>
                            <m:r>
                              <a:rPr lang="en-US" sz="1350" b="0" i="1" smtClean="0">
                                <a:latin typeface="Cambria Math" panose="02040503050406030204" pitchFamily="18" charset="0"/>
                              </a:rPr>
                              <m:t>,…,</m:t>
                            </m:r>
                            <m:sSub>
                              <m:sSubPr>
                                <m:ctrlPr>
                                  <a:rPr lang="en-US" sz="1350" i="1">
                                    <a:latin typeface="Cambria Math" panose="02040503050406030204" pitchFamily="18" charset="0"/>
                                  </a:rPr>
                                </m:ctrlPr>
                              </m:sSubPr>
                              <m:e>
                                <m:r>
                                  <a:rPr lang="en-US" sz="1350">
                                    <a:latin typeface="Cambria Math" panose="02040503050406030204" pitchFamily="18" charset="0"/>
                                  </a:rPr>
                                  <m:t>𝜇</m:t>
                                </m:r>
                              </m:e>
                              <m:sub>
                                <m:r>
                                  <a:rPr lang="en-US" sz="1350" b="0" i="1" smtClean="0">
                                    <a:latin typeface="Cambria Math" panose="02040503050406030204" pitchFamily="18" charset="0"/>
                                  </a:rPr>
                                  <m:t>𝑘</m:t>
                                </m:r>
                              </m:sub>
                            </m:sSub>
                            <m:d>
                              <m:dPr>
                                <m:ctrlPr>
                                  <a:rPr lang="en-US" sz="1350" i="1">
                                    <a:latin typeface="Cambria Math" panose="02040503050406030204" pitchFamily="18" charset="0"/>
                                  </a:rPr>
                                </m:ctrlPr>
                              </m:dPr>
                              <m:e>
                                <m:r>
                                  <a:rPr lang="en-US" sz="1350">
                                    <a:latin typeface="Cambria Math" panose="02040503050406030204" pitchFamily="18" charset="0"/>
                                  </a:rPr>
                                  <m:t>𝑋</m:t>
                                </m:r>
                              </m:e>
                            </m:d>
                          </m:e>
                        </m:d>
                      </m:e>
                      <m:sup>
                        <m:r>
                          <a:rPr lang="en-US" sz="1350" b="0" i="1" smtClean="0">
                            <a:latin typeface="Cambria Math" panose="02040503050406030204" pitchFamily="18" charset="0"/>
                          </a:rPr>
                          <m:t>⊤</m:t>
                        </m:r>
                      </m:sup>
                    </m:sSup>
                  </m:oMath>
                </a14:m>
                <a:r>
                  <a:rPr lang="en-US" sz="1350" dirty="0"/>
                  <a:t>, </a:t>
                </a:r>
              </a:p>
              <a:p>
                <a:pPr>
                  <a:spcBef>
                    <a:spcPts val="300"/>
                  </a:spcBef>
                </a:pPr>
                <a:r>
                  <a:rPr lang="en-US" sz="1350" b="0" dirty="0"/>
                  <a:t>  </a:t>
                </a:r>
                <a14:m>
                  <m:oMath xmlns:m="http://schemas.openxmlformats.org/officeDocument/2006/math">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𝑅</m:t>
                        </m:r>
                      </m:e>
                      <m:sub>
                        <m:r>
                          <a:rPr lang="en-US" sz="1350" b="0" i="1" smtClean="0">
                            <a:latin typeface="Cambria Math" panose="02040503050406030204" pitchFamily="18" charset="0"/>
                          </a:rPr>
                          <m:t>𝑌</m:t>
                        </m:r>
                      </m:sub>
                    </m:sSub>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𝑍</m:t>
                        </m:r>
                      </m:e>
                    </m:d>
                    <m:r>
                      <a:rPr lang="en-US" sz="1350" b="0" i="1" smtClean="0">
                        <a:latin typeface="Cambria Math" panose="02040503050406030204" pitchFamily="18" charset="0"/>
                      </a:rPr>
                      <m:t>=</m:t>
                    </m:r>
                    <m:r>
                      <m:rPr>
                        <m:sty m:val="p"/>
                      </m:rPr>
                      <a:rPr lang="en-US" sz="1350" b="0" i="1" smtClean="0">
                        <a:latin typeface="Cambria Math" panose="02040503050406030204" pitchFamily="18" charset="0"/>
                      </a:rPr>
                      <m:t>diag</m:t>
                    </m:r>
                    <m:d>
                      <m:dPr>
                        <m:begChr m:val="{"/>
                        <m:endChr m:val="}"/>
                        <m:ctrlPr>
                          <a:rPr lang="en-US" sz="1350" b="0" i="1" smtClean="0">
                            <a:latin typeface="Cambria Math" panose="02040503050406030204" pitchFamily="18" charset="0"/>
                          </a:rPr>
                        </m:ctrlPr>
                      </m:dPr>
                      <m:e>
                        <m:sSubSup>
                          <m:sSubSupPr>
                            <m:ctrlPr>
                              <a:rPr lang="en-US" sz="1350" i="1">
                                <a:latin typeface="Cambria Math" panose="02040503050406030204" pitchFamily="18" charset="0"/>
                              </a:rPr>
                            </m:ctrlPr>
                          </m:sSubSupPr>
                          <m:e>
                            <m:r>
                              <a:rPr lang="en-US" sz="1350" i="1">
                                <a:latin typeface="Cambria Math" panose="02040503050406030204" pitchFamily="18" charset="0"/>
                              </a:rPr>
                              <m:t>𝜋</m:t>
                            </m:r>
                          </m:e>
                          <m:sub>
                            <m:r>
                              <a:rPr lang="en-US" sz="1350" i="1">
                                <a:latin typeface="Cambria Math" panose="02040503050406030204" pitchFamily="18" charset="0"/>
                              </a:rPr>
                              <m:t>𝑎</m:t>
                            </m:r>
                          </m:sub>
                          <m:sup>
                            <m:r>
                              <a:rPr lang="en-US" sz="1350" i="1">
                                <a:latin typeface="Cambria Math" panose="02040503050406030204" pitchFamily="18" charset="0"/>
                              </a:rPr>
                              <m:t>−1</m:t>
                            </m:r>
                          </m:sup>
                        </m:sSubSup>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𝑎</m:t>
                                    </m:r>
                                  </m:e>
                                </m:d>
                              </m:sup>
                            </m:sSup>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𝑎</m:t>
                                        </m:r>
                                      </m:e>
                                    </m:d>
                                  </m:sup>
                                </m:sSup>
                              </m:e>
                            </m:d>
                            <m:r>
                              <a:rPr lang="en-US" sz="1350" i="1">
                                <a:latin typeface="Cambria Math" panose="02040503050406030204" pitchFamily="18" charset="0"/>
                              </a:rPr>
                              <m:t>|</m:t>
                            </m:r>
                            <m:r>
                              <a:rPr lang="en-US" sz="1350" i="1">
                                <a:latin typeface="Cambria Math" panose="02040503050406030204" pitchFamily="18" charset="0"/>
                              </a:rPr>
                              <m:t>𝑍</m:t>
                            </m:r>
                          </m:e>
                        </m:d>
                        <m:r>
                          <a:rPr lang="en-US" sz="1350" i="1">
                            <a:latin typeface="Cambria Math" panose="02040503050406030204" pitchFamily="18" charset="0"/>
                          </a:rPr>
                          <m:t>, </m:t>
                        </m:r>
                        <m:r>
                          <a:rPr lang="en-US" sz="1350" i="1">
                            <a:latin typeface="Cambria Math" panose="02040503050406030204" pitchFamily="18" charset="0"/>
                          </a:rPr>
                          <m:t>𝑎</m:t>
                        </m:r>
                        <m:r>
                          <a:rPr lang="en-US" sz="1350" i="1">
                            <a:latin typeface="Cambria Math" panose="02040503050406030204" pitchFamily="18" charset="0"/>
                          </a:rPr>
                          <m:t>=1,…,</m:t>
                        </m:r>
                        <m:r>
                          <a:rPr lang="en-US" sz="1350" i="1">
                            <a:latin typeface="Cambria Math" panose="02040503050406030204" pitchFamily="18" charset="0"/>
                          </a:rPr>
                          <m:t>𝑘</m:t>
                        </m:r>
                      </m:e>
                    </m:d>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𝑅</m:t>
                        </m:r>
                      </m:e>
                      <m:sub>
                        <m:r>
                          <a:rPr lang="en-US" sz="1350" b="0" i="1" smtClean="0">
                            <a:latin typeface="Cambria Math" panose="02040503050406030204" pitchFamily="18" charset="0"/>
                          </a:rPr>
                          <m:t>𝑋</m:t>
                        </m:r>
                      </m:sub>
                    </m:sSub>
                    <m:d>
                      <m:dPr>
                        <m:ctrlPr>
                          <a:rPr lang="en-US" sz="1350" i="1">
                            <a:latin typeface="Cambria Math" panose="02040503050406030204" pitchFamily="18" charset="0"/>
                          </a:rPr>
                        </m:ctrlPr>
                      </m:dPr>
                      <m:e>
                        <m:r>
                          <a:rPr lang="en-US" sz="1350" i="1">
                            <a:latin typeface="Cambria Math" panose="02040503050406030204" pitchFamily="18" charset="0"/>
                          </a:rPr>
                          <m:t>𝑍</m:t>
                        </m:r>
                      </m:e>
                    </m:d>
                    <m:r>
                      <a:rPr lang="en-US" sz="1350" i="1">
                        <a:latin typeface="Cambria Math" panose="02040503050406030204" pitchFamily="18" charset="0"/>
                      </a:rPr>
                      <m:t>=</m:t>
                    </m:r>
                    <m:r>
                      <m:rPr>
                        <m:sty m:val="p"/>
                      </m:rPr>
                      <a:rPr lang="en-US" sz="1350" i="1">
                        <a:latin typeface="Cambria Math" panose="02040503050406030204" pitchFamily="18" charset="0"/>
                      </a:rPr>
                      <m:t>diag</m:t>
                    </m:r>
                    <m:d>
                      <m:dPr>
                        <m:begChr m:val="{"/>
                        <m:endChr m:val="}"/>
                        <m:ctrlPr>
                          <a:rPr lang="en-US" sz="1350" b="0" i="1" smtClean="0">
                            <a:latin typeface="Cambria Math" panose="02040503050406030204" pitchFamily="18" charset="0"/>
                          </a:rPr>
                        </m:ctrlPr>
                      </m:dPr>
                      <m:e>
                        <m:sSubSup>
                          <m:sSubSupPr>
                            <m:ctrlPr>
                              <a:rPr lang="en-US" sz="1350" i="1">
                                <a:latin typeface="Cambria Math" panose="02040503050406030204" pitchFamily="18" charset="0"/>
                              </a:rPr>
                            </m:ctrlPr>
                          </m:sSubSupPr>
                          <m:e>
                            <m:r>
                              <a:rPr lang="en-US" sz="1350" i="1">
                                <a:latin typeface="Cambria Math" panose="02040503050406030204" pitchFamily="18" charset="0"/>
                              </a:rPr>
                              <m:t>𝜋</m:t>
                            </m:r>
                          </m:e>
                          <m:sub>
                            <m:r>
                              <a:rPr lang="en-US" sz="1350" i="1">
                                <a:latin typeface="Cambria Math" panose="02040503050406030204" pitchFamily="18" charset="0"/>
                              </a:rPr>
                              <m:t>𝑎</m:t>
                            </m:r>
                          </m:sub>
                          <m:sup>
                            <m:r>
                              <a:rPr lang="en-US" sz="1350" i="1">
                                <a:latin typeface="Cambria Math" panose="02040503050406030204" pitchFamily="18" charset="0"/>
                              </a:rPr>
                              <m:t>−1</m:t>
                            </m:r>
                          </m:sup>
                        </m:sSubSup>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𝜇</m:t>
                                </m:r>
                              </m:e>
                              <m:sub>
                                <m:r>
                                  <a:rPr lang="en-US" sz="1350" i="1">
                                    <a:latin typeface="Cambria Math" panose="02040503050406030204" pitchFamily="18" charset="0"/>
                                  </a:rPr>
                                  <m:t>𝑎</m:t>
                                </m:r>
                              </m:sub>
                            </m:sSub>
                            <m:d>
                              <m:dPr>
                                <m:ctrlPr>
                                  <a:rPr lang="en-US" sz="1350" i="1">
                                    <a:latin typeface="Cambria Math" panose="02040503050406030204" pitchFamily="18" charset="0"/>
                                  </a:rPr>
                                </m:ctrlPr>
                              </m:dPr>
                              <m:e>
                                <m:r>
                                  <a:rPr lang="en-US" sz="1350" i="1">
                                    <a:latin typeface="Cambria Math" panose="02040503050406030204" pitchFamily="18" charset="0"/>
                                  </a:rPr>
                                  <m:t>𝑋</m:t>
                                </m:r>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𝜇</m:t>
                                    </m:r>
                                  </m:e>
                                  <m:sub>
                                    <m:r>
                                      <a:rPr lang="en-US" sz="1350" i="1">
                                        <a:latin typeface="Cambria Math" panose="02040503050406030204" pitchFamily="18" charset="0"/>
                                      </a:rPr>
                                      <m:t>𝑎</m:t>
                                    </m:r>
                                  </m:sub>
                                </m:sSub>
                                <m:d>
                                  <m:dPr>
                                    <m:ctrlPr>
                                      <a:rPr lang="en-US" sz="1350" i="1">
                                        <a:latin typeface="Cambria Math" panose="02040503050406030204" pitchFamily="18" charset="0"/>
                                      </a:rPr>
                                    </m:ctrlPr>
                                  </m:dPr>
                                  <m:e>
                                    <m:r>
                                      <a:rPr lang="en-US" sz="1350" i="1">
                                        <a:latin typeface="Cambria Math" panose="02040503050406030204" pitchFamily="18" charset="0"/>
                                      </a:rPr>
                                      <m:t>𝑋</m:t>
                                    </m:r>
                                  </m:e>
                                </m:d>
                              </m:e>
                            </m:d>
                            <m:r>
                              <a:rPr lang="en-US" sz="1350" i="1">
                                <a:latin typeface="Cambria Math" panose="02040503050406030204" pitchFamily="18" charset="0"/>
                              </a:rPr>
                              <m:t>|</m:t>
                            </m:r>
                            <m:r>
                              <a:rPr lang="en-US" sz="1350" i="1">
                                <a:latin typeface="Cambria Math" panose="02040503050406030204" pitchFamily="18" charset="0"/>
                              </a:rPr>
                              <m:t>𝑍</m:t>
                            </m:r>
                          </m:e>
                        </m:d>
                        <m:r>
                          <a:rPr lang="en-US" sz="1350" i="1">
                            <a:latin typeface="Cambria Math" panose="02040503050406030204" pitchFamily="18" charset="0"/>
                          </a:rPr>
                          <m:t>, </m:t>
                        </m:r>
                        <m:r>
                          <a:rPr lang="en-US" sz="1350" i="1">
                            <a:latin typeface="Cambria Math" panose="02040503050406030204" pitchFamily="18" charset="0"/>
                          </a:rPr>
                          <m:t>𝑎</m:t>
                        </m:r>
                        <m:r>
                          <a:rPr lang="en-US" sz="1350" i="1">
                            <a:latin typeface="Cambria Math" panose="02040503050406030204" pitchFamily="18" charset="0"/>
                          </a:rPr>
                          <m:t>=1,…,</m:t>
                        </m:r>
                        <m:r>
                          <a:rPr lang="en-US" sz="1350" i="1">
                            <a:latin typeface="Cambria Math" panose="02040503050406030204" pitchFamily="18" charset="0"/>
                          </a:rPr>
                          <m:t>𝑘</m:t>
                        </m:r>
                      </m:e>
                    </m:d>
                  </m:oMath>
                </a14:m>
                <a:r>
                  <a:rPr lang="en-US" sz="1350" dirty="0"/>
                  <a:t>, </a:t>
                </a:r>
              </a:p>
              <a:p>
                <a:pPr>
                  <a:spcBef>
                    <a:spcPts val="600"/>
                  </a:spcBef>
                </a:pPr>
                <a:r>
                  <a:rPr lang="en-US" sz="1350" b="0" dirty="0"/>
                  <a:t>  </a:t>
                </a:r>
                <a14:m>
                  <m:oMath xmlns:m="http://schemas.openxmlformats.org/officeDocument/2006/math">
                    <m:r>
                      <m:rPr>
                        <m:sty m:val="p"/>
                      </m:rPr>
                      <a:rPr lang="en-US" sz="1350" b="0" i="0" smtClean="0">
                        <a:latin typeface="Cambria Math" panose="02040503050406030204" pitchFamily="18" charset="0"/>
                      </a:rPr>
                      <m:t>Ω</m:t>
                    </m:r>
                    <m:r>
                      <a:rPr lang="en-US" sz="1350" b="0" i="1" smtClean="0">
                        <a:latin typeface="Cambria Math" panose="02040503050406030204" pitchFamily="18" charset="0"/>
                      </a:rPr>
                      <m:t>(</m:t>
                    </m:r>
                    <m:r>
                      <a:rPr lang="en-US" sz="1350" b="0" i="1" smtClean="0">
                        <a:latin typeface="Cambria Math" panose="02040503050406030204" pitchFamily="18" charset="0"/>
                      </a:rPr>
                      <m:t>𝑍</m:t>
                    </m:r>
                    <m:r>
                      <a:rPr lang="en-US" sz="1350" b="0" i="1" smtClean="0">
                        <a:latin typeface="Cambria Math" panose="02040503050406030204" pitchFamily="18" charset="0"/>
                      </a:rPr>
                      <m:t>)</m:t>
                    </m:r>
                  </m:oMath>
                </a14:m>
                <a:r>
                  <a:rPr lang="en-US" sz="1350" dirty="0"/>
                  <a:t> is related to </a:t>
                </a:r>
                <a:r>
                  <a:rPr lang="en-US" sz="1350" b="1" dirty="0"/>
                  <a:t>covariate-adaptive randomization</a:t>
                </a:r>
                <a:r>
                  <a:rPr lang="en-US" sz="1350" dirty="0"/>
                  <a:t> and </a:t>
                </a:r>
                <a14:m>
                  <m:oMath xmlns:m="http://schemas.openxmlformats.org/officeDocument/2006/math">
                    <m:sSub>
                      <m:sSubPr>
                        <m:ctrlPr>
                          <a:rPr lang="en-US" sz="1350" b="0" i="1" smtClean="0">
                            <a:latin typeface="Cambria Math" panose="02040503050406030204" pitchFamily="18" charset="0"/>
                          </a:rPr>
                        </m:ctrlPr>
                      </m:sSubPr>
                      <m:e>
                        <m:r>
                          <m:rPr>
                            <m:sty m:val="p"/>
                          </m:rPr>
                          <a:rPr lang="en-US" sz="1350" b="0" i="0" smtClean="0">
                            <a:latin typeface="Cambria Math" panose="02040503050406030204" pitchFamily="18" charset="0"/>
                          </a:rPr>
                          <m:t>Ω</m:t>
                        </m:r>
                      </m:e>
                      <m:sub>
                        <m:r>
                          <a:rPr lang="en-US" sz="1350" b="0" i="1" smtClean="0">
                            <a:latin typeface="Cambria Math" panose="02040503050406030204" pitchFamily="18" charset="0"/>
                          </a:rPr>
                          <m:t>𝑆𝑅</m:t>
                        </m:r>
                      </m:sub>
                    </m:sSub>
                  </m:oMath>
                </a14:m>
                <a:r>
                  <a:rPr lang="en-US" sz="1350" dirty="0"/>
                  <a:t> is </a:t>
                </a:r>
                <a14:m>
                  <m:oMath xmlns:m="http://schemas.openxmlformats.org/officeDocument/2006/math">
                    <m:r>
                      <m:rPr>
                        <m:sty m:val="p"/>
                      </m:rPr>
                      <a:rPr lang="en-US" sz="1350" b="0" i="0" smtClean="0">
                        <a:latin typeface="Cambria Math" panose="02040503050406030204" pitchFamily="18" charset="0"/>
                      </a:rPr>
                      <m:t>Ω</m:t>
                    </m:r>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𝑍</m:t>
                        </m:r>
                      </m:e>
                    </m:d>
                  </m:oMath>
                </a14:m>
                <a:r>
                  <a:rPr lang="en-US" sz="1350" dirty="0"/>
                  <a:t> under simple randomization, and </a:t>
                </a:r>
                <a14:m>
                  <m:oMath xmlns:m="http://schemas.openxmlformats.org/officeDocument/2006/math">
                    <m:r>
                      <a:rPr lang="en-US" sz="1350" b="0" i="1" smtClean="0">
                        <a:latin typeface="Cambria Math" panose="02040503050406030204" pitchFamily="18" charset="0"/>
                      </a:rPr>
                      <m:t>𝑍</m:t>
                    </m:r>
                  </m:oMath>
                </a14:m>
                <a:r>
                  <a:rPr lang="en-US" sz="1350" dirty="0"/>
                  <a:t> is the stratification factor.</a:t>
                </a:r>
                <a:endParaRPr lang="en-US" sz="1350" b="1" dirty="0">
                  <a:solidFill>
                    <a:srgbClr val="C5050C"/>
                  </a:solidFill>
                </a:endParaRP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a:p>
                <a:pPr>
                  <a:spcAft>
                    <a:spcPts val="600"/>
                  </a:spcAft>
                </a:pPr>
                <a:endParaRPr lang="en-US" sz="1600" b="1" dirty="0"/>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5574266"/>
              </a:xfrm>
              <a:prstGeom prst="rect">
                <a:avLst/>
              </a:prstGeom>
              <a:blipFill>
                <a:blip r:embed="rId3"/>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1">
                <a:extLst>
                  <a:ext uri="{FF2B5EF4-FFF2-40B4-BE49-F238E27FC236}">
                    <a16:creationId xmlns:a16="http://schemas.microsoft.com/office/drawing/2014/main" id="{519C15B4-9962-8C69-B7BF-E88600B4793F}"/>
                  </a:ext>
                </a:extLst>
              </p:cNvPr>
              <p:cNvGraphicFramePr>
                <a:graphicFrameLocks noGrp="1"/>
              </p:cNvGraphicFramePr>
              <p:nvPr>
                <p:extLst>
                  <p:ext uri="{D42A27DB-BD31-4B8C-83A1-F6EECF244321}">
                    <p14:modId xmlns:p14="http://schemas.microsoft.com/office/powerpoint/2010/main" val="3585917405"/>
                  </p:ext>
                </p:extLst>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u="none" smtClean="0">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u="none" dirty="0" smtClean="0">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chemeClr val="tx1"/>
                              </a:solidFill>
                            </a:rPr>
                            <a:t>AIPW (doubly robust)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solidFill>
                                    <a:schemeClr val="tx1"/>
                                  </a:solidFill>
                                  <a:latin typeface="Cambria Math" panose="02040503050406030204" pitchFamily="18" charset="0"/>
                                </a:rPr>
                                <m:t>E</m:t>
                              </m:r>
                              <m:d>
                                <m:dPr>
                                  <m:ctrlPr>
                                    <a:rPr lang="en-US" sz="1350" b="0" i="1" smtClean="0">
                                      <a:solidFill>
                                        <a:schemeClr val="tx1"/>
                                      </a:solidFill>
                                      <a:latin typeface="Cambria Math" panose="02040503050406030204" pitchFamily="18" charset="0"/>
                                    </a:rPr>
                                  </m:ctrlPr>
                                </m:dPr>
                                <m:e>
                                  <m:r>
                                    <a:rPr lang="en-US" sz="1350" b="0" smtClean="0">
                                      <a:solidFill>
                                        <a:schemeClr val="tx1"/>
                                      </a:solidFill>
                                      <a:latin typeface="Cambria Math" panose="02040503050406030204" pitchFamily="18" charset="0"/>
                                    </a:rPr>
                                    <m:t>𝑌</m:t>
                                  </m:r>
                                </m:e>
                                <m:e>
                                  <m:r>
                                    <a:rPr lang="en-US" sz="1350" b="0" smtClean="0">
                                      <a:solidFill>
                                        <a:schemeClr val="tx1"/>
                                      </a:solidFill>
                                      <a:latin typeface="Cambria Math" panose="02040503050406030204" pitchFamily="18" charset="0"/>
                                    </a:rPr>
                                    <m:t>𝐴</m:t>
                                  </m:r>
                                  <m:r>
                                    <a:rPr lang="en-US" sz="1350" b="0" smtClean="0">
                                      <a:solidFill>
                                        <a:schemeClr val="tx1"/>
                                      </a:solidFill>
                                      <a:latin typeface="Cambria Math" panose="02040503050406030204" pitchFamily="18" charset="0"/>
                                    </a:rPr>
                                    <m:t>, </m:t>
                                  </m:r>
                                  <m:r>
                                    <a:rPr lang="en-US" sz="1350" b="0" smtClean="0">
                                      <a:solidFill>
                                        <a:schemeClr val="tx1"/>
                                      </a:solidFill>
                                      <a:latin typeface="Cambria Math" panose="02040503050406030204" pitchFamily="18" charset="0"/>
                                    </a:rPr>
                                    <m:t>𝑋</m:t>
                                  </m:r>
                                </m:e>
                              </m:d>
                              <m:r>
                                <a:rPr lang="en-US" sz="1350" b="0" smtClean="0">
                                  <a:solidFill>
                                    <a:schemeClr val="tx1"/>
                                  </a:solidFill>
                                  <a:latin typeface="Cambria Math" panose="02040503050406030204" pitchFamily="18" charset="0"/>
                                </a:rPr>
                                <m:t>=∑</m:t>
                              </m:r>
                              <m:sSub>
                                <m:sSubPr>
                                  <m:ctrlPr>
                                    <a:rPr lang="en-US" sz="1350" b="0" i="1" smtClean="0">
                                      <a:solidFill>
                                        <a:schemeClr val="tx1"/>
                                      </a:solidFill>
                                      <a:latin typeface="Cambria Math" panose="02040503050406030204" pitchFamily="18" charset="0"/>
                                    </a:rPr>
                                  </m:ctrlPr>
                                </m:sSubPr>
                                <m:e>
                                  <m:r>
                                    <a:rPr lang="en-US" sz="1350" b="0" i="1" smtClean="0">
                                      <a:solidFill>
                                        <a:schemeClr val="tx1"/>
                                      </a:solidFill>
                                      <a:latin typeface="Cambria Math" panose="02040503050406030204" pitchFamily="18" charset="0"/>
                                    </a:rPr>
                                    <m:t>𝜇</m:t>
                                  </m:r>
                                </m:e>
                                <m:sub>
                                  <m:r>
                                    <a:rPr lang="en-US" sz="1350" b="0" i="1" smtClean="0">
                                      <a:solidFill>
                                        <a:schemeClr val="tx1"/>
                                      </a:solidFill>
                                      <a:latin typeface="Cambria Math" panose="02040503050406030204" pitchFamily="18" charset="0"/>
                                    </a:rPr>
                                    <m:t>𝑎</m:t>
                                  </m:r>
                                </m:sub>
                              </m:sSub>
                              <m:d>
                                <m:dPr>
                                  <m:ctrlPr>
                                    <a:rPr lang="en-US" sz="1350" b="0" i="1" smtClean="0">
                                      <a:solidFill>
                                        <a:schemeClr val="tx1"/>
                                      </a:solidFill>
                                      <a:latin typeface="Cambria Math" panose="02040503050406030204" pitchFamily="18" charset="0"/>
                                    </a:rPr>
                                  </m:ctrlPr>
                                </m:dPr>
                                <m:e>
                                  <m:r>
                                    <a:rPr lang="en-US" sz="1350" b="0" i="1" smtClean="0">
                                      <a:solidFill>
                                        <a:schemeClr val="tx1"/>
                                      </a:solidFill>
                                      <a:latin typeface="Cambria Math" panose="02040503050406030204" pitchFamily="18" charset="0"/>
                                    </a:rPr>
                                    <m:t>𝑋</m:t>
                                  </m:r>
                                </m:e>
                              </m:d>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𝐼</m:t>
                                  </m:r>
                                </m:e>
                                <m:sub>
                                  <m:d>
                                    <m:dPr>
                                      <m:begChr m:val="{"/>
                                      <m:endChr m:val="}"/>
                                      <m:ctrlPr>
                                        <a:rPr lang="en-US" sz="1350" b="0" i="1" smtClean="0">
                                          <a:solidFill>
                                            <a:schemeClr val="tx1"/>
                                          </a:solidFill>
                                          <a:latin typeface="Cambria Math" panose="02040503050406030204" pitchFamily="18" charset="0"/>
                                        </a:rPr>
                                      </m:ctrlPr>
                                    </m:dPr>
                                    <m:e>
                                      <m:r>
                                        <a:rPr lang="en-US" sz="1350" b="0" smtClean="0">
                                          <a:solidFill>
                                            <a:schemeClr val="tx1"/>
                                          </a:solidFill>
                                          <a:latin typeface="Cambria Math" panose="02040503050406030204" pitchFamily="18" charset="0"/>
                                        </a:rPr>
                                        <m:t>𝐴</m:t>
                                      </m:r>
                                      <m:r>
                                        <a:rPr lang="en-US" sz="1350" b="0" smtClean="0">
                                          <a:solidFill>
                                            <a:schemeClr val="tx1"/>
                                          </a:solidFill>
                                          <a:latin typeface="Cambria Math" panose="02040503050406030204" pitchFamily="18" charset="0"/>
                                        </a:rPr>
                                        <m:t>=</m:t>
                                      </m:r>
                                      <m:r>
                                        <a:rPr lang="en-US" sz="1350" b="0" smtClean="0">
                                          <a:solidFill>
                                            <a:schemeClr val="tx1"/>
                                          </a:solidFill>
                                          <a:latin typeface="Cambria Math" panose="02040503050406030204" pitchFamily="18" charset="0"/>
                                        </a:rPr>
                                        <m:t>𝑎</m:t>
                                      </m:r>
                                    </m:e>
                                  </m:d>
                                </m:sub>
                              </m:sSub>
                            </m:oMath>
                          </a14:m>
                          <a:r>
                            <a:rPr lang="en-US" sz="1350" dirty="0">
                              <a:solidFill>
                                <a:schemeClr val="tx1"/>
                              </a:solidFill>
                            </a:rPr>
                            <a:t> </a:t>
                          </a:r>
                        </a:p>
                      </a:txBody>
                      <a:tcPr anchor="ctr"/>
                    </a:tc>
                    <a:tc>
                      <a:txBody>
                        <a:bodyPr/>
                        <a:lstStyle/>
                        <a:p>
                          <a:pPr algn="l"/>
                          <a14:m>
                            <m:oMath xmlns:m="http://schemas.openxmlformats.org/officeDocument/2006/math">
                              <m:f>
                                <m:fPr>
                                  <m:ctrlPr>
                                    <a:rPr lang="en-US" sz="1350" i="1" smtClean="0">
                                      <a:solidFill>
                                        <a:schemeClr val="tx1"/>
                                      </a:solidFill>
                                      <a:latin typeface="Cambria Math" panose="02040503050406030204" pitchFamily="18" charset="0"/>
                                    </a:rPr>
                                  </m:ctrlPr>
                                </m:fPr>
                                <m:num>
                                  <m:r>
                                    <a:rPr lang="en-US" sz="1350" b="0" smtClean="0">
                                      <a:solidFill>
                                        <a:schemeClr val="tx1"/>
                                      </a:solidFill>
                                      <a:latin typeface="Cambria Math" panose="02040503050406030204" pitchFamily="18" charset="0"/>
                                    </a:rPr>
                                    <m:t>1</m:t>
                                  </m:r>
                                </m:num>
                                <m:den>
                                  <m:r>
                                    <a:rPr lang="en-US" sz="1350" b="0" smtClean="0">
                                      <a:solidFill>
                                        <a:schemeClr val="tx1"/>
                                      </a:solidFill>
                                      <a:latin typeface="Cambria Math" panose="02040503050406030204" pitchFamily="18" charset="0"/>
                                    </a:rPr>
                                    <m:t>𝑛</m:t>
                                  </m:r>
                                </m:den>
                              </m:f>
                              <m:nary>
                                <m:naryPr>
                                  <m:chr m:val="∑"/>
                                  <m:limLoc m:val="subSup"/>
                                  <m:supHide m:val="on"/>
                                  <m:ctrlPr>
                                    <a:rPr lang="en-US" sz="1350" i="1" smtClean="0">
                                      <a:solidFill>
                                        <a:schemeClr val="tx1"/>
                                      </a:solidFill>
                                      <a:latin typeface="Cambria Math" panose="02040503050406030204" pitchFamily="18" charset="0"/>
                                    </a:rPr>
                                  </m:ctrlPr>
                                </m:naryPr>
                                <m:sub>
                                  <m:sSub>
                                    <m:sSubPr>
                                      <m:ctrlPr>
                                        <a:rPr lang="en-US" sz="1350" b="0" i="1" smtClean="0">
                                          <a:solidFill>
                                            <a:schemeClr val="tx1"/>
                                          </a:solidFill>
                                          <a:latin typeface="Cambria Math" panose="02040503050406030204" pitchFamily="18" charset="0"/>
                                        </a:rPr>
                                      </m:ctrlPr>
                                    </m:sSubPr>
                                    <m:e>
                                      <m:r>
                                        <m:rPr>
                                          <m:brk m:alnAt="9"/>
                                        </m:rPr>
                                        <a:rPr lang="en-US" sz="1350" b="0" smtClean="0">
                                          <a:solidFill>
                                            <a:schemeClr val="tx1"/>
                                          </a:solidFill>
                                          <a:latin typeface="Cambria Math" panose="02040503050406030204" pitchFamily="18" charset="0"/>
                                        </a:rPr>
                                        <m:t>𝐴</m:t>
                                      </m:r>
                                    </m:e>
                                    <m:sub>
                                      <m:r>
                                        <m:rPr>
                                          <m:brk m:alnAt="9"/>
                                        </m:rPr>
                                        <a:rPr lang="en-US" sz="1350" b="0" smtClean="0">
                                          <a:solidFill>
                                            <a:schemeClr val="tx1"/>
                                          </a:solidFill>
                                          <a:latin typeface="Cambria Math" panose="02040503050406030204" pitchFamily="18" charset="0"/>
                                        </a:rPr>
                                        <m:t>𝑖</m:t>
                                      </m:r>
                                    </m:sub>
                                  </m:sSub>
                                  <m:r>
                                    <m:rPr>
                                      <m:brk m:alnAt="9"/>
                                    </m:rPr>
                                    <a:rPr lang="en-US" sz="1350" b="0" smtClean="0">
                                      <a:solidFill>
                                        <a:schemeClr val="tx1"/>
                                      </a:solidFill>
                                      <a:latin typeface="Cambria Math" panose="02040503050406030204" pitchFamily="18" charset="0"/>
                                    </a:rPr>
                                    <m:t>=</m:t>
                                  </m:r>
                                  <m:r>
                                    <a:rPr lang="en-US" sz="1350" b="0" smtClean="0">
                                      <a:solidFill>
                                        <a:schemeClr val="tx1"/>
                                      </a:solidFill>
                                      <a:latin typeface="Cambria Math" panose="02040503050406030204" pitchFamily="18" charset="0"/>
                                    </a:rPr>
                                    <m:t>𝑎</m:t>
                                  </m:r>
                                </m:sub>
                                <m:sup/>
                                <m:e>
                                  <m:f>
                                    <m:fPr>
                                      <m:ctrlPr>
                                        <a:rPr lang="en-US" sz="1350" i="1" smtClean="0">
                                          <a:solidFill>
                                            <a:schemeClr val="tx1"/>
                                          </a:solidFill>
                                          <a:latin typeface="Cambria Math" panose="02040503050406030204" pitchFamily="18" charset="0"/>
                                        </a:rPr>
                                      </m:ctrlPr>
                                    </m:fPr>
                                    <m:num>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𝑌</m:t>
                                          </m:r>
                                        </m:e>
                                        <m:sub>
                                          <m:r>
                                            <a:rPr lang="en-US" sz="1350" b="0" smtClean="0">
                                              <a:solidFill>
                                                <a:schemeClr val="tx1"/>
                                              </a:solidFill>
                                              <a:latin typeface="Cambria Math" panose="02040503050406030204" pitchFamily="18" charset="0"/>
                                            </a:rPr>
                                            <m:t>𝑖</m:t>
                                          </m:r>
                                        </m:sub>
                                      </m:sSub>
                                      <m:r>
                                        <a:rPr lang="en-US" sz="1350" b="0" smtClean="0">
                                          <a:solidFill>
                                            <a:schemeClr val="tx1"/>
                                          </a:solidFill>
                                          <a:latin typeface="Cambria Math" panose="02040503050406030204" pitchFamily="18" charset="0"/>
                                        </a:rPr>
                                        <m:t>−</m:t>
                                      </m:r>
                                      <m:sSub>
                                        <m:sSubPr>
                                          <m:ctrlPr>
                                            <a:rPr lang="en-US" sz="1350" b="0" i="1" smtClean="0">
                                              <a:solidFill>
                                                <a:schemeClr val="tx1"/>
                                              </a:solidFill>
                                              <a:latin typeface="Cambria Math" panose="02040503050406030204" pitchFamily="18" charset="0"/>
                                            </a:rPr>
                                          </m:ctrlPr>
                                        </m:sSubPr>
                                        <m:e>
                                          <m:acc>
                                            <m:accPr>
                                              <m:chr m:val="̂"/>
                                              <m:ctrlPr>
                                                <a:rPr lang="en-US" sz="1350" b="0" i="1" smtClean="0">
                                                  <a:solidFill>
                                                    <a:schemeClr val="tx1"/>
                                                  </a:solidFill>
                                                  <a:latin typeface="Cambria Math" panose="02040503050406030204" pitchFamily="18" charset="0"/>
                                                </a:rPr>
                                              </m:ctrlPr>
                                            </m:accPr>
                                            <m:e>
                                              <m:r>
                                                <a:rPr lang="en-US" sz="1350" b="0" smtClean="0">
                                                  <a:solidFill>
                                                    <a:schemeClr val="tx1"/>
                                                  </a:solidFill>
                                                  <a:latin typeface="Cambria Math" panose="02040503050406030204" pitchFamily="18" charset="0"/>
                                                </a:rPr>
                                                <m:t>𝜇</m:t>
                                              </m:r>
                                            </m:e>
                                          </m:acc>
                                        </m:e>
                                        <m:sub>
                                          <m:r>
                                            <a:rPr lang="en-US" sz="1350" b="0" smtClean="0">
                                              <a:solidFill>
                                                <a:schemeClr val="tx1"/>
                                              </a:solidFill>
                                              <a:latin typeface="Cambria Math" panose="02040503050406030204" pitchFamily="18" charset="0"/>
                                            </a:rPr>
                                            <m:t>𝑎</m:t>
                                          </m:r>
                                        </m:sub>
                                      </m:sSub>
                                      <m:d>
                                        <m:dPr>
                                          <m:ctrlPr>
                                            <a:rPr lang="en-US" sz="1350" b="0" i="1" smtClean="0">
                                              <a:solidFill>
                                                <a:schemeClr val="tx1"/>
                                              </a:solidFill>
                                              <a:latin typeface="Cambria Math" panose="02040503050406030204" pitchFamily="18" charset="0"/>
                                            </a:rPr>
                                          </m:ctrlPr>
                                        </m:dPr>
                                        <m:e>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𝑋</m:t>
                                              </m:r>
                                            </m:e>
                                            <m:sub>
                                              <m:r>
                                                <a:rPr lang="en-US" sz="1350" b="0" smtClean="0">
                                                  <a:solidFill>
                                                    <a:schemeClr val="tx1"/>
                                                  </a:solidFill>
                                                  <a:latin typeface="Cambria Math" panose="02040503050406030204" pitchFamily="18" charset="0"/>
                                                </a:rPr>
                                                <m:t>𝑖</m:t>
                                              </m:r>
                                            </m:sub>
                                          </m:sSub>
                                        </m:e>
                                      </m:d>
                                    </m:num>
                                    <m:den>
                                      <m:f>
                                        <m:fPr>
                                          <m:type m:val="lin"/>
                                          <m:ctrlPr>
                                            <a:rPr lang="en-US" sz="1350" i="1" smtClean="0">
                                              <a:solidFill>
                                                <a:schemeClr val="tx1"/>
                                              </a:solidFill>
                                              <a:latin typeface="Cambria Math" panose="02040503050406030204" pitchFamily="18" charset="0"/>
                                            </a:rPr>
                                          </m:ctrlPr>
                                        </m:fPr>
                                        <m:num>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𝑛</m:t>
                                              </m:r>
                                            </m:e>
                                            <m:sub>
                                              <m:r>
                                                <a:rPr lang="en-US" sz="1350" b="0" smtClean="0">
                                                  <a:solidFill>
                                                    <a:schemeClr val="tx1"/>
                                                  </a:solidFill>
                                                  <a:latin typeface="Cambria Math" panose="02040503050406030204" pitchFamily="18" charset="0"/>
                                                </a:rPr>
                                                <m:t>𝑎</m:t>
                                              </m:r>
                                            </m:sub>
                                          </m:sSub>
                                        </m:num>
                                        <m:den>
                                          <m:r>
                                            <a:rPr lang="en-US" sz="1350" b="0" smtClean="0">
                                              <a:solidFill>
                                                <a:schemeClr val="tx1"/>
                                              </a:solidFill>
                                              <a:latin typeface="Cambria Math" panose="02040503050406030204" pitchFamily="18" charset="0"/>
                                            </a:rPr>
                                            <m:t>𝑛</m:t>
                                          </m:r>
                                        </m:den>
                                      </m:f>
                                    </m:den>
                                  </m:f>
                                </m:e>
                              </m:nary>
                              <m:r>
                                <a:rPr lang="en-US" sz="1350" b="0" smtClean="0">
                                  <a:solidFill>
                                    <a:schemeClr val="tx1"/>
                                  </a:solidFill>
                                  <a:latin typeface="Cambria Math" panose="02040503050406030204" pitchFamily="18" charset="0"/>
                                </a:rPr>
                                <m:t>+</m:t>
                              </m:r>
                              <m:f>
                                <m:fPr>
                                  <m:ctrlPr>
                                    <a:rPr lang="en-US" sz="1350" b="0" i="1" smtClean="0">
                                      <a:solidFill>
                                        <a:schemeClr val="tx1"/>
                                      </a:solidFill>
                                      <a:latin typeface="Cambria Math" panose="02040503050406030204" pitchFamily="18" charset="0"/>
                                    </a:rPr>
                                  </m:ctrlPr>
                                </m:fPr>
                                <m:num>
                                  <m:r>
                                    <a:rPr lang="en-US" sz="1350" b="0" smtClean="0">
                                      <a:solidFill>
                                        <a:schemeClr val="tx1"/>
                                      </a:solidFill>
                                      <a:latin typeface="Cambria Math" panose="02040503050406030204" pitchFamily="18" charset="0"/>
                                    </a:rPr>
                                    <m:t>1</m:t>
                                  </m:r>
                                </m:num>
                                <m:den>
                                  <m:r>
                                    <a:rPr lang="en-US" sz="1350" b="0" smtClean="0">
                                      <a:solidFill>
                                        <a:schemeClr val="tx1"/>
                                      </a:solidFill>
                                      <a:latin typeface="Cambria Math" panose="02040503050406030204" pitchFamily="18" charset="0"/>
                                    </a:rPr>
                                    <m:t>𝑛</m:t>
                                  </m:r>
                                </m:den>
                              </m:f>
                              <m:nary>
                                <m:naryPr>
                                  <m:chr m:val="∑"/>
                                  <m:limLoc m:val="subSup"/>
                                  <m:ctrlPr>
                                    <a:rPr lang="en-US" sz="1350" b="0" i="1" smtClean="0">
                                      <a:solidFill>
                                        <a:schemeClr val="tx1"/>
                                      </a:solidFill>
                                      <a:latin typeface="Cambria Math" panose="02040503050406030204" pitchFamily="18" charset="0"/>
                                    </a:rPr>
                                  </m:ctrlPr>
                                </m:naryPr>
                                <m:sub>
                                  <m:r>
                                    <m:rPr>
                                      <m:brk m:alnAt="25"/>
                                    </m:rPr>
                                    <a:rPr lang="en-US" sz="1350" b="0" smtClean="0">
                                      <a:solidFill>
                                        <a:schemeClr val="tx1"/>
                                      </a:solidFill>
                                      <a:latin typeface="Cambria Math" panose="02040503050406030204" pitchFamily="18" charset="0"/>
                                    </a:rPr>
                                    <m:t>𝑖</m:t>
                                  </m:r>
                                  <m:r>
                                    <a:rPr lang="en-US" sz="1350" b="0" smtClean="0">
                                      <a:solidFill>
                                        <a:schemeClr val="tx1"/>
                                      </a:solidFill>
                                      <a:latin typeface="Cambria Math" panose="02040503050406030204" pitchFamily="18" charset="0"/>
                                    </a:rPr>
                                    <m:t>=1</m:t>
                                  </m:r>
                                </m:sub>
                                <m:sup>
                                  <m:r>
                                    <a:rPr lang="en-US" sz="1350" b="0" smtClean="0">
                                      <a:solidFill>
                                        <a:schemeClr val="tx1"/>
                                      </a:solidFill>
                                      <a:latin typeface="Cambria Math" panose="02040503050406030204" pitchFamily="18" charset="0"/>
                                    </a:rPr>
                                    <m:t>𝑛</m:t>
                                  </m:r>
                                </m:sup>
                                <m:e>
                                  <m:sSub>
                                    <m:sSubPr>
                                      <m:ctrlPr>
                                        <a:rPr lang="en-US" sz="1350" b="0" i="1" smtClean="0">
                                          <a:solidFill>
                                            <a:schemeClr val="tx1"/>
                                          </a:solidFill>
                                          <a:latin typeface="Cambria Math" panose="02040503050406030204" pitchFamily="18" charset="0"/>
                                        </a:rPr>
                                      </m:ctrlPr>
                                    </m:sSubPr>
                                    <m:e>
                                      <m:acc>
                                        <m:accPr>
                                          <m:chr m:val="̂"/>
                                          <m:ctrlPr>
                                            <a:rPr lang="en-US" sz="1350" b="0" i="1" smtClean="0">
                                              <a:solidFill>
                                                <a:schemeClr val="tx1"/>
                                              </a:solidFill>
                                              <a:latin typeface="Cambria Math" panose="02040503050406030204" pitchFamily="18" charset="0"/>
                                            </a:rPr>
                                          </m:ctrlPr>
                                        </m:accPr>
                                        <m:e>
                                          <m:r>
                                            <a:rPr lang="en-US" sz="1350" b="0" smtClean="0">
                                              <a:solidFill>
                                                <a:schemeClr val="tx1"/>
                                              </a:solidFill>
                                              <a:latin typeface="Cambria Math" panose="02040503050406030204" pitchFamily="18" charset="0"/>
                                            </a:rPr>
                                            <m:t>𝜇</m:t>
                                          </m:r>
                                        </m:e>
                                      </m:acc>
                                    </m:e>
                                    <m:sub>
                                      <m:r>
                                        <a:rPr lang="en-US" sz="1350" b="0" smtClean="0">
                                          <a:solidFill>
                                            <a:schemeClr val="tx1"/>
                                          </a:solidFill>
                                          <a:latin typeface="Cambria Math" panose="02040503050406030204" pitchFamily="18" charset="0"/>
                                        </a:rPr>
                                        <m:t>𝑎</m:t>
                                      </m:r>
                                    </m:sub>
                                  </m:sSub>
                                  <m:d>
                                    <m:dPr>
                                      <m:ctrlPr>
                                        <a:rPr lang="en-US" sz="1350" b="0" i="1" smtClean="0">
                                          <a:solidFill>
                                            <a:schemeClr val="tx1"/>
                                          </a:solidFill>
                                          <a:latin typeface="Cambria Math" panose="02040503050406030204" pitchFamily="18" charset="0"/>
                                        </a:rPr>
                                      </m:ctrlPr>
                                    </m:dPr>
                                    <m:e>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𝑋</m:t>
                                          </m:r>
                                        </m:e>
                                        <m:sub>
                                          <m:r>
                                            <a:rPr lang="en-US" sz="1350" b="0" smtClean="0">
                                              <a:solidFill>
                                                <a:schemeClr val="tx1"/>
                                              </a:solidFill>
                                              <a:latin typeface="Cambria Math" panose="02040503050406030204" pitchFamily="18" charset="0"/>
                                            </a:rPr>
                                            <m:t>𝑖</m:t>
                                          </m:r>
                                        </m:sub>
                                      </m:sSub>
                                    </m:e>
                                  </m:d>
                                </m:e>
                              </m:nary>
                              <m:r>
                                <a:rPr lang="en-US" sz="1350" b="0" smtClean="0">
                                  <a:solidFill>
                                    <a:schemeClr val="tx1"/>
                                  </a:solidFill>
                                  <a:latin typeface="Cambria Math" panose="02040503050406030204" pitchFamily="18" charset="0"/>
                                </a:rPr>
                                <m:t>, </m:t>
                              </m:r>
                              <m:r>
                                <a:rPr lang="en-US" sz="1350" b="0" smtClean="0">
                                  <a:solidFill>
                                    <a:schemeClr val="tx1"/>
                                  </a:solidFill>
                                  <a:latin typeface="Cambria Math" panose="02040503050406030204" pitchFamily="18" charset="0"/>
                                </a:rPr>
                                <m:t>𝑎</m:t>
                              </m:r>
                              <m:r>
                                <a:rPr lang="en-US" sz="1350" b="0" smtClean="0">
                                  <a:solidFill>
                                    <a:schemeClr val="tx1"/>
                                  </a:solidFill>
                                  <a:latin typeface="Cambria Math" panose="02040503050406030204" pitchFamily="18" charset="0"/>
                                </a:rPr>
                                <m:t>=1,…,</m:t>
                              </m:r>
                              <m:r>
                                <a:rPr lang="en-US" sz="1350" b="0" smtClean="0">
                                  <a:solidFill>
                                    <a:schemeClr val="tx1"/>
                                  </a:solidFill>
                                  <a:latin typeface="Cambria Math" panose="02040503050406030204" pitchFamily="18" charset="0"/>
                                </a:rPr>
                                <m:t>𝑘</m:t>
                              </m:r>
                            </m:oMath>
                          </a14:m>
                          <a:r>
                            <a:rPr lang="en-US" sz="1350" dirty="0">
                              <a:solidFill>
                                <a:schemeClr val="tx1"/>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chemeClr val="tx1"/>
                              </a:solidFill>
                            </a:rPr>
                            <a:t>robincar_glm</a:t>
                          </a:r>
                          <a:r>
                            <a:rPr lang="en-US" sz="1350" dirty="0">
                              <a:solidFill>
                                <a:schemeClr val="tx1"/>
                              </a:solidFill>
                            </a:rPr>
                            <a:t>, </a:t>
                          </a:r>
                          <a:r>
                            <a:rPr lang="en-US" sz="1350" dirty="0" err="1">
                              <a:solidFill>
                                <a:schemeClr val="tx1"/>
                              </a:solidFill>
                            </a:rPr>
                            <a:t>robincar_SL</a:t>
                          </a:r>
                          <a:endParaRPr lang="en-US" sz="1350" dirty="0">
                            <a:solidFill>
                              <a:schemeClr val="tx1"/>
                            </a:solidFill>
                          </a:endParaRPr>
                        </a:p>
                      </a:txBody>
                      <a:tcPr anchor="ctr"/>
                    </a:tc>
                    <a:extLst>
                      <a:ext uri="{0D108BD9-81ED-4DB2-BD59-A6C34878D82A}">
                        <a16:rowId xmlns:a16="http://schemas.microsoft.com/office/drawing/2014/main" val="3106131093"/>
                      </a:ext>
                    </a:extLst>
                  </a:tr>
                </a:tbl>
              </a:graphicData>
            </a:graphic>
          </p:graphicFrame>
        </mc:Choice>
        <mc:Fallback xmlns="">
          <p:graphicFrame>
            <p:nvGraphicFramePr>
              <p:cNvPr id="4" name="Table 1">
                <a:extLst>
                  <a:ext uri="{FF2B5EF4-FFF2-40B4-BE49-F238E27FC236}">
                    <a16:creationId xmlns:a16="http://schemas.microsoft.com/office/drawing/2014/main" id="{519C15B4-9962-8C69-B7BF-E88600B4793F}"/>
                  </a:ext>
                </a:extLst>
              </p:cNvPr>
              <p:cNvGraphicFramePr>
                <a:graphicFrameLocks noGrp="1"/>
              </p:cNvGraphicFramePr>
              <p:nvPr>
                <p:extLst>
                  <p:ext uri="{D42A27DB-BD31-4B8C-83A1-F6EECF244321}">
                    <p14:modId xmlns:p14="http://schemas.microsoft.com/office/powerpoint/2010/main" val="3585917405"/>
                  </p:ext>
                </p:extLst>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4"/>
                          <a:stretch>
                            <a:fillRect l="-136918" t="-2703" r="-82079" b="-189189"/>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chemeClr val="tx1"/>
                              </a:solidFill>
                            </a:rPr>
                            <a:t>AIPW (doubly robust)</a:t>
                          </a:r>
                        </a:p>
                      </a:txBody>
                      <a:tcPr anchor="ctr"/>
                    </a:tc>
                    <a:tc>
                      <a:txBody>
                        <a:bodyPr/>
                        <a:lstStyle/>
                        <a:p>
                          <a:endParaRPr lang="en-US"/>
                        </a:p>
                      </a:txBody>
                      <a:tcPr anchor="ctr">
                        <a:blipFill>
                          <a:blip r:embed="rId4"/>
                          <a:stretch>
                            <a:fillRect l="-70536" t="-105556" r="-226786" b="-94444"/>
                          </a:stretch>
                        </a:blipFill>
                      </a:tcPr>
                    </a:tc>
                    <a:tc>
                      <a:txBody>
                        <a:bodyPr/>
                        <a:lstStyle/>
                        <a:p>
                          <a:endParaRPr lang="en-US"/>
                        </a:p>
                      </a:txBody>
                      <a:tcPr anchor="ctr">
                        <a:blipFill>
                          <a:blip r:embed="rId4"/>
                          <a:stretch>
                            <a:fillRect l="-136918" t="-105556" r="-82079" b="-9444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chemeClr val="tx1"/>
                              </a:solidFill>
                            </a:rPr>
                            <a:t>robincar_glm</a:t>
                          </a:r>
                          <a:r>
                            <a:rPr lang="en-US" sz="1350" dirty="0">
                              <a:solidFill>
                                <a:schemeClr val="tx1"/>
                              </a:solidFill>
                            </a:rPr>
                            <a:t>, </a:t>
                          </a:r>
                          <a:r>
                            <a:rPr lang="en-US" sz="1350" dirty="0" err="1">
                              <a:solidFill>
                                <a:schemeClr val="tx1"/>
                              </a:solidFill>
                            </a:rPr>
                            <a:t>robincar_SL</a:t>
                          </a:r>
                          <a:endParaRPr lang="en-US" sz="1350" dirty="0">
                            <a:solidFill>
                              <a:schemeClr val="tx1"/>
                            </a:solidFill>
                          </a:endParaRPr>
                        </a:p>
                      </a:txBody>
                      <a:tcPr anchor="ctr"/>
                    </a:tc>
                    <a:extLst>
                      <a:ext uri="{0D108BD9-81ED-4DB2-BD59-A6C34878D82A}">
                        <a16:rowId xmlns:a16="http://schemas.microsoft.com/office/drawing/2014/main" val="3106131093"/>
                      </a:ext>
                    </a:extLst>
                  </a:tr>
                </a:tbl>
              </a:graphicData>
            </a:graphic>
          </p:graphicFrame>
        </mc:Fallback>
      </mc:AlternateContent>
      <p:sp>
        <p:nvSpPr>
          <p:cNvPr id="7" name="Left Brace 6">
            <a:extLst>
              <a:ext uri="{FF2B5EF4-FFF2-40B4-BE49-F238E27FC236}">
                <a16:creationId xmlns:a16="http://schemas.microsoft.com/office/drawing/2014/main" id="{D88E3953-24F4-20EC-C0A8-07ADC503B1DF}"/>
              </a:ext>
            </a:extLst>
          </p:cNvPr>
          <p:cNvSpPr/>
          <p:nvPr/>
        </p:nvSpPr>
        <p:spPr>
          <a:xfrm rot="16200000">
            <a:off x="4215012" y="1208762"/>
            <a:ext cx="212942" cy="6363220"/>
          </a:xfrm>
          <a:prstGeom prst="leftBrace">
            <a:avLst>
              <a:gd name="adj1" fmla="val 39824"/>
              <a:gd name="adj2" fmla="val 49798"/>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6AF210A0-1CD3-3ABA-70A1-FC6D874E621B}"/>
              </a:ext>
            </a:extLst>
          </p:cNvPr>
          <p:cNvSpPr txBox="1"/>
          <p:nvPr/>
        </p:nvSpPr>
        <p:spPr>
          <a:xfrm>
            <a:off x="2969157" y="4496843"/>
            <a:ext cx="2704651" cy="300082"/>
          </a:xfrm>
          <a:prstGeom prst="rect">
            <a:avLst/>
          </a:prstGeom>
          <a:noFill/>
        </p:spPr>
        <p:txBody>
          <a:bodyPr wrap="none" rtlCol="0">
            <a:spAutoFit/>
          </a:bodyPr>
          <a:lstStyle/>
          <a:p>
            <a:r>
              <a:rPr lang="en-US" sz="1350" b="1" i="1" dirty="0">
                <a:solidFill>
                  <a:srgbClr val="0070C0"/>
                </a:solidFill>
              </a:rPr>
              <a:t>Asymptotic Variance under SR</a:t>
            </a:r>
          </a:p>
        </p:txBody>
      </p:sp>
      <p:sp>
        <p:nvSpPr>
          <p:cNvPr id="9" name="Left Brace 8">
            <a:extLst>
              <a:ext uri="{FF2B5EF4-FFF2-40B4-BE49-F238E27FC236}">
                <a16:creationId xmlns:a16="http://schemas.microsoft.com/office/drawing/2014/main" id="{EA3A5D46-0B1D-CDAD-2657-37F54E17E696}"/>
              </a:ext>
            </a:extLst>
          </p:cNvPr>
          <p:cNvSpPr/>
          <p:nvPr/>
        </p:nvSpPr>
        <p:spPr>
          <a:xfrm rot="16200000">
            <a:off x="9430183" y="2406912"/>
            <a:ext cx="212943" cy="3966919"/>
          </a:xfrm>
          <a:prstGeom prst="leftBrace">
            <a:avLst>
              <a:gd name="adj1" fmla="val 39824"/>
              <a:gd name="adj2" fmla="val 49798"/>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8B9182B-84EC-F0FF-6995-7C814BBE1F5E}"/>
              </a:ext>
            </a:extLst>
          </p:cNvPr>
          <p:cNvSpPr txBox="1"/>
          <p:nvPr/>
        </p:nvSpPr>
        <p:spPr>
          <a:xfrm>
            <a:off x="7764341" y="4496843"/>
            <a:ext cx="3544625" cy="300082"/>
          </a:xfrm>
          <a:prstGeom prst="rect">
            <a:avLst/>
          </a:prstGeom>
          <a:noFill/>
        </p:spPr>
        <p:txBody>
          <a:bodyPr wrap="none" rtlCol="0">
            <a:spAutoFit/>
          </a:bodyPr>
          <a:lstStyle/>
          <a:p>
            <a:r>
              <a:rPr lang="en-US" sz="1350" b="1" i="1" dirty="0">
                <a:solidFill>
                  <a:srgbClr val="C00000"/>
                </a:solidFill>
              </a:rPr>
              <a:t>Variance Adjustment (reduction) for CAR</a:t>
            </a:r>
          </a:p>
        </p:txBody>
      </p:sp>
    </p:spTree>
    <p:extLst>
      <p:ext uri="{BB962C8B-B14F-4D97-AF65-F5344CB8AC3E}">
        <p14:creationId xmlns:p14="http://schemas.microsoft.com/office/powerpoint/2010/main" val="284452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b="1" dirty="0"/>
              <a:t>Robust Inference – </a:t>
            </a:r>
            <a:r>
              <a:rPr lang="en-US" sz="2800" b="1" dirty="0">
                <a:solidFill>
                  <a:srgbClr val="C00000"/>
                </a:solidFill>
              </a:rPr>
              <a:t>one theory fits all</a:t>
            </a:r>
            <a:endParaRPr lang="en-US" sz="2800" dirty="0"/>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365992" cy="5574266"/>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r>
                  <a:rPr lang="en-US" sz="1600" dirty="0"/>
                  <a:t> </a:t>
                </a:r>
              </a:p>
              <a:p>
                <a:pPr>
                  <a:spcAft>
                    <a:spcPts val="600"/>
                  </a:spcAft>
                </a:pPr>
                <a:r>
                  <a:rPr lang="en-US" b="1" u="sng" dirty="0">
                    <a:solidFill>
                      <a:srgbClr val="C5050C"/>
                    </a:solidFill>
                  </a:rPr>
                  <a:t>Method of Estimation</a:t>
                </a:r>
                <a:r>
                  <a:rPr lang="en-US" b="1" dirty="0">
                    <a:solidFill>
                      <a:srgbClr val="C5050C"/>
                    </a:solidFill>
                  </a:rPr>
                  <a:t>:</a:t>
                </a: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a:p>
                <a:pPr>
                  <a:spcAft>
                    <a:spcPts val="600"/>
                  </a:spcAft>
                </a:pPr>
                <a:r>
                  <a:rPr lang="en-US" b="1" u="sng" dirty="0">
                    <a:solidFill>
                      <a:srgbClr val="C5050C"/>
                    </a:solidFill>
                  </a:rPr>
                  <a:t>Robust Inference (asymptotic theory): </a:t>
                </a:r>
              </a:p>
              <a:p>
                <a:pPr>
                  <a:spcAft>
                    <a:spcPts val="600"/>
                  </a:spcAft>
                </a:pPr>
                <a14:m>
                  <m:oMathPara xmlns:m="http://schemas.openxmlformats.org/officeDocument/2006/math">
                    <m:oMathParaPr>
                      <m:jc m:val="centerGroup"/>
                    </m:oMathParaPr>
                    <m:oMath xmlns:m="http://schemas.openxmlformats.org/officeDocument/2006/math">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𝑛</m:t>
                          </m:r>
                        </m:e>
                      </m:rad>
                      <m:d>
                        <m:dPr>
                          <m:begChr m:val="["/>
                          <m:endChr m:val="]"/>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𝜃</m:t>
                                          </m:r>
                                        </m:e>
                                      </m:acc>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𝜃</m:t>
                                          </m:r>
                                        </m:e>
                                      </m:acc>
                                    </m:e>
                                    <m:sub>
                                      <m:r>
                                        <a:rPr lang="en-US" sz="1600" b="0" i="1" smtClean="0">
                                          <a:latin typeface="Cambria Math" panose="02040503050406030204" pitchFamily="18" charset="0"/>
                                        </a:rPr>
                                        <m:t>𝑘</m:t>
                                      </m:r>
                                    </m:sub>
                                  </m:sSub>
                                </m:e>
                              </m:d>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i="1">
                                                  <a:latin typeface="Cambria Math" panose="02040503050406030204" pitchFamily="18" charset="0"/>
                                                </a:rPr>
                                                <m:t>1</m:t>
                                              </m:r>
                                            </m:e>
                                          </m:d>
                                        </m:sup>
                                      </m:sSup>
                                    </m:e>
                                  </m:d>
                                  <m:r>
                                    <a:rPr lang="en-US" sz="1600" i="1">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i="1">
                                                  <a:latin typeface="Cambria Math" panose="02040503050406030204" pitchFamily="18" charset="0"/>
                                                </a:rPr>
                                                <m:t>2</m:t>
                                              </m:r>
                                            </m:e>
                                          </m:d>
                                        </m:sup>
                                      </m:sSup>
                                    </m:e>
                                  </m:d>
                                  <m:r>
                                    <a:rPr lang="en-US" sz="1600" i="1">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i="1">
                                                  <a:latin typeface="Cambria Math" panose="02040503050406030204" pitchFamily="18" charset="0"/>
                                                </a:rPr>
                                                <m:t>𝑘</m:t>
                                              </m:r>
                                            </m:e>
                                          </m:d>
                                        </m:sup>
                                      </m:sSup>
                                    </m:e>
                                  </m:d>
                                </m:e>
                              </m:d>
                            </m:e>
                            <m:sup>
                              <m:r>
                                <a:rPr lang="en-US" sz="1600" b="0" i="1" smtClean="0">
                                  <a:latin typeface="Cambria Math" panose="02040503050406030204" pitchFamily="18" charset="0"/>
                                </a:rPr>
                                <m:t>⊤</m:t>
                              </m:r>
                            </m:sup>
                          </m:sSup>
                        </m:e>
                      </m:d>
                      <m:r>
                        <a:rPr lang="en-US" sz="1600" b="0" i="1" smtClean="0">
                          <a:latin typeface="Cambria Math" panose="02040503050406030204" pitchFamily="18" charset="0"/>
                        </a:rPr>
                        <m:t> </m:t>
                      </m:r>
                      <m:groupChr>
                        <m:groupChrPr>
                          <m:chr m:val="→"/>
                          <m:vertJc m:val="bot"/>
                          <m:ctrlPr>
                            <a:rPr lang="en-US" sz="1600" b="0" i="1" smtClean="0">
                              <a:latin typeface="Cambria Math" panose="02040503050406030204" pitchFamily="18" charset="0"/>
                            </a:rPr>
                          </m:ctrlPr>
                        </m:groupChrPr>
                        <m:e>
                          <m:r>
                            <m:rPr>
                              <m:brk m:alnAt="2"/>
                            </m:rPr>
                            <a:rPr lang="en-US" sz="1600" b="0" i="1" smtClean="0">
                              <a:latin typeface="Cambria Math" panose="02040503050406030204" pitchFamily="18" charset="0"/>
                            </a:rPr>
                            <m:t> </m:t>
                          </m:r>
                          <m:r>
                            <a:rPr lang="en-US" sz="1600" b="0" i="1" smtClean="0">
                              <a:latin typeface="Cambria Math" panose="02040503050406030204" pitchFamily="18" charset="0"/>
                            </a:rPr>
                            <m:t>    </m:t>
                          </m:r>
                          <m:r>
                            <a:rPr lang="en-US" sz="1600" b="0" i="1" smtClean="0">
                              <a:latin typeface="Cambria Math" panose="02040503050406030204" pitchFamily="18" charset="0"/>
                            </a:rPr>
                            <m:t>𝑑</m:t>
                          </m:r>
                          <m:r>
                            <a:rPr lang="en-US" sz="1600" b="0" i="1" smtClean="0">
                              <a:latin typeface="Cambria Math" panose="02040503050406030204" pitchFamily="18" charset="0"/>
                            </a:rPr>
                            <m:t>     </m:t>
                          </m:r>
                        </m:e>
                      </m:groupChr>
                      <m:r>
                        <a:rPr lang="en-US" sz="1600" b="0" i="1" smtClean="0">
                          <a:latin typeface="Cambria Math" panose="02040503050406030204" pitchFamily="18" charset="0"/>
                        </a:rPr>
                        <m:t> </m:t>
                      </m:r>
                      <m:r>
                        <m:rPr>
                          <m:sty m:val="p"/>
                        </m:rPr>
                        <a:rPr lang="en-US" sz="1600" b="0" i="1" smtClean="0">
                          <a:latin typeface="Cambria Math" panose="02040503050406030204" pitchFamily="18" charset="0"/>
                        </a:rPr>
                        <m:t>N</m:t>
                      </m:r>
                      <m:d>
                        <m:dPr>
                          <m:begChr m:val="["/>
                          <m:endChr m:val="]"/>
                          <m:ctrlPr>
                            <a:rPr lang="en-US" sz="1600" b="0" i="1" smtClean="0">
                              <a:latin typeface="Cambria Math" panose="02040503050406030204" pitchFamily="18" charset="0"/>
                            </a:rPr>
                          </m:ctrlPr>
                        </m:dPr>
                        <m:e>
                          <m:r>
                            <a:rPr lang="en-US" sz="1600" i="1">
                              <a:latin typeface="Cambria Math" panose="02040503050406030204" pitchFamily="18" charset="0"/>
                            </a:rPr>
                            <m:t>0, </m:t>
                          </m:r>
                          <m:r>
                            <a:rPr lang="en-US" sz="1600" b="1" i="1" smtClean="0">
                              <a:latin typeface="Cambria Math" panose="02040503050406030204" pitchFamily="18" charset="0"/>
                            </a:rPr>
                            <m:t>𝑽</m:t>
                          </m:r>
                        </m:e>
                      </m:d>
                    </m:oMath>
                  </m:oMathPara>
                </a14:m>
                <a:endParaRPr lang="en-US" sz="1600" b="1" dirty="0">
                  <a:solidFill>
                    <a:srgbClr val="C5050C"/>
                  </a:solidFill>
                </a:endParaRPr>
              </a:p>
              <a:p>
                <a:pPr>
                  <a:spcAft>
                    <a:spcPts val="600"/>
                  </a:spcAft>
                </a:pPr>
                <a:r>
                  <a:rPr lang="en-US" sz="1350" i="1" dirty="0"/>
                  <a:t>Where </a:t>
                </a:r>
                <a14:m>
                  <m:oMath xmlns:m="http://schemas.openxmlformats.org/officeDocument/2006/math">
                    <m:r>
                      <a:rPr lang="en-US" sz="1350" b="1" i="1" smtClean="0">
                        <a:latin typeface="Cambria Math" panose="02040503050406030204" pitchFamily="18" charset="0"/>
                      </a:rPr>
                      <m:t>𝑽</m:t>
                    </m:r>
                    <m:r>
                      <a:rPr lang="en-US" sz="1350" b="0" i="1" smtClean="0">
                        <a:latin typeface="Cambria Math" panose="02040503050406030204" pitchFamily="18" charset="0"/>
                      </a:rPr>
                      <m:t>=</m:t>
                    </m:r>
                    <m:r>
                      <m:rPr>
                        <m:sty m:val="p"/>
                      </m:rPr>
                      <a:rPr lang="en-US" sz="1350" i="1" smtClean="0">
                        <a:solidFill>
                          <a:srgbClr val="0070C0"/>
                        </a:solidFill>
                        <a:latin typeface="Cambria Math" panose="02040503050406030204" pitchFamily="18" charset="0"/>
                      </a:rPr>
                      <m:t>diag</m:t>
                    </m:r>
                    <m:d>
                      <m:dPr>
                        <m:begChr m:val="{"/>
                        <m:endChr m:val="}"/>
                        <m:ctrlPr>
                          <a:rPr lang="en-US" sz="1350" b="0" i="1" smtClean="0">
                            <a:solidFill>
                              <a:srgbClr val="0070C0"/>
                            </a:solidFill>
                            <a:latin typeface="Cambria Math" panose="02040503050406030204" pitchFamily="18" charset="0"/>
                          </a:rPr>
                        </m:ctrlPr>
                      </m:dPr>
                      <m:e>
                        <m:sSubSup>
                          <m:sSubSupPr>
                            <m:ctrlPr>
                              <a:rPr lang="en-US" sz="1350" i="1">
                                <a:solidFill>
                                  <a:srgbClr val="0070C0"/>
                                </a:solidFill>
                                <a:latin typeface="Cambria Math" panose="02040503050406030204" pitchFamily="18" charset="0"/>
                              </a:rPr>
                            </m:ctrlPr>
                          </m:sSubSupPr>
                          <m:e>
                            <m:r>
                              <a:rPr lang="en-US" sz="1350" i="1">
                                <a:solidFill>
                                  <a:srgbClr val="0070C0"/>
                                </a:solidFill>
                                <a:latin typeface="Cambria Math" panose="02040503050406030204" pitchFamily="18" charset="0"/>
                              </a:rPr>
                              <m:t>𝜋</m:t>
                            </m:r>
                          </m:e>
                          <m:sub>
                            <m:r>
                              <a:rPr lang="en-US" sz="1350" i="1">
                                <a:solidFill>
                                  <a:srgbClr val="0070C0"/>
                                </a:solidFill>
                                <a:latin typeface="Cambria Math" panose="02040503050406030204" pitchFamily="18" charset="0"/>
                              </a:rPr>
                              <m:t>𝑎</m:t>
                            </m:r>
                          </m:sub>
                          <m:sup>
                            <m:r>
                              <a:rPr lang="en-US" sz="1350" i="1">
                                <a:solidFill>
                                  <a:srgbClr val="0070C0"/>
                                </a:solidFill>
                                <a:latin typeface="Cambria Math" panose="02040503050406030204" pitchFamily="18" charset="0"/>
                              </a:rPr>
                              <m:t>−1</m:t>
                            </m:r>
                          </m:sup>
                        </m:sSubSup>
                        <m:r>
                          <m:rPr>
                            <m:sty m:val="p"/>
                          </m:rPr>
                          <a:rPr lang="en-US" sz="1350" i="1">
                            <a:solidFill>
                              <a:srgbClr val="0070C0"/>
                            </a:solidFill>
                            <a:latin typeface="Cambria Math" panose="02040503050406030204" pitchFamily="18" charset="0"/>
                          </a:rPr>
                          <m:t>Var</m:t>
                        </m:r>
                        <m:d>
                          <m:dPr>
                            <m:ctrlPr>
                              <a:rPr lang="en-US" sz="1350" i="1">
                                <a:solidFill>
                                  <a:srgbClr val="0070C0"/>
                                </a:solidFill>
                                <a:latin typeface="Cambria Math" panose="02040503050406030204" pitchFamily="18" charset="0"/>
                              </a:rPr>
                            </m:ctrlPr>
                          </m:dPr>
                          <m:e>
                            <m:sSup>
                              <m:sSupPr>
                                <m:ctrlPr>
                                  <a:rPr lang="en-US" sz="1350" i="1">
                                    <a:solidFill>
                                      <a:srgbClr val="0070C0"/>
                                    </a:solidFill>
                                    <a:latin typeface="Cambria Math" panose="02040503050406030204" pitchFamily="18" charset="0"/>
                                  </a:rPr>
                                </m:ctrlPr>
                              </m:sSupPr>
                              <m:e>
                                <m:r>
                                  <a:rPr lang="en-US" sz="1350" i="1">
                                    <a:solidFill>
                                      <a:srgbClr val="0070C0"/>
                                    </a:solidFill>
                                    <a:latin typeface="Cambria Math" panose="02040503050406030204" pitchFamily="18" charset="0"/>
                                  </a:rPr>
                                  <m:t>𝑌</m:t>
                                </m:r>
                              </m:e>
                              <m:sup>
                                <m:d>
                                  <m:dPr>
                                    <m:ctrlPr>
                                      <a:rPr lang="en-US" sz="1350" i="1">
                                        <a:solidFill>
                                          <a:srgbClr val="0070C0"/>
                                        </a:solidFill>
                                        <a:latin typeface="Cambria Math" panose="02040503050406030204" pitchFamily="18" charset="0"/>
                                      </a:rPr>
                                    </m:ctrlPr>
                                  </m:dPr>
                                  <m:e>
                                    <m:r>
                                      <a:rPr lang="en-US" sz="1350" i="1">
                                        <a:solidFill>
                                          <a:srgbClr val="0070C0"/>
                                        </a:solidFill>
                                        <a:latin typeface="Cambria Math" panose="02040503050406030204" pitchFamily="18" charset="0"/>
                                      </a:rPr>
                                      <m:t>𝑎</m:t>
                                    </m:r>
                                  </m:e>
                                </m:d>
                              </m:sup>
                            </m:sSup>
                            <m:r>
                              <a:rPr lang="en-US" sz="1350" i="1">
                                <a:solidFill>
                                  <a:srgbClr val="0070C0"/>
                                </a:solidFill>
                                <a:latin typeface="Cambria Math" panose="02040503050406030204" pitchFamily="18" charset="0"/>
                              </a:rPr>
                              <m:t>−</m:t>
                            </m:r>
                            <m:sSub>
                              <m:sSubPr>
                                <m:ctrlPr>
                                  <a:rPr lang="en-US" sz="1350" i="1">
                                    <a:solidFill>
                                      <a:srgbClr val="0070C0"/>
                                    </a:solidFill>
                                    <a:latin typeface="Cambria Math" panose="02040503050406030204" pitchFamily="18" charset="0"/>
                                  </a:rPr>
                                </m:ctrlPr>
                              </m:sSubPr>
                              <m:e>
                                <m:r>
                                  <a:rPr lang="en-US" sz="1350" i="1">
                                    <a:solidFill>
                                      <a:srgbClr val="0070C0"/>
                                    </a:solidFill>
                                    <a:latin typeface="Cambria Math" panose="02040503050406030204" pitchFamily="18" charset="0"/>
                                  </a:rPr>
                                  <m:t>𝜇</m:t>
                                </m:r>
                              </m:e>
                              <m:sub>
                                <m:r>
                                  <a:rPr lang="en-US" sz="1350" i="1">
                                    <a:solidFill>
                                      <a:srgbClr val="0070C0"/>
                                    </a:solidFill>
                                    <a:latin typeface="Cambria Math" panose="02040503050406030204" pitchFamily="18" charset="0"/>
                                  </a:rPr>
                                  <m:t>𝑎</m:t>
                                </m:r>
                              </m:sub>
                            </m:sSub>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𝑿</m:t>
                                </m:r>
                              </m:e>
                            </m:d>
                          </m:e>
                        </m:d>
                        <m:r>
                          <a:rPr lang="en-US" sz="1350" i="1">
                            <a:solidFill>
                              <a:srgbClr val="0070C0"/>
                            </a:solidFill>
                            <a:latin typeface="Cambria Math" panose="02040503050406030204" pitchFamily="18" charset="0"/>
                          </a:rPr>
                          <m:t>, </m:t>
                        </m:r>
                        <m:r>
                          <a:rPr lang="en-US" sz="1350" i="1">
                            <a:solidFill>
                              <a:srgbClr val="0070C0"/>
                            </a:solidFill>
                            <a:latin typeface="Cambria Math" panose="02040503050406030204" pitchFamily="18" charset="0"/>
                          </a:rPr>
                          <m:t>𝑎</m:t>
                        </m:r>
                        <m:r>
                          <a:rPr lang="en-US" sz="1350" i="1">
                            <a:solidFill>
                              <a:srgbClr val="0070C0"/>
                            </a:solidFill>
                            <a:latin typeface="Cambria Math" panose="02040503050406030204" pitchFamily="18" charset="0"/>
                          </a:rPr>
                          <m:t>=1,…,</m:t>
                        </m:r>
                        <m:r>
                          <a:rPr lang="en-US" sz="1350" i="1">
                            <a:solidFill>
                              <a:srgbClr val="0070C0"/>
                            </a:solidFill>
                            <a:latin typeface="Cambria Math" panose="02040503050406030204" pitchFamily="18" charset="0"/>
                          </a:rPr>
                          <m:t>𝑘</m:t>
                        </m:r>
                      </m:e>
                    </m:d>
                    <m:r>
                      <a:rPr lang="en-US" sz="1350" i="1">
                        <a:solidFill>
                          <a:srgbClr val="0070C0"/>
                        </a:solidFill>
                        <a:latin typeface="Cambria Math" panose="02040503050406030204" pitchFamily="18" charset="0"/>
                      </a:rPr>
                      <m:t>+</m:t>
                    </m:r>
                    <m:r>
                      <m:rPr>
                        <m:sty m:val="p"/>
                      </m:rPr>
                      <a:rPr lang="en-US" sz="1350" i="1">
                        <a:solidFill>
                          <a:srgbClr val="0070C0"/>
                        </a:solidFill>
                        <a:latin typeface="Cambria Math" panose="02040503050406030204" pitchFamily="18" charset="0"/>
                      </a:rPr>
                      <m:t>Cov</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𝒀</m:t>
                        </m:r>
                        <m:r>
                          <a:rPr lang="en-US" sz="1350" i="1">
                            <a:solidFill>
                              <a:srgbClr val="0070C0"/>
                            </a:solidFill>
                            <a:latin typeface="Cambria Math" panose="02040503050406030204" pitchFamily="18" charset="0"/>
                          </a:rPr>
                          <m:t>, </m:t>
                        </m:r>
                        <m:r>
                          <a:rPr lang="en-US" sz="1350" b="1" i="1">
                            <a:solidFill>
                              <a:srgbClr val="0070C0"/>
                            </a:solidFill>
                            <a:latin typeface="Cambria Math" panose="02040503050406030204" pitchFamily="18" charset="0"/>
                          </a:rPr>
                          <m:t>𝝁</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𝑿</m:t>
                            </m:r>
                          </m:e>
                        </m:d>
                      </m:e>
                    </m:d>
                    <m:r>
                      <a:rPr lang="en-US" sz="1350" i="1">
                        <a:solidFill>
                          <a:srgbClr val="0070C0"/>
                        </a:solidFill>
                        <a:latin typeface="Cambria Math" panose="02040503050406030204" pitchFamily="18" charset="0"/>
                      </a:rPr>
                      <m:t>+</m:t>
                    </m:r>
                    <m:r>
                      <m:rPr>
                        <m:sty m:val="p"/>
                      </m:rPr>
                      <a:rPr lang="en-US" sz="1350" i="1">
                        <a:solidFill>
                          <a:srgbClr val="0070C0"/>
                        </a:solidFill>
                        <a:latin typeface="Cambria Math" panose="02040503050406030204" pitchFamily="18" charset="0"/>
                      </a:rPr>
                      <m:t>Cov</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𝝁</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𝑿</m:t>
                            </m:r>
                          </m:e>
                        </m:d>
                        <m:r>
                          <a:rPr lang="en-US" sz="1350" i="1">
                            <a:solidFill>
                              <a:srgbClr val="0070C0"/>
                            </a:solidFill>
                            <a:latin typeface="Cambria Math" panose="02040503050406030204" pitchFamily="18" charset="0"/>
                          </a:rPr>
                          <m:t>, </m:t>
                        </m:r>
                        <m:r>
                          <a:rPr lang="en-US" sz="1350" b="1" i="1">
                            <a:solidFill>
                              <a:srgbClr val="0070C0"/>
                            </a:solidFill>
                            <a:latin typeface="Cambria Math" panose="02040503050406030204" pitchFamily="18" charset="0"/>
                          </a:rPr>
                          <m:t>𝒀</m:t>
                        </m:r>
                      </m:e>
                    </m:d>
                    <m:r>
                      <a:rPr lang="en-US" sz="1350" i="1">
                        <a:solidFill>
                          <a:srgbClr val="0070C0"/>
                        </a:solidFill>
                        <a:latin typeface="Cambria Math" panose="02040503050406030204" pitchFamily="18" charset="0"/>
                      </a:rPr>
                      <m:t>−</m:t>
                    </m:r>
                    <m:r>
                      <m:rPr>
                        <m:sty m:val="p"/>
                      </m:rPr>
                      <a:rPr lang="en-US" sz="1350" i="1">
                        <a:solidFill>
                          <a:srgbClr val="0070C0"/>
                        </a:solidFill>
                        <a:latin typeface="Cambria Math" panose="02040503050406030204" pitchFamily="18" charset="0"/>
                      </a:rPr>
                      <m:t>Var</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𝝁</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𝑿</m:t>
                            </m:r>
                          </m:e>
                        </m:d>
                      </m:e>
                    </m:d>
                    <m:r>
                      <a:rPr lang="en-US" sz="1350" b="0" i="1" smtClean="0">
                        <a:solidFill>
                          <a:srgbClr val="C00000"/>
                        </a:solidFill>
                        <a:latin typeface="Cambria Math" panose="02040503050406030204" pitchFamily="18" charset="0"/>
                      </a:rPr>
                      <m:t>−</m:t>
                    </m:r>
                    <m:r>
                      <m:rPr>
                        <m:sty m:val="p"/>
                      </m:rPr>
                      <a:rPr lang="en-US" sz="1350" b="0" i="1"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𝑅</m:t>
                                </m:r>
                              </m:e>
                              <m:sub>
                                <m:r>
                                  <a:rPr lang="en-US" sz="1350" b="0" i="1" smtClean="0">
                                    <a:solidFill>
                                      <a:srgbClr val="C00000"/>
                                    </a:solidFill>
                                    <a:latin typeface="Cambria Math" panose="02040503050406030204" pitchFamily="18" charset="0"/>
                                  </a:rPr>
                                  <m:t>𝑌</m:t>
                                </m:r>
                              </m:sub>
                            </m:sSub>
                            <m:d>
                              <m:dPr>
                                <m:ctrlPr>
                                  <a:rPr lang="en-US" sz="1350" b="0" i="1" smtClean="0">
                                    <a:solidFill>
                                      <a:srgbClr val="C00000"/>
                                    </a:solidFill>
                                    <a:latin typeface="Cambria Math" panose="02040503050406030204" pitchFamily="18" charset="0"/>
                                  </a:rPr>
                                </m:ctrlPr>
                              </m:dPr>
                              <m:e>
                                <m:r>
                                  <a:rPr lang="en-US" sz="1350" b="1" i="1" smtClean="0">
                                    <a:solidFill>
                                      <a:srgbClr val="C00000"/>
                                    </a:solidFill>
                                    <a:latin typeface="Cambria Math" panose="02040503050406030204" pitchFamily="18" charset="0"/>
                                  </a:rPr>
                                  <m:t>𝒁</m:t>
                                </m:r>
                              </m:e>
                            </m:d>
                            <m:r>
                              <a:rPr lang="en-US" sz="1350" b="0" i="1"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𝑅</m:t>
                                </m:r>
                              </m:e>
                              <m:sub>
                                <m:r>
                                  <a:rPr lang="en-US" sz="1350" b="0" i="1" smtClean="0">
                                    <a:solidFill>
                                      <a:srgbClr val="C00000"/>
                                    </a:solidFill>
                                    <a:latin typeface="Cambria Math" panose="02040503050406030204" pitchFamily="18" charset="0"/>
                                  </a:rPr>
                                  <m:t>𝑋</m:t>
                                </m:r>
                              </m:sub>
                            </m:sSub>
                            <m:d>
                              <m:dPr>
                                <m:ctrlPr>
                                  <a:rPr lang="en-US" sz="1350" b="0" i="1" smtClean="0">
                                    <a:solidFill>
                                      <a:srgbClr val="C00000"/>
                                    </a:solidFill>
                                    <a:latin typeface="Cambria Math" panose="02040503050406030204" pitchFamily="18" charset="0"/>
                                  </a:rPr>
                                </m:ctrlPr>
                              </m:dPr>
                              <m:e>
                                <m:r>
                                  <a:rPr lang="en-US" sz="1350" b="1" i="1" smtClean="0">
                                    <a:solidFill>
                                      <a:srgbClr val="C00000"/>
                                    </a:solidFill>
                                    <a:latin typeface="Cambria Math" panose="02040503050406030204" pitchFamily="18" charset="0"/>
                                  </a:rPr>
                                  <m:t>𝒁</m:t>
                                </m:r>
                              </m:e>
                            </m:d>
                          </m:e>
                        </m:d>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m:rPr>
                                    <m:sty m:val="p"/>
                                  </m:rPr>
                                  <a:rPr lang="en-US" sz="1350" b="0" i="0" smtClean="0">
                                    <a:solidFill>
                                      <a:srgbClr val="C00000"/>
                                    </a:solidFill>
                                    <a:latin typeface="Cambria Math" panose="02040503050406030204" pitchFamily="18" charset="0"/>
                                  </a:rPr>
                                  <m:t>Ω</m:t>
                                </m:r>
                              </m:e>
                              <m:sub>
                                <m:r>
                                  <a:rPr lang="en-US" sz="1350" b="0" i="1" smtClean="0">
                                    <a:solidFill>
                                      <a:srgbClr val="C00000"/>
                                    </a:solidFill>
                                    <a:latin typeface="Cambria Math" panose="02040503050406030204" pitchFamily="18" charset="0"/>
                                  </a:rPr>
                                  <m:t>𝑆𝑅</m:t>
                                </m:r>
                              </m:sub>
                            </m:sSub>
                            <m:r>
                              <a:rPr lang="en-US" sz="1350" b="0" i="1" smtClean="0">
                                <a:solidFill>
                                  <a:srgbClr val="C00000"/>
                                </a:solidFill>
                                <a:latin typeface="Cambria Math" panose="02040503050406030204" pitchFamily="18" charset="0"/>
                              </a:rPr>
                              <m:t>−</m:t>
                            </m:r>
                            <m:r>
                              <m:rPr>
                                <m:sty m:val="p"/>
                              </m:rPr>
                              <a:rPr lang="en-US" sz="1350" b="0" i="0" smtClean="0">
                                <a:solidFill>
                                  <a:srgbClr val="C00000"/>
                                </a:solidFill>
                                <a:latin typeface="Cambria Math" panose="02040503050406030204" pitchFamily="18" charset="0"/>
                              </a:rPr>
                              <m:t>Ω</m:t>
                            </m:r>
                            <m:d>
                              <m:dPr>
                                <m:ctrlPr>
                                  <a:rPr lang="en-US" sz="1350" b="0" i="1" smtClean="0">
                                    <a:solidFill>
                                      <a:srgbClr val="C00000"/>
                                    </a:solidFill>
                                    <a:latin typeface="Cambria Math" panose="02040503050406030204" pitchFamily="18" charset="0"/>
                                  </a:rPr>
                                </m:ctrlPr>
                              </m:dPr>
                              <m:e>
                                <m:r>
                                  <a:rPr lang="en-US" sz="1350" b="1" i="1" smtClean="0">
                                    <a:solidFill>
                                      <a:srgbClr val="C00000"/>
                                    </a:solidFill>
                                    <a:latin typeface="Cambria Math" panose="02040503050406030204" pitchFamily="18" charset="0"/>
                                  </a:rPr>
                                  <m:t>𝒁</m:t>
                                </m:r>
                              </m:e>
                            </m:d>
                          </m:e>
                        </m:d>
                        <m:d>
                          <m:dPr>
                            <m:ctrlPr>
                              <a:rPr lang="en-US" sz="1350" b="0" i="1" smtClean="0">
                                <a:solidFill>
                                  <a:srgbClr val="C00000"/>
                                </a:solidFill>
                                <a:latin typeface="Cambria Math" panose="02040503050406030204" pitchFamily="18" charset="0"/>
                              </a:rPr>
                            </m:ctrlPr>
                          </m:dPr>
                          <m:e>
                            <m:sSub>
                              <m:sSubPr>
                                <m:ctrlPr>
                                  <a:rPr lang="en-US" sz="1350" i="1">
                                    <a:solidFill>
                                      <a:srgbClr val="C00000"/>
                                    </a:solidFill>
                                    <a:latin typeface="Cambria Math" panose="02040503050406030204" pitchFamily="18" charset="0"/>
                                  </a:rPr>
                                </m:ctrlPr>
                              </m:sSubPr>
                              <m:e>
                                <m:r>
                                  <a:rPr lang="en-US" sz="1350" i="1">
                                    <a:solidFill>
                                      <a:srgbClr val="C00000"/>
                                    </a:solidFill>
                                    <a:latin typeface="Cambria Math" panose="02040503050406030204" pitchFamily="18" charset="0"/>
                                  </a:rPr>
                                  <m:t>𝑅</m:t>
                                </m:r>
                              </m:e>
                              <m:sub>
                                <m:r>
                                  <a:rPr lang="en-US" sz="1350" i="1">
                                    <a:solidFill>
                                      <a:srgbClr val="C00000"/>
                                    </a:solidFill>
                                    <a:latin typeface="Cambria Math" panose="02040503050406030204" pitchFamily="18" charset="0"/>
                                  </a:rPr>
                                  <m:t>𝑌</m:t>
                                </m:r>
                              </m:sub>
                            </m:sSub>
                            <m:d>
                              <m:dPr>
                                <m:ctrlPr>
                                  <a:rPr lang="en-US" sz="1350" i="1">
                                    <a:solidFill>
                                      <a:srgbClr val="C00000"/>
                                    </a:solidFill>
                                    <a:latin typeface="Cambria Math" panose="02040503050406030204" pitchFamily="18" charset="0"/>
                                  </a:rPr>
                                </m:ctrlPr>
                              </m:dPr>
                              <m:e>
                                <m:r>
                                  <a:rPr lang="en-US" sz="1350" b="1" i="1">
                                    <a:solidFill>
                                      <a:srgbClr val="C00000"/>
                                    </a:solidFill>
                                    <a:latin typeface="Cambria Math" panose="02040503050406030204" pitchFamily="18" charset="0"/>
                                  </a:rPr>
                                  <m:t>𝒁</m:t>
                                </m:r>
                              </m:e>
                            </m:d>
                            <m:r>
                              <a:rPr lang="en-US" sz="1350" i="1">
                                <a:solidFill>
                                  <a:srgbClr val="C00000"/>
                                </a:solidFill>
                                <a:latin typeface="Cambria Math" panose="02040503050406030204" pitchFamily="18" charset="0"/>
                              </a:rPr>
                              <m:t>−</m:t>
                            </m:r>
                            <m:sSub>
                              <m:sSubPr>
                                <m:ctrlPr>
                                  <a:rPr lang="en-US" sz="1350" i="1">
                                    <a:solidFill>
                                      <a:srgbClr val="C00000"/>
                                    </a:solidFill>
                                    <a:latin typeface="Cambria Math" panose="02040503050406030204" pitchFamily="18" charset="0"/>
                                  </a:rPr>
                                </m:ctrlPr>
                              </m:sSubPr>
                              <m:e>
                                <m:r>
                                  <a:rPr lang="en-US" sz="1350" i="1">
                                    <a:solidFill>
                                      <a:srgbClr val="C00000"/>
                                    </a:solidFill>
                                    <a:latin typeface="Cambria Math" panose="02040503050406030204" pitchFamily="18" charset="0"/>
                                  </a:rPr>
                                  <m:t>𝑅</m:t>
                                </m:r>
                              </m:e>
                              <m:sub>
                                <m:r>
                                  <a:rPr lang="en-US" sz="1350" i="1">
                                    <a:solidFill>
                                      <a:srgbClr val="C00000"/>
                                    </a:solidFill>
                                    <a:latin typeface="Cambria Math" panose="02040503050406030204" pitchFamily="18" charset="0"/>
                                  </a:rPr>
                                  <m:t>𝑋</m:t>
                                </m:r>
                              </m:sub>
                            </m:sSub>
                            <m:d>
                              <m:dPr>
                                <m:ctrlPr>
                                  <a:rPr lang="en-US" sz="1350" i="1">
                                    <a:solidFill>
                                      <a:srgbClr val="C00000"/>
                                    </a:solidFill>
                                    <a:latin typeface="Cambria Math" panose="02040503050406030204" pitchFamily="18" charset="0"/>
                                  </a:rPr>
                                </m:ctrlPr>
                              </m:dPr>
                              <m:e>
                                <m:r>
                                  <a:rPr lang="en-US" sz="1350" b="1" i="1">
                                    <a:solidFill>
                                      <a:srgbClr val="C00000"/>
                                    </a:solidFill>
                                    <a:latin typeface="Cambria Math" panose="02040503050406030204" pitchFamily="18" charset="0"/>
                                  </a:rPr>
                                  <m:t>𝒁</m:t>
                                </m:r>
                              </m:e>
                            </m:d>
                          </m:e>
                        </m:d>
                      </m:e>
                    </m:d>
                  </m:oMath>
                </a14:m>
                <a:endParaRPr lang="en-US" sz="1350" i="1" dirty="0">
                  <a:solidFill>
                    <a:srgbClr val="C00000"/>
                  </a:solidFill>
                </a:endParaRPr>
              </a:p>
              <a:p>
                <a:pPr>
                  <a:spcAft>
                    <a:spcPts val="600"/>
                  </a:spcAft>
                </a:pPr>
                <a:r>
                  <a:rPr lang="en-US" sz="1350" i="1" dirty="0"/>
                  <a:t>with </a:t>
                </a:r>
                <a14:m>
                  <m:oMath xmlns:m="http://schemas.openxmlformats.org/officeDocument/2006/math">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𝜋</m:t>
                        </m:r>
                      </m:e>
                      <m:sub>
                        <m:r>
                          <a:rPr lang="en-US" sz="1350" b="0" i="1" smtClean="0">
                            <a:latin typeface="Cambria Math" panose="02040503050406030204" pitchFamily="18" charset="0"/>
                          </a:rPr>
                          <m:t>𝑎</m:t>
                        </m:r>
                      </m:sub>
                    </m:sSub>
                    <m:r>
                      <a:rPr lang="en-US" sz="1350" b="0" i="1" smtClean="0">
                        <a:latin typeface="Cambria Math" panose="02040503050406030204" pitchFamily="18" charset="0"/>
                      </a:rPr>
                      <m:t>=</m:t>
                    </m:r>
                    <m:r>
                      <m:rPr>
                        <m:sty m:val="p"/>
                      </m:rPr>
                      <a:rPr lang="en-US" sz="1350" b="0" i="1" smtClean="0">
                        <a:latin typeface="Cambria Math" panose="02040503050406030204" pitchFamily="18" charset="0"/>
                      </a:rPr>
                      <m:t>Pr</m:t>
                    </m:r>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𝐴</m:t>
                        </m:r>
                        <m:r>
                          <a:rPr lang="en-US" sz="1350" b="0" i="1" smtClean="0">
                            <a:latin typeface="Cambria Math" panose="02040503050406030204" pitchFamily="18" charset="0"/>
                          </a:rPr>
                          <m:t>=</m:t>
                        </m:r>
                        <m:r>
                          <a:rPr lang="en-US" sz="1350" b="0" i="1" smtClean="0">
                            <a:latin typeface="Cambria Math" panose="02040503050406030204" pitchFamily="18" charset="0"/>
                          </a:rPr>
                          <m:t>𝑎</m:t>
                        </m:r>
                      </m:e>
                    </m:d>
                  </m:oMath>
                </a14:m>
                <a:r>
                  <a:rPr lang="en-US" sz="1350" dirty="0"/>
                  <a:t>, </a:t>
                </a:r>
                <a14:m>
                  <m:oMath xmlns:m="http://schemas.openxmlformats.org/officeDocument/2006/math">
                    <m:r>
                      <a:rPr lang="en-US" sz="1350" b="1" i="1" smtClean="0">
                        <a:latin typeface="Cambria Math" panose="02040503050406030204" pitchFamily="18" charset="0"/>
                      </a:rPr>
                      <m:t>𝒀</m:t>
                    </m:r>
                    <m:r>
                      <a:rPr lang="en-US" sz="1350" b="0" i="1" smtClean="0">
                        <a:latin typeface="Cambria Math" panose="02040503050406030204" pitchFamily="18" charset="0"/>
                      </a:rPr>
                      <m:t>=</m:t>
                    </m:r>
                    <m:sSup>
                      <m:sSupPr>
                        <m:ctrlPr>
                          <a:rPr lang="en-US" sz="1350" b="0" i="1" smtClean="0">
                            <a:latin typeface="Cambria Math" panose="02040503050406030204" pitchFamily="18" charset="0"/>
                          </a:rPr>
                        </m:ctrlPr>
                      </m:sSupPr>
                      <m:e>
                        <m:d>
                          <m:dPr>
                            <m:ctrlPr>
                              <a:rPr lang="en-US" sz="1350" b="0" i="1" smtClean="0">
                                <a:latin typeface="Cambria Math" panose="02040503050406030204" pitchFamily="18" charset="0"/>
                              </a:rPr>
                            </m:ctrlPr>
                          </m:dPr>
                          <m:e>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𝑌</m:t>
                                </m:r>
                              </m:e>
                              <m:sup>
                                <m:d>
                                  <m:dPr>
                                    <m:ctrlPr>
                                      <a:rPr lang="en-US" sz="1350" b="0" i="1" smtClean="0">
                                        <a:latin typeface="Cambria Math" panose="02040503050406030204" pitchFamily="18" charset="0"/>
                                      </a:rPr>
                                    </m:ctrlPr>
                                  </m:dPr>
                                  <m:e>
                                    <m:r>
                                      <a:rPr lang="en-US" sz="1350" b="0" i="1" smtClean="0">
                                        <a:latin typeface="Cambria Math" panose="02040503050406030204" pitchFamily="18" charset="0"/>
                                      </a:rPr>
                                      <m:t>1</m:t>
                                    </m:r>
                                  </m:e>
                                </m:d>
                              </m:sup>
                            </m:sSup>
                            <m:r>
                              <a:rPr lang="en-US" sz="1350" b="0" i="1" smtClean="0">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b="0" i="1" smtClean="0">
                                        <a:latin typeface="Cambria Math" panose="02040503050406030204" pitchFamily="18" charset="0"/>
                                      </a:rPr>
                                      <m:t>𝑘</m:t>
                                    </m:r>
                                  </m:e>
                                </m:d>
                              </m:sup>
                            </m:sSup>
                          </m:e>
                        </m:d>
                      </m:e>
                      <m:sup>
                        <m:r>
                          <a:rPr lang="en-US" sz="1350" b="0" i="1" smtClean="0">
                            <a:latin typeface="Cambria Math" panose="02040503050406030204" pitchFamily="18" charset="0"/>
                          </a:rPr>
                          <m:t>⊤</m:t>
                        </m:r>
                      </m:sup>
                    </m:sSup>
                  </m:oMath>
                </a14:m>
                <a:r>
                  <a:rPr lang="en-US" sz="1350" dirty="0"/>
                  <a:t>, </a:t>
                </a:r>
                <a14:m>
                  <m:oMath xmlns:m="http://schemas.openxmlformats.org/officeDocument/2006/math">
                    <m:r>
                      <a:rPr lang="en-US" sz="1350" b="1" i="1" smtClean="0">
                        <a:latin typeface="Cambria Math" panose="02040503050406030204" pitchFamily="18" charset="0"/>
                      </a:rPr>
                      <m:t>𝝁</m:t>
                    </m:r>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𝑋</m:t>
                        </m:r>
                      </m:e>
                    </m:d>
                    <m:r>
                      <a:rPr lang="en-US" sz="1350" b="0" i="1" smtClean="0">
                        <a:latin typeface="Cambria Math" panose="02040503050406030204" pitchFamily="18" charset="0"/>
                      </a:rPr>
                      <m:t>=</m:t>
                    </m:r>
                    <m:sSup>
                      <m:sSupPr>
                        <m:ctrlPr>
                          <a:rPr lang="en-US" sz="1350" b="0" i="1" smtClean="0">
                            <a:latin typeface="Cambria Math" panose="02040503050406030204" pitchFamily="18" charset="0"/>
                          </a:rPr>
                        </m:ctrlPr>
                      </m:sSupPr>
                      <m:e>
                        <m:d>
                          <m:dPr>
                            <m:ctrlPr>
                              <a:rPr lang="en-US" sz="1350" b="0" i="1" smtClean="0">
                                <a:latin typeface="Cambria Math" panose="02040503050406030204" pitchFamily="18" charset="0"/>
                              </a:rPr>
                            </m:ctrlPr>
                          </m:dPr>
                          <m:e>
                            <m:sSub>
                              <m:sSubPr>
                                <m:ctrlPr>
                                  <a:rPr lang="en-US" sz="1350" i="1">
                                    <a:latin typeface="Cambria Math" panose="02040503050406030204" pitchFamily="18" charset="0"/>
                                  </a:rPr>
                                </m:ctrlPr>
                              </m:sSubPr>
                              <m:e>
                                <m:r>
                                  <a:rPr lang="en-US" sz="1350">
                                    <a:latin typeface="Cambria Math" panose="02040503050406030204" pitchFamily="18" charset="0"/>
                                  </a:rPr>
                                  <m:t>𝜇</m:t>
                                </m:r>
                              </m:e>
                              <m:sub>
                                <m:r>
                                  <a:rPr lang="en-US" sz="1350" b="0" i="1" smtClean="0">
                                    <a:latin typeface="Cambria Math" panose="02040503050406030204" pitchFamily="18" charset="0"/>
                                  </a:rPr>
                                  <m:t>1</m:t>
                                </m:r>
                              </m:sub>
                            </m:sSub>
                            <m:d>
                              <m:dPr>
                                <m:ctrlPr>
                                  <a:rPr lang="en-US" sz="1350" i="1">
                                    <a:latin typeface="Cambria Math" panose="02040503050406030204" pitchFamily="18" charset="0"/>
                                  </a:rPr>
                                </m:ctrlPr>
                              </m:dPr>
                              <m:e>
                                <m:r>
                                  <a:rPr lang="en-US" sz="1350">
                                    <a:latin typeface="Cambria Math" panose="02040503050406030204" pitchFamily="18" charset="0"/>
                                  </a:rPr>
                                  <m:t>𝑋</m:t>
                                </m:r>
                              </m:e>
                            </m:d>
                            <m:r>
                              <a:rPr lang="en-US" sz="1350" b="0" i="1" smtClean="0">
                                <a:latin typeface="Cambria Math" panose="02040503050406030204" pitchFamily="18" charset="0"/>
                              </a:rPr>
                              <m:t>,…,</m:t>
                            </m:r>
                            <m:sSub>
                              <m:sSubPr>
                                <m:ctrlPr>
                                  <a:rPr lang="en-US" sz="1350" i="1">
                                    <a:latin typeface="Cambria Math" panose="02040503050406030204" pitchFamily="18" charset="0"/>
                                  </a:rPr>
                                </m:ctrlPr>
                              </m:sSubPr>
                              <m:e>
                                <m:r>
                                  <a:rPr lang="en-US" sz="1350">
                                    <a:latin typeface="Cambria Math" panose="02040503050406030204" pitchFamily="18" charset="0"/>
                                  </a:rPr>
                                  <m:t>𝜇</m:t>
                                </m:r>
                              </m:e>
                              <m:sub>
                                <m:r>
                                  <a:rPr lang="en-US" sz="1350" b="0" i="1" smtClean="0">
                                    <a:latin typeface="Cambria Math" panose="02040503050406030204" pitchFamily="18" charset="0"/>
                                  </a:rPr>
                                  <m:t>𝑘</m:t>
                                </m:r>
                              </m:sub>
                            </m:sSub>
                            <m:d>
                              <m:dPr>
                                <m:ctrlPr>
                                  <a:rPr lang="en-US" sz="1350" i="1">
                                    <a:latin typeface="Cambria Math" panose="02040503050406030204" pitchFamily="18" charset="0"/>
                                  </a:rPr>
                                </m:ctrlPr>
                              </m:dPr>
                              <m:e>
                                <m:r>
                                  <a:rPr lang="en-US" sz="1350">
                                    <a:latin typeface="Cambria Math" panose="02040503050406030204" pitchFamily="18" charset="0"/>
                                  </a:rPr>
                                  <m:t>𝑋</m:t>
                                </m:r>
                              </m:e>
                            </m:d>
                          </m:e>
                        </m:d>
                      </m:e>
                      <m:sup>
                        <m:r>
                          <a:rPr lang="en-US" sz="1350" b="0" i="1" smtClean="0">
                            <a:latin typeface="Cambria Math" panose="02040503050406030204" pitchFamily="18" charset="0"/>
                          </a:rPr>
                          <m:t>⊤</m:t>
                        </m:r>
                      </m:sup>
                    </m:sSup>
                  </m:oMath>
                </a14:m>
                <a:r>
                  <a:rPr lang="en-US" sz="1350" dirty="0"/>
                  <a:t>,</a:t>
                </a:r>
                <a:r>
                  <a:rPr lang="en-US" sz="1350" i="1" dirty="0"/>
                  <a:t> </a:t>
                </a:r>
                <a14:m>
                  <m:oMath xmlns:m="http://schemas.openxmlformats.org/officeDocument/2006/math">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𝑅</m:t>
                        </m:r>
                      </m:e>
                      <m:sub>
                        <m:r>
                          <a:rPr lang="en-US" sz="1350" b="0" i="1" smtClean="0">
                            <a:latin typeface="Cambria Math" panose="02040503050406030204" pitchFamily="18" charset="0"/>
                          </a:rPr>
                          <m:t>𝑌</m:t>
                        </m:r>
                      </m:sub>
                    </m:sSub>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𝑍</m:t>
                        </m:r>
                      </m:e>
                    </m:d>
                    <m:r>
                      <a:rPr lang="en-US" sz="1350" b="0" i="1" smtClean="0">
                        <a:latin typeface="Cambria Math" panose="02040503050406030204" pitchFamily="18" charset="0"/>
                      </a:rPr>
                      <m:t>=</m:t>
                    </m:r>
                    <m:r>
                      <m:rPr>
                        <m:sty m:val="p"/>
                      </m:rPr>
                      <a:rPr lang="en-US" sz="1350" b="0" i="1" smtClean="0">
                        <a:latin typeface="Cambria Math" panose="02040503050406030204" pitchFamily="18" charset="0"/>
                      </a:rPr>
                      <m:t>diag</m:t>
                    </m:r>
                    <m:d>
                      <m:dPr>
                        <m:begChr m:val="{"/>
                        <m:endChr m:val="}"/>
                        <m:ctrlPr>
                          <a:rPr lang="en-US" sz="1350" b="0" i="1" smtClean="0">
                            <a:latin typeface="Cambria Math" panose="02040503050406030204" pitchFamily="18" charset="0"/>
                          </a:rPr>
                        </m:ctrlPr>
                      </m:dPr>
                      <m:e>
                        <m:sSubSup>
                          <m:sSubSupPr>
                            <m:ctrlPr>
                              <a:rPr lang="en-US" sz="1350" i="1">
                                <a:latin typeface="Cambria Math" panose="02040503050406030204" pitchFamily="18" charset="0"/>
                              </a:rPr>
                            </m:ctrlPr>
                          </m:sSubSupPr>
                          <m:e>
                            <m:r>
                              <a:rPr lang="en-US" sz="1350" i="1">
                                <a:latin typeface="Cambria Math" panose="02040503050406030204" pitchFamily="18" charset="0"/>
                              </a:rPr>
                              <m:t>𝜋</m:t>
                            </m:r>
                          </m:e>
                          <m:sub>
                            <m:r>
                              <a:rPr lang="en-US" sz="1350" i="1">
                                <a:latin typeface="Cambria Math" panose="02040503050406030204" pitchFamily="18" charset="0"/>
                              </a:rPr>
                              <m:t>𝑎</m:t>
                            </m:r>
                          </m:sub>
                          <m:sup>
                            <m:r>
                              <a:rPr lang="en-US" sz="1350" i="1">
                                <a:latin typeface="Cambria Math" panose="02040503050406030204" pitchFamily="18" charset="0"/>
                              </a:rPr>
                              <m:t>−1</m:t>
                            </m:r>
                          </m:sup>
                        </m:sSubSup>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𝑎</m:t>
                                    </m:r>
                                  </m:e>
                                </m:d>
                              </m:sup>
                            </m:sSup>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𝑎</m:t>
                                        </m:r>
                                      </m:e>
                                    </m:d>
                                  </m:sup>
                                </m:sSup>
                              </m:e>
                            </m:d>
                            <m:r>
                              <a:rPr lang="en-US" sz="1350" i="1">
                                <a:latin typeface="Cambria Math" panose="02040503050406030204" pitchFamily="18" charset="0"/>
                              </a:rPr>
                              <m:t>|</m:t>
                            </m:r>
                            <m:r>
                              <a:rPr lang="en-US" sz="1350" i="1">
                                <a:latin typeface="Cambria Math" panose="02040503050406030204" pitchFamily="18" charset="0"/>
                              </a:rPr>
                              <m:t>𝑍</m:t>
                            </m:r>
                          </m:e>
                        </m:d>
                        <m:r>
                          <a:rPr lang="en-US" sz="1350" i="1">
                            <a:latin typeface="Cambria Math" panose="02040503050406030204" pitchFamily="18" charset="0"/>
                          </a:rPr>
                          <m:t>, </m:t>
                        </m:r>
                        <m:r>
                          <a:rPr lang="en-US" sz="1350" i="1">
                            <a:latin typeface="Cambria Math" panose="02040503050406030204" pitchFamily="18" charset="0"/>
                          </a:rPr>
                          <m:t>𝑎</m:t>
                        </m:r>
                        <m:r>
                          <a:rPr lang="en-US" sz="1350" i="1">
                            <a:latin typeface="Cambria Math" panose="02040503050406030204" pitchFamily="18" charset="0"/>
                          </a:rPr>
                          <m:t>=1,…,</m:t>
                        </m:r>
                        <m:r>
                          <a:rPr lang="en-US" sz="1350" i="1">
                            <a:latin typeface="Cambria Math" panose="02040503050406030204" pitchFamily="18" charset="0"/>
                          </a:rPr>
                          <m:t>𝑘</m:t>
                        </m:r>
                      </m:e>
                    </m:d>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𝑅</m:t>
                        </m:r>
                      </m:e>
                      <m:sub>
                        <m:r>
                          <a:rPr lang="en-US" sz="1350" b="0" i="1" smtClean="0">
                            <a:latin typeface="Cambria Math" panose="02040503050406030204" pitchFamily="18" charset="0"/>
                          </a:rPr>
                          <m:t>𝑋</m:t>
                        </m:r>
                      </m:sub>
                    </m:sSub>
                    <m:d>
                      <m:dPr>
                        <m:ctrlPr>
                          <a:rPr lang="en-US" sz="1350" i="1">
                            <a:latin typeface="Cambria Math" panose="02040503050406030204" pitchFamily="18" charset="0"/>
                          </a:rPr>
                        </m:ctrlPr>
                      </m:dPr>
                      <m:e>
                        <m:r>
                          <a:rPr lang="en-US" sz="1350" i="1">
                            <a:latin typeface="Cambria Math" panose="02040503050406030204" pitchFamily="18" charset="0"/>
                          </a:rPr>
                          <m:t>𝑍</m:t>
                        </m:r>
                      </m:e>
                    </m:d>
                    <m:r>
                      <a:rPr lang="en-US" sz="1350" i="1">
                        <a:latin typeface="Cambria Math" panose="02040503050406030204" pitchFamily="18" charset="0"/>
                      </a:rPr>
                      <m:t>=</m:t>
                    </m:r>
                    <m:r>
                      <m:rPr>
                        <m:sty m:val="p"/>
                      </m:rPr>
                      <a:rPr lang="en-US" sz="1350" i="1">
                        <a:latin typeface="Cambria Math" panose="02040503050406030204" pitchFamily="18" charset="0"/>
                      </a:rPr>
                      <m:t>diag</m:t>
                    </m:r>
                    <m:d>
                      <m:dPr>
                        <m:begChr m:val="{"/>
                        <m:endChr m:val="}"/>
                        <m:ctrlPr>
                          <a:rPr lang="en-US" sz="1350" b="0" i="1" smtClean="0">
                            <a:latin typeface="Cambria Math" panose="02040503050406030204" pitchFamily="18" charset="0"/>
                          </a:rPr>
                        </m:ctrlPr>
                      </m:dPr>
                      <m:e>
                        <m:sSubSup>
                          <m:sSubSupPr>
                            <m:ctrlPr>
                              <a:rPr lang="en-US" sz="1350" i="1">
                                <a:latin typeface="Cambria Math" panose="02040503050406030204" pitchFamily="18" charset="0"/>
                              </a:rPr>
                            </m:ctrlPr>
                          </m:sSubSupPr>
                          <m:e>
                            <m:r>
                              <a:rPr lang="en-US" sz="1350" i="1">
                                <a:latin typeface="Cambria Math" panose="02040503050406030204" pitchFamily="18" charset="0"/>
                              </a:rPr>
                              <m:t>𝜋</m:t>
                            </m:r>
                          </m:e>
                          <m:sub>
                            <m:r>
                              <a:rPr lang="en-US" sz="1350" i="1">
                                <a:latin typeface="Cambria Math" panose="02040503050406030204" pitchFamily="18" charset="0"/>
                              </a:rPr>
                              <m:t>𝑎</m:t>
                            </m:r>
                          </m:sub>
                          <m:sup>
                            <m:r>
                              <a:rPr lang="en-US" sz="1350" i="1">
                                <a:latin typeface="Cambria Math" panose="02040503050406030204" pitchFamily="18" charset="0"/>
                              </a:rPr>
                              <m:t>−1</m:t>
                            </m:r>
                          </m:sup>
                        </m:sSubSup>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𝜇</m:t>
                                </m:r>
                              </m:e>
                              <m:sub>
                                <m:r>
                                  <a:rPr lang="en-US" sz="1350" i="1">
                                    <a:latin typeface="Cambria Math" panose="02040503050406030204" pitchFamily="18" charset="0"/>
                                  </a:rPr>
                                  <m:t>𝑎</m:t>
                                </m:r>
                              </m:sub>
                            </m:sSub>
                            <m:d>
                              <m:dPr>
                                <m:ctrlPr>
                                  <a:rPr lang="en-US" sz="1350" i="1">
                                    <a:latin typeface="Cambria Math" panose="02040503050406030204" pitchFamily="18" charset="0"/>
                                  </a:rPr>
                                </m:ctrlPr>
                              </m:dPr>
                              <m:e>
                                <m:r>
                                  <a:rPr lang="en-US" sz="1350" i="1">
                                    <a:latin typeface="Cambria Math" panose="02040503050406030204" pitchFamily="18" charset="0"/>
                                  </a:rPr>
                                  <m:t>𝑋</m:t>
                                </m:r>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𝜇</m:t>
                                    </m:r>
                                  </m:e>
                                  <m:sub>
                                    <m:r>
                                      <a:rPr lang="en-US" sz="1350" i="1">
                                        <a:latin typeface="Cambria Math" panose="02040503050406030204" pitchFamily="18" charset="0"/>
                                      </a:rPr>
                                      <m:t>𝑎</m:t>
                                    </m:r>
                                  </m:sub>
                                </m:sSub>
                                <m:d>
                                  <m:dPr>
                                    <m:ctrlPr>
                                      <a:rPr lang="en-US" sz="1350" i="1">
                                        <a:latin typeface="Cambria Math" panose="02040503050406030204" pitchFamily="18" charset="0"/>
                                      </a:rPr>
                                    </m:ctrlPr>
                                  </m:dPr>
                                  <m:e>
                                    <m:r>
                                      <a:rPr lang="en-US" sz="1350" i="1">
                                        <a:latin typeface="Cambria Math" panose="02040503050406030204" pitchFamily="18" charset="0"/>
                                      </a:rPr>
                                      <m:t>𝑋</m:t>
                                    </m:r>
                                  </m:e>
                                </m:d>
                              </m:e>
                            </m:d>
                            <m:r>
                              <a:rPr lang="en-US" sz="1350" i="1">
                                <a:latin typeface="Cambria Math" panose="02040503050406030204" pitchFamily="18" charset="0"/>
                              </a:rPr>
                              <m:t>|</m:t>
                            </m:r>
                            <m:r>
                              <a:rPr lang="en-US" sz="1350" i="1">
                                <a:latin typeface="Cambria Math" panose="02040503050406030204" pitchFamily="18" charset="0"/>
                              </a:rPr>
                              <m:t>𝑍</m:t>
                            </m:r>
                          </m:e>
                        </m:d>
                        <m:r>
                          <a:rPr lang="en-US" sz="1350" i="1">
                            <a:latin typeface="Cambria Math" panose="02040503050406030204" pitchFamily="18" charset="0"/>
                          </a:rPr>
                          <m:t>, </m:t>
                        </m:r>
                        <m:r>
                          <a:rPr lang="en-US" sz="1350" i="1">
                            <a:latin typeface="Cambria Math" panose="02040503050406030204" pitchFamily="18" charset="0"/>
                          </a:rPr>
                          <m:t>𝑎</m:t>
                        </m:r>
                        <m:r>
                          <a:rPr lang="en-US" sz="1350" i="1">
                            <a:latin typeface="Cambria Math" panose="02040503050406030204" pitchFamily="18" charset="0"/>
                          </a:rPr>
                          <m:t>=1,…,</m:t>
                        </m:r>
                        <m:r>
                          <a:rPr lang="en-US" sz="1350" i="1">
                            <a:latin typeface="Cambria Math" panose="02040503050406030204" pitchFamily="18" charset="0"/>
                          </a:rPr>
                          <m:t>𝑘</m:t>
                        </m:r>
                      </m:e>
                    </m:d>
                  </m:oMath>
                </a14:m>
                <a:r>
                  <a:rPr lang="en-US" sz="1350" dirty="0"/>
                  <a:t>, </a:t>
                </a:r>
                <a14:m>
                  <m:oMath xmlns:m="http://schemas.openxmlformats.org/officeDocument/2006/math">
                    <m:r>
                      <m:rPr>
                        <m:sty m:val="p"/>
                      </m:rPr>
                      <a:rPr lang="en-US" sz="1350" b="0" i="0" smtClean="0">
                        <a:latin typeface="Cambria Math" panose="02040503050406030204" pitchFamily="18" charset="0"/>
                      </a:rPr>
                      <m:t>Ω</m:t>
                    </m:r>
                    <m:r>
                      <a:rPr lang="en-US" sz="1350" b="0" i="1" smtClean="0">
                        <a:latin typeface="Cambria Math" panose="02040503050406030204" pitchFamily="18" charset="0"/>
                      </a:rPr>
                      <m:t>(</m:t>
                    </m:r>
                    <m:r>
                      <a:rPr lang="en-US" sz="1350" b="0" i="1" smtClean="0">
                        <a:latin typeface="Cambria Math" panose="02040503050406030204" pitchFamily="18" charset="0"/>
                      </a:rPr>
                      <m:t>𝑍</m:t>
                    </m:r>
                    <m:r>
                      <a:rPr lang="en-US" sz="1350" b="0" i="1" smtClean="0">
                        <a:latin typeface="Cambria Math" panose="02040503050406030204" pitchFamily="18" charset="0"/>
                      </a:rPr>
                      <m:t>)</m:t>
                    </m:r>
                  </m:oMath>
                </a14:m>
                <a:r>
                  <a:rPr lang="en-US" sz="1350" dirty="0"/>
                  <a:t> is related to </a:t>
                </a:r>
                <a:r>
                  <a:rPr lang="en-US" sz="1350" b="1" dirty="0"/>
                  <a:t>covariate-adaptive randomization</a:t>
                </a:r>
                <a:r>
                  <a:rPr lang="en-US" sz="1350" dirty="0"/>
                  <a:t> and </a:t>
                </a:r>
                <a14:m>
                  <m:oMath xmlns:m="http://schemas.openxmlformats.org/officeDocument/2006/math">
                    <m:sSub>
                      <m:sSubPr>
                        <m:ctrlPr>
                          <a:rPr lang="en-US" sz="1350" b="0" i="1" smtClean="0">
                            <a:latin typeface="Cambria Math" panose="02040503050406030204" pitchFamily="18" charset="0"/>
                          </a:rPr>
                        </m:ctrlPr>
                      </m:sSubPr>
                      <m:e>
                        <m:r>
                          <m:rPr>
                            <m:sty m:val="p"/>
                          </m:rPr>
                          <a:rPr lang="en-US" sz="1350" b="0" i="0" smtClean="0">
                            <a:latin typeface="Cambria Math" panose="02040503050406030204" pitchFamily="18" charset="0"/>
                          </a:rPr>
                          <m:t>Ω</m:t>
                        </m:r>
                      </m:e>
                      <m:sub>
                        <m:r>
                          <a:rPr lang="en-US" sz="1350" b="0" i="1" smtClean="0">
                            <a:latin typeface="Cambria Math" panose="02040503050406030204" pitchFamily="18" charset="0"/>
                          </a:rPr>
                          <m:t>𝑆𝑅</m:t>
                        </m:r>
                      </m:sub>
                    </m:sSub>
                  </m:oMath>
                </a14:m>
                <a:r>
                  <a:rPr lang="en-US" sz="1350" dirty="0"/>
                  <a:t> is </a:t>
                </a:r>
                <a14:m>
                  <m:oMath xmlns:m="http://schemas.openxmlformats.org/officeDocument/2006/math">
                    <m:r>
                      <m:rPr>
                        <m:sty m:val="p"/>
                      </m:rPr>
                      <a:rPr lang="en-US" sz="1350" b="0" i="0" smtClean="0">
                        <a:latin typeface="Cambria Math" panose="02040503050406030204" pitchFamily="18" charset="0"/>
                      </a:rPr>
                      <m:t>Ω</m:t>
                    </m:r>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𝑍</m:t>
                        </m:r>
                      </m:e>
                    </m:d>
                  </m:oMath>
                </a14:m>
                <a:r>
                  <a:rPr lang="en-US" sz="1350" dirty="0"/>
                  <a:t> under simple randomization, and </a:t>
                </a:r>
                <a14:m>
                  <m:oMath xmlns:m="http://schemas.openxmlformats.org/officeDocument/2006/math">
                    <m:r>
                      <a:rPr lang="en-US" sz="1350" b="0" i="1" smtClean="0">
                        <a:latin typeface="Cambria Math" panose="02040503050406030204" pitchFamily="18" charset="0"/>
                      </a:rPr>
                      <m:t>𝑍</m:t>
                    </m:r>
                  </m:oMath>
                </a14:m>
                <a:r>
                  <a:rPr lang="en-US" sz="1350" dirty="0"/>
                  <a:t> is the stratification factor.</a:t>
                </a:r>
              </a:p>
              <a:p>
                <a:pPr>
                  <a:spcAft>
                    <a:spcPts val="600"/>
                  </a:spcAft>
                </a:pPr>
                <a:r>
                  <a:rPr lang="en-US" b="1" u="sng" dirty="0">
                    <a:solidFill>
                      <a:srgbClr val="C5050C"/>
                    </a:solidFill>
                  </a:rPr>
                  <a:t>Delta Method for treatment effect (comparison) estimation</a:t>
                </a:r>
              </a:p>
              <a:p>
                <a:pPr>
                  <a:spcAft>
                    <a:spcPts val="600"/>
                  </a:spcAft>
                </a:pPr>
                <a14:m>
                  <m:oMathPara xmlns:m="http://schemas.openxmlformats.org/officeDocument/2006/math">
                    <m:oMathParaPr>
                      <m:jc m:val="centerGroup"/>
                    </m:oMathParaPr>
                    <m:oMath xmlns:m="http://schemas.openxmlformats.org/officeDocument/2006/math">
                      <m:rad>
                        <m:radPr>
                          <m:degHide m:val="on"/>
                          <m:ctrlPr>
                            <a:rPr lang="en-US" sz="1400" b="0" i="1" smtClean="0">
                              <a:latin typeface="Cambria Math" panose="02040503050406030204" pitchFamily="18" charset="0"/>
                            </a:rPr>
                          </m:ctrlPr>
                        </m:radPr>
                        <m:deg/>
                        <m:e>
                          <m:r>
                            <a:rPr lang="en-US" sz="1400" b="0" i="1" smtClean="0">
                              <a:latin typeface="Cambria Math" panose="02040503050406030204" pitchFamily="18" charset="0"/>
                            </a:rPr>
                            <m:t>𝑛</m:t>
                          </m:r>
                        </m:e>
                      </m:rad>
                      <m:d>
                        <m:dPr>
                          <m:begChr m:val="["/>
                          <m:endChr m:val="]"/>
                          <m:ctrlPr>
                            <a:rPr lang="en-US" sz="1400" b="0" i="1" smtClean="0">
                              <a:latin typeface="Cambria Math" panose="02040503050406030204" pitchFamily="18" charset="0"/>
                            </a:rPr>
                          </m:ctrlPr>
                        </m:dPr>
                        <m:e>
                          <m:r>
                            <a:rPr lang="en-US" sz="1400" i="1">
                              <a:latin typeface="Cambria Math" panose="02040503050406030204" pitchFamily="18" charset="0"/>
                            </a:rPr>
                            <m:t>h</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𝜃</m:t>
                                      </m:r>
                                    </m:e>
                                  </m:acc>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𝜃</m:t>
                                      </m:r>
                                    </m:e>
                                  </m:acc>
                                </m:e>
                                <m:sub>
                                  <m:r>
                                    <a:rPr lang="en-US" sz="1400" i="1">
                                      <a:latin typeface="Cambria Math" panose="02040503050406030204" pitchFamily="18" charset="0"/>
                                    </a:rPr>
                                    <m:t>𝑘</m:t>
                                  </m:r>
                                </m:sub>
                              </m:sSub>
                            </m:e>
                          </m:d>
                          <m:r>
                            <a:rPr lang="en-US" sz="1400" b="0" i="1" smtClean="0">
                              <a:latin typeface="Cambria Math" panose="02040503050406030204" pitchFamily="18" charset="0"/>
                            </a:rPr>
                            <m:t>−</m:t>
                          </m:r>
                          <m:r>
                            <a:rPr lang="en-US" sz="1400" b="0" i="1" smtClean="0">
                              <a:latin typeface="Cambria Math" panose="02040503050406030204" pitchFamily="18" charset="0"/>
                            </a:rPr>
                            <m:t>h</m:t>
                          </m:r>
                          <m:d>
                            <m:dPr>
                              <m:ctrlPr>
                                <a:rPr lang="en-US" sz="1400" i="1">
                                  <a:latin typeface="Cambria Math" panose="02040503050406030204" pitchFamily="18" charset="0"/>
                                </a:rPr>
                              </m:ctrlPr>
                            </m:dPr>
                            <m:e>
                              <m:r>
                                <m:rPr>
                                  <m:sty m:val="p"/>
                                </m:rPr>
                                <a:rPr lang="en-US" sz="1400" i="1">
                                  <a:latin typeface="Cambria Math" panose="02040503050406030204" pitchFamily="18" charset="0"/>
                                </a:rPr>
                                <m:t>E</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𝑌</m:t>
                                      </m:r>
                                    </m:e>
                                    <m:sup>
                                      <m:d>
                                        <m:dPr>
                                          <m:ctrlPr>
                                            <a:rPr lang="en-US" sz="1400" i="1">
                                              <a:latin typeface="Cambria Math" panose="02040503050406030204" pitchFamily="18" charset="0"/>
                                            </a:rPr>
                                          </m:ctrlPr>
                                        </m:dPr>
                                        <m:e>
                                          <m:r>
                                            <a:rPr lang="en-US" sz="1400" i="1">
                                              <a:latin typeface="Cambria Math" panose="02040503050406030204" pitchFamily="18" charset="0"/>
                                            </a:rPr>
                                            <m:t>1</m:t>
                                          </m:r>
                                        </m:e>
                                      </m:d>
                                    </m:sup>
                                  </m:sSup>
                                </m:e>
                              </m:d>
                              <m:r>
                                <a:rPr lang="en-US" sz="1400" i="1">
                                  <a:latin typeface="Cambria Math" panose="02040503050406030204" pitchFamily="18" charset="0"/>
                                </a:rPr>
                                <m:t>,</m:t>
                              </m:r>
                              <m:r>
                                <m:rPr>
                                  <m:sty m:val="p"/>
                                </m:rPr>
                                <a:rPr lang="en-US" sz="1400" i="1">
                                  <a:latin typeface="Cambria Math" panose="02040503050406030204" pitchFamily="18" charset="0"/>
                                </a:rPr>
                                <m:t>E</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𝑌</m:t>
                                      </m:r>
                                    </m:e>
                                    <m:sup>
                                      <m:d>
                                        <m:dPr>
                                          <m:ctrlPr>
                                            <a:rPr lang="en-US" sz="1400" i="1">
                                              <a:latin typeface="Cambria Math" panose="02040503050406030204" pitchFamily="18" charset="0"/>
                                            </a:rPr>
                                          </m:ctrlPr>
                                        </m:dPr>
                                        <m:e>
                                          <m:r>
                                            <a:rPr lang="en-US" sz="1400" i="1">
                                              <a:latin typeface="Cambria Math" panose="02040503050406030204" pitchFamily="18" charset="0"/>
                                            </a:rPr>
                                            <m:t>2</m:t>
                                          </m:r>
                                        </m:e>
                                      </m:d>
                                    </m:sup>
                                  </m:sSup>
                                </m:e>
                              </m:d>
                              <m:r>
                                <a:rPr lang="en-US" sz="1400" i="1">
                                  <a:latin typeface="Cambria Math" panose="02040503050406030204" pitchFamily="18" charset="0"/>
                                </a:rPr>
                                <m:t>,…,</m:t>
                              </m:r>
                              <m:r>
                                <m:rPr>
                                  <m:sty m:val="p"/>
                                </m:rPr>
                                <a:rPr lang="en-US" sz="1400" i="1">
                                  <a:latin typeface="Cambria Math" panose="02040503050406030204" pitchFamily="18" charset="0"/>
                                </a:rPr>
                                <m:t>E</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𝑌</m:t>
                                      </m:r>
                                    </m:e>
                                    <m:sup>
                                      <m:d>
                                        <m:dPr>
                                          <m:ctrlPr>
                                            <a:rPr lang="en-US" sz="1400" i="1">
                                              <a:latin typeface="Cambria Math" panose="02040503050406030204" pitchFamily="18" charset="0"/>
                                            </a:rPr>
                                          </m:ctrlPr>
                                        </m:dPr>
                                        <m:e>
                                          <m:r>
                                            <a:rPr lang="en-US" sz="1400" i="1">
                                              <a:latin typeface="Cambria Math" panose="02040503050406030204" pitchFamily="18" charset="0"/>
                                            </a:rPr>
                                            <m:t>𝑘</m:t>
                                          </m:r>
                                        </m:e>
                                      </m:d>
                                    </m:sup>
                                  </m:sSup>
                                </m:e>
                              </m:d>
                            </m:e>
                          </m:d>
                        </m:e>
                      </m:d>
                      <m:r>
                        <a:rPr lang="en-US" sz="1400" b="0" i="1" smtClean="0">
                          <a:latin typeface="Cambria Math" panose="02040503050406030204" pitchFamily="18" charset="0"/>
                        </a:rPr>
                        <m:t> </m:t>
                      </m:r>
                      <m:groupChr>
                        <m:groupChrPr>
                          <m:chr m:val="→"/>
                          <m:vertJc m:val="bot"/>
                          <m:ctrlPr>
                            <a:rPr lang="en-US" sz="1400" b="0" i="1" smtClean="0">
                              <a:latin typeface="Cambria Math" panose="02040503050406030204" pitchFamily="18" charset="0"/>
                            </a:rPr>
                          </m:ctrlPr>
                        </m:groupChrPr>
                        <m:e>
                          <m:r>
                            <m:rPr>
                              <m:brk m:alnAt="2"/>
                            </m:rPr>
                            <a:rPr lang="en-US" sz="1400" b="0" i="1" smtClean="0">
                              <a:latin typeface="Cambria Math" panose="02040503050406030204" pitchFamily="18" charset="0"/>
                            </a:rPr>
                            <m:t> </m:t>
                          </m:r>
                          <m:r>
                            <a:rPr lang="en-US" sz="1400" b="0" i="1" smtClean="0">
                              <a:latin typeface="Cambria Math" panose="02040503050406030204" pitchFamily="18" charset="0"/>
                            </a:rPr>
                            <m:t>    </m:t>
                          </m:r>
                          <m:r>
                            <a:rPr lang="en-US" sz="1400" b="0" i="1" smtClean="0">
                              <a:latin typeface="Cambria Math" panose="02040503050406030204" pitchFamily="18" charset="0"/>
                            </a:rPr>
                            <m:t>𝑑</m:t>
                          </m:r>
                          <m:r>
                            <a:rPr lang="en-US" sz="1400" b="0" i="1" smtClean="0">
                              <a:latin typeface="Cambria Math" panose="02040503050406030204" pitchFamily="18" charset="0"/>
                            </a:rPr>
                            <m:t>     </m:t>
                          </m:r>
                        </m:e>
                      </m:groupChr>
                      <m:r>
                        <a:rPr lang="en-US" sz="1400" b="0" i="1" smtClean="0">
                          <a:latin typeface="Cambria Math" panose="02040503050406030204" pitchFamily="18" charset="0"/>
                        </a:rPr>
                        <m:t> </m:t>
                      </m:r>
                      <m:r>
                        <m:rPr>
                          <m:sty m:val="p"/>
                        </m:rPr>
                        <a:rPr lang="en-US" sz="1400" b="0" i="1" smtClean="0">
                          <a:latin typeface="Cambria Math" panose="02040503050406030204" pitchFamily="18" charset="0"/>
                        </a:rPr>
                        <m:t>N</m:t>
                      </m:r>
                      <m:d>
                        <m:dPr>
                          <m:begChr m:val="["/>
                          <m:endChr m:val="]"/>
                          <m:ctrlPr>
                            <a:rPr lang="en-US" sz="1400" b="0" i="1" smtClean="0">
                              <a:latin typeface="Cambria Math" panose="02040503050406030204" pitchFamily="18" charset="0"/>
                            </a:rPr>
                          </m:ctrlPr>
                        </m:dPr>
                        <m:e>
                          <m:r>
                            <a:rPr lang="en-US" sz="1400" i="1">
                              <a:latin typeface="Cambria Math" panose="02040503050406030204" pitchFamily="18" charset="0"/>
                            </a:rPr>
                            <m:t>0, </m:t>
                          </m:r>
                          <m:sSup>
                            <m:sSupPr>
                              <m:ctrlPr>
                                <a:rPr lang="en-US" sz="1400" b="1" i="1" smtClean="0">
                                  <a:latin typeface="Cambria Math" panose="02040503050406030204" pitchFamily="18" charset="0"/>
                                  <a:ea typeface="Cambria Math" panose="02040503050406030204" pitchFamily="18" charset="0"/>
                                </a:rPr>
                              </m:ctrlPr>
                            </m:sSupPr>
                            <m:e>
                              <m:d>
                                <m:dPr>
                                  <m:begChr m:val="{"/>
                                  <m:endChr m:val="}"/>
                                  <m:ctrlPr>
                                    <a:rPr lang="en-US" sz="1400" b="0" i="1" smtClean="0">
                                      <a:latin typeface="Cambria Math" panose="02040503050406030204" pitchFamily="18" charset="0"/>
                                      <a:ea typeface="Cambria Math" panose="02040503050406030204" pitchFamily="18" charset="0"/>
                                    </a:rPr>
                                  </m:ctrlPr>
                                </m:dPr>
                                <m:e>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h</m:t>
                                  </m:r>
                                  <m:d>
                                    <m:dPr>
                                      <m:ctrlPr>
                                        <a:rPr lang="en-US" sz="1400" b="1" i="1" smtClean="0">
                                          <a:latin typeface="Cambria Math" panose="02040503050406030204" pitchFamily="18" charset="0"/>
                                          <a:ea typeface="Cambria Math" panose="02040503050406030204" pitchFamily="18" charset="0"/>
                                        </a:rPr>
                                      </m:ctrlPr>
                                    </m:dPr>
                                    <m:e>
                                      <m:r>
                                        <m:rPr>
                                          <m:sty m:val="p"/>
                                        </m:rPr>
                                        <a:rPr lang="en-US" sz="1400" i="1">
                                          <a:latin typeface="Cambria Math" panose="02040503050406030204" pitchFamily="18" charset="0"/>
                                        </a:rPr>
                                        <m:t>E</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𝑌</m:t>
                                              </m:r>
                                            </m:e>
                                            <m:sup>
                                              <m:d>
                                                <m:dPr>
                                                  <m:ctrlPr>
                                                    <a:rPr lang="en-US" sz="1400" i="1">
                                                      <a:latin typeface="Cambria Math" panose="02040503050406030204" pitchFamily="18" charset="0"/>
                                                    </a:rPr>
                                                  </m:ctrlPr>
                                                </m:dPr>
                                                <m:e>
                                                  <m:r>
                                                    <a:rPr lang="en-US" sz="1400" i="1">
                                                      <a:latin typeface="Cambria Math" panose="02040503050406030204" pitchFamily="18" charset="0"/>
                                                    </a:rPr>
                                                    <m:t>1</m:t>
                                                  </m:r>
                                                </m:e>
                                              </m:d>
                                            </m:sup>
                                          </m:sSup>
                                        </m:e>
                                      </m:d>
                                      <m:r>
                                        <a:rPr lang="en-US" sz="1400" i="1">
                                          <a:latin typeface="Cambria Math" panose="02040503050406030204" pitchFamily="18" charset="0"/>
                                        </a:rPr>
                                        <m:t>,</m:t>
                                      </m:r>
                                      <m:r>
                                        <m:rPr>
                                          <m:sty m:val="p"/>
                                        </m:rPr>
                                        <a:rPr lang="en-US" sz="1400" i="1">
                                          <a:latin typeface="Cambria Math" panose="02040503050406030204" pitchFamily="18" charset="0"/>
                                        </a:rPr>
                                        <m:t>E</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𝑌</m:t>
                                              </m:r>
                                            </m:e>
                                            <m:sup>
                                              <m:d>
                                                <m:dPr>
                                                  <m:ctrlPr>
                                                    <a:rPr lang="en-US" sz="1400" i="1">
                                                      <a:latin typeface="Cambria Math" panose="02040503050406030204" pitchFamily="18" charset="0"/>
                                                    </a:rPr>
                                                  </m:ctrlPr>
                                                </m:dPr>
                                                <m:e>
                                                  <m:r>
                                                    <a:rPr lang="en-US" sz="1400" i="1">
                                                      <a:latin typeface="Cambria Math" panose="02040503050406030204" pitchFamily="18" charset="0"/>
                                                    </a:rPr>
                                                    <m:t>2</m:t>
                                                  </m:r>
                                                </m:e>
                                              </m:d>
                                            </m:sup>
                                          </m:sSup>
                                        </m:e>
                                      </m:d>
                                      <m:r>
                                        <a:rPr lang="en-US" sz="1400" i="1">
                                          <a:latin typeface="Cambria Math" panose="02040503050406030204" pitchFamily="18" charset="0"/>
                                        </a:rPr>
                                        <m:t>,…,</m:t>
                                      </m:r>
                                      <m:r>
                                        <m:rPr>
                                          <m:sty m:val="p"/>
                                        </m:rPr>
                                        <a:rPr lang="en-US" sz="1400" i="1">
                                          <a:latin typeface="Cambria Math" panose="02040503050406030204" pitchFamily="18" charset="0"/>
                                        </a:rPr>
                                        <m:t>E</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𝑌</m:t>
                                              </m:r>
                                            </m:e>
                                            <m:sup>
                                              <m:d>
                                                <m:dPr>
                                                  <m:ctrlPr>
                                                    <a:rPr lang="en-US" sz="1400" i="1">
                                                      <a:latin typeface="Cambria Math" panose="02040503050406030204" pitchFamily="18" charset="0"/>
                                                    </a:rPr>
                                                  </m:ctrlPr>
                                                </m:dPr>
                                                <m:e>
                                                  <m:r>
                                                    <a:rPr lang="en-US" sz="1400" i="1">
                                                      <a:latin typeface="Cambria Math" panose="02040503050406030204" pitchFamily="18" charset="0"/>
                                                    </a:rPr>
                                                    <m:t>𝑘</m:t>
                                                  </m:r>
                                                </m:e>
                                              </m:d>
                                            </m:sup>
                                          </m:sSup>
                                        </m:e>
                                      </m:d>
                                    </m:e>
                                  </m:d>
                                </m:e>
                              </m:d>
                            </m:e>
                            <m:sup>
                              <m:r>
                                <a:rPr lang="en-US" sz="1400" b="1" i="1" smtClean="0">
                                  <a:latin typeface="Cambria Math" panose="02040503050406030204" pitchFamily="18" charset="0"/>
                                  <a:ea typeface="Cambria Math" panose="02040503050406030204" pitchFamily="18" charset="0"/>
                                </a:rPr>
                                <m:t>⊤</m:t>
                              </m:r>
                            </m:sup>
                          </m:sSup>
                          <m:r>
                            <a:rPr lang="en-US" sz="1400" b="1" i="1" smtClean="0">
                              <a:latin typeface="Cambria Math" panose="02040503050406030204" pitchFamily="18" charset="0"/>
                            </a:rPr>
                            <m:t>𝑽</m:t>
                          </m:r>
                          <m:d>
                            <m:dPr>
                              <m:begChr m:val="{"/>
                              <m:endChr m:val="}"/>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h</m:t>
                              </m:r>
                              <m:d>
                                <m:dPr>
                                  <m:ctrlPr>
                                    <a:rPr lang="en-US" sz="1400" b="1" i="1">
                                      <a:latin typeface="Cambria Math" panose="02040503050406030204" pitchFamily="18" charset="0"/>
                                      <a:ea typeface="Cambria Math" panose="02040503050406030204" pitchFamily="18" charset="0"/>
                                    </a:rPr>
                                  </m:ctrlPr>
                                </m:dPr>
                                <m:e>
                                  <m:r>
                                    <m:rPr>
                                      <m:sty m:val="p"/>
                                    </m:rPr>
                                    <a:rPr lang="en-US" sz="1400" i="1">
                                      <a:latin typeface="Cambria Math" panose="02040503050406030204" pitchFamily="18" charset="0"/>
                                    </a:rPr>
                                    <m:t>E</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𝑌</m:t>
                                          </m:r>
                                        </m:e>
                                        <m:sup>
                                          <m:d>
                                            <m:dPr>
                                              <m:ctrlPr>
                                                <a:rPr lang="en-US" sz="1400" i="1">
                                                  <a:latin typeface="Cambria Math" panose="02040503050406030204" pitchFamily="18" charset="0"/>
                                                </a:rPr>
                                              </m:ctrlPr>
                                            </m:dPr>
                                            <m:e>
                                              <m:r>
                                                <a:rPr lang="en-US" sz="1400" i="1">
                                                  <a:latin typeface="Cambria Math" panose="02040503050406030204" pitchFamily="18" charset="0"/>
                                                </a:rPr>
                                                <m:t>1</m:t>
                                              </m:r>
                                            </m:e>
                                          </m:d>
                                        </m:sup>
                                      </m:sSup>
                                    </m:e>
                                  </m:d>
                                  <m:r>
                                    <a:rPr lang="en-US" sz="1400" i="1">
                                      <a:latin typeface="Cambria Math" panose="02040503050406030204" pitchFamily="18" charset="0"/>
                                    </a:rPr>
                                    <m:t>,</m:t>
                                  </m:r>
                                  <m:r>
                                    <m:rPr>
                                      <m:sty m:val="p"/>
                                    </m:rPr>
                                    <a:rPr lang="en-US" sz="1400" i="1">
                                      <a:latin typeface="Cambria Math" panose="02040503050406030204" pitchFamily="18" charset="0"/>
                                    </a:rPr>
                                    <m:t>E</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𝑌</m:t>
                                          </m:r>
                                        </m:e>
                                        <m:sup>
                                          <m:d>
                                            <m:dPr>
                                              <m:ctrlPr>
                                                <a:rPr lang="en-US" sz="1400" i="1">
                                                  <a:latin typeface="Cambria Math" panose="02040503050406030204" pitchFamily="18" charset="0"/>
                                                </a:rPr>
                                              </m:ctrlPr>
                                            </m:dPr>
                                            <m:e>
                                              <m:r>
                                                <a:rPr lang="en-US" sz="1400" i="1">
                                                  <a:latin typeface="Cambria Math" panose="02040503050406030204" pitchFamily="18" charset="0"/>
                                                </a:rPr>
                                                <m:t>2</m:t>
                                              </m:r>
                                            </m:e>
                                          </m:d>
                                        </m:sup>
                                      </m:sSup>
                                    </m:e>
                                  </m:d>
                                  <m:r>
                                    <a:rPr lang="en-US" sz="1400" i="1">
                                      <a:latin typeface="Cambria Math" panose="02040503050406030204" pitchFamily="18" charset="0"/>
                                    </a:rPr>
                                    <m:t>,…,</m:t>
                                  </m:r>
                                  <m:r>
                                    <m:rPr>
                                      <m:sty m:val="p"/>
                                    </m:rPr>
                                    <a:rPr lang="en-US" sz="1400" i="1">
                                      <a:latin typeface="Cambria Math" panose="02040503050406030204" pitchFamily="18" charset="0"/>
                                    </a:rPr>
                                    <m:t>E</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𝑌</m:t>
                                          </m:r>
                                        </m:e>
                                        <m:sup>
                                          <m:d>
                                            <m:dPr>
                                              <m:ctrlPr>
                                                <a:rPr lang="en-US" sz="1400" i="1">
                                                  <a:latin typeface="Cambria Math" panose="02040503050406030204" pitchFamily="18" charset="0"/>
                                                </a:rPr>
                                              </m:ctrlPr>
                                            </m:dPr>
                                            <m:e>
                                              <m:r>
                                                <a:rPr lang="en-US" sz="1400" i="1">
                                                  <a:latin typeface="Cambria Math" panose="02040503050406030204" pitchFamily="18" charset="0"/>
                                                </a:rPr>
                                                <m:t>𝑘</m:t>
                                              </m:r>
                                            </m:e>
                                          </m:d>
                                        </m:sup>
                                      </m:sSup>
                                    </m:e>
                                  </m:d>
                                </m:e>
                              </m:d>
                            </m:e>
                          </m:d>
                        </m:e>
                      </m:d>
                    </m:oMath>
                  </m:oMathPara>
                </a14:m>
                <a:endParaRPr lang="en-US" sz="1350" b="1" dirty="0">
                  <a:solidFill>
                    <a:srgbClr val="C5050C"/>
                  </a:solidFill>
                </a:endParaRPr>
              </a:p>
              <a:p>
                <a:pPr>
                  <a:spcAft>
                    <a:spcPts val="600"/>
                  </a:spcAft>
                </a:pPr>
                <a:endParaRPr lang="en-US" sz="1350" b="1" dirty="0">
                  <a:solidFill>
                    <a:srgbClr val="C5050C"/>
                  </a:solidFill>
                </a:endParaRPr>
              </a:p>
              <a:p>
                <a:pPr>
                  <a:spcAft>
                    <a:spcPts val="600"/>
                  </a:spcAft>
                </a:pPr>
                <a:endParaRPr lang="en-US" sz="1350" b="1" dirty="0">
                  <a:solidFill>
                    <a:srgbClr val="C5050C"/>
                  </a:solidFill>
                </a:endParaRP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365992" cy="5574266"/>
              </a:xfrm>
              <a:prstGeom prst="rect">
                <a:avLst/>
              </a:prstGeom>
              <a:blipFill>
                <a:blip r:embed="rId3"/>
                <a:stretch>
                  <a:fillRect l="-134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1">
                <a:extLst>
                  <a:ext uri="{FF2B5EF4-FFF2-40B4-BE49-F238E27FC236}">
                    <a16:creationId xmlns:a16="http://schemas.microsoft.com/office/drawing/2014/main" id="{519C15B4-9962-8C69-B7BF-E88600B4793F}"/>
                  </a:ext>
                </a:extLst>
              </p:cNvPr>
              <p:cNvGraphicFramePr>
                <a:graphicFrameLocks noGrp="1"/>
              </p:cNvGraphicFramePr>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u="none" smtClean="0">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u="none" dirty="0" smtClean="0">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chemeClr val="tx1"/>
                              </a:solidFill>
                            </a:rPr>
                            <a:t>AIPW (doubly robust)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solidFill>
                                    <a:schemeClr val="tx1"/>
                                  </a:solidFill>
                                  <a:latin typeface="Cambria Math" panose="02040503050406030204" pitchFamily="18" charset="0"/>
                                </a:rPr>
                                <m:t>E</m:t>
                              </m:r>
                              <m:d>
                                <m:dPr>
                                  <m:ctrlPr>
                                    <a:rPr lang="en-US" sz="1350" b="0" i="1" smtClean="0">
                                      <a:solidFill>
                                        <a:schemeClr val="tx1"/>
                                      </a:solidFill>
                                      <a:latin typeface="Cambria Math" panose="02040503050406030204" pitchFamily="18" charset="0"/>
                                    </a:rPr>
                                  </m:ctrlPr>
                                </m:dPr>
                                <m:e>
                                  <m:r>
                                    <a:rPr lang="en-US" sz="1350" b="0" smtClean="0">
                                      <a:solidFill>
                                        <a:schemeClr val="tx1"/>
                                      </a:solidFill>
                                      <a:latin typeface="Cambria Math" panose="02040503050406030204" pitchFamily="18" charset="0"/>
                                    </a:rPr>
                                    <m:t>𝑌</m:t>
                                  </m:r>
                                </m:e>
                                <m:e>
                                  <m:r>
                                    <a:rPr lang="en-US" sz="1350" b="0" smtClean="0">
                                      <a:solidFill>
                                        <a:schemeClr val="tx1"/>
                                      </a:solidFill>
                                      <a:latin typeface="Cambria Math" panose="02040503050406030204" pitchFamily="18" charset="0"/>
                                    </a:rPr>
                                    <m:t>𝐴</m:t>
                                  </m:r>
                                  <m:r>
                                    <a:rPr lang="en-US" sz="1350" b="0" smtClean="0">
                                      <a:solidFill>
                                        <a:schemeClr val="tx1"/>
                                      </a:solidFill>
                                      <a:latin typeface="Cambria Math" panose="02040503050406030204" pitchFamily="18" charset="0"/>
                                    </a:rPr>
                                    <m:t>, </m:t>
                                  </m:r>
                                  <m:r>
                                    <a:rPr lang="en-US" sz="1350" b="0" smtClean="0">
                                      <a:solidFill>
                                        <a:schemeClr val="tx1"/>
                                      </a:solidFill>
                                      <a:latin typeface="Cambria Math" panose="02040503050406030204" pitchFamily="18" charset="0"/>
                                    </a:rPr>
                                    <m:t>𝑋</m:t>
                                  </m:r>
                                </m:e>
                              </m:d>
                              <m:r>
                                <a:rPr lang="en-US" sz="1350" b="0" smtClean="0">
                                  <a:solidFill>
                                    <a:schemeClr val="tx1"/>
                                  </a:solidFill>
                                  <a:latin typeface="Cambria Math" panose="02040503050406030204" pitchFamily="18" charset="0"/>
                                </a:rPr>
                                <m:t>=∑</m:t>
                              </m:r>
                              <m:sSub>
                                <m:sSubPr>
                                  <m:ctrlPr>
                                    <a:rPr lang="en-US" sz="1350" b="0" i="1" smtClean="0">
                                      <a:solidFill>
                                        <a:schemeClr val="tx1"/>
                                      </a:solidFill>
                                      <a:latin typeface="Cambria Math" panose="02040503050406030204" pitchFamily="18" charset="0"/>
                                    </a:rPr>
                                  </m:ctrlPr>
                                </m:sSubPr>
                                <m:e>
                                  <m:r>
                                    <a:rPr lang="en-US" sz="1350" b="0" i="1" smtClean="0">
                                      <a:solidFill>
                                        <a:schemeClr val="tx1"/>
                                      </a:solidFill>
                                      <a:latin typeface="Cambria Math" panose="02040503050406030204" pitchFamily="18" charset="0"/>
                                    </a:rPr>
                                    <m:t>𝜇</m:t>
                                  </m:r>
                                </m:e>
                                <m:sub>
                                  <m:r>
                                    <a:rPr lang="en-US" sz="1350" b="0" i="1" smtClean="0">
                                      <a:solidFill>
                                        <a:schemeClr val="tx1"/>
                                      </a:solidFill>
                                      <a:latin typeface="Cambria Math" panose="02040503050406030204" pitchFamily="18" charset="0"/>
                                    </a:rPr>
                                    <m:t>𝑎</m:t>
                                  </m:r>
                                </m:sub>
                              </m:sSub>
                              <m:d>
                                <m:dPr>
                                  <m:ctrlPr>
                                    <a:rPr lang="en-US" sz="1350" b="0" i="1" smtClean="0">
                                      <a:solidFill>
                                        <a:schemeClr val="tx1"/>
                                      </a:solidFill>
                                      <a:latin typeface="Cambria Math" panose="02040503050406030204" pitchFamily="18" charset="0"/>
                                    </a:rPr>
                                  </m:ctrlPr>
                                </m:dPr>
                                <m:e>
                                  <m:r>
                                    <a:rPr lang="en-US" sz="1350" b="0" i="1" smtClean="0">
                                      <a:solidFill>
                                        <a:schemeClr val="tx1"/>
                                      </a:solidFill>
                                      <a:latin typeface="Cambria Math" panose="02040503050406030204" pitchFamily="18" charset="0"/>
                                    </a:rPr>
                                    <m:t>𝑋</m:t>
                                  </m:r>
                                </m:e>
                              </m:d>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𝐼</m:t>
                                  </m:r>
                                </m:e>
                                <m:sub>
                                  <m:d>
                                    <m:dPr>
                                      <m:begChr m:val="{"/>
                                      <m:endChr m:val="}"/>
                                      <m:ctrlPr>
                                        <a:rPr lang="en-US" sz="1350" b="0" i="1" smtClean="0">
                                          <a:solidFill>
                                            <a:schemeClr val="tx1"/>
                                          </a:solidFill>
                                          <a:latin typeface="Cambria Math" panose="02040503050406030204" pitchFamily="18" charset="0"/>
                                        </a:rPr>
                                      </m:ctrlPr>
                                    </m:dPr>
                                    <m:e>
                                      <m:r>
                                        <a:rPr lang="en-US" sz="1350" b="0" smtClean="0">
                                          <a:solidFill>
                                            <a:schemeClr val="tx1"/>
                                          </a:solidFill>
                                          <a:latin typeface="Cambria Math" panose="02040503050406030204" pitchFamily="18" charset="0"/>
                                        </a:rPr>
                                        <m:t>𝐴</m:t>
                                      </m:r>
                                      <m:r>
                                        <a:rPr lang="en-US" sz="1350" b="0" smtClean="0">
                                          <a:solidFill>
                                            <a:schemeClr val="tx1"/>
                                          </a:solidFill>
                                          <a:latin typeface="Cambria Math" panose="02040503050406030204" pitchFamily="18" charset="0"/>
                                        </a:rPr>
                                        <m:t>=</m:t>
                                      </m:r>
                                      <m:r>
                                        <a:rPr lang="en-US" sz="1350" b="0" smtClean="0">
                                          <a:solidFill>
                                            <a:schemeClr val="tx1"/>
                                          </a:solidFill>
                                          <a:latin typeface="Cambria Math" panose="02040503050406030204" pitchFamily="18" charset="0"/>
                                        </a:rPr>
                                        <m:t>𝑎</m:t>
                                      </m:r>
                                    </m:e>
                                  </m:d>
                                </m:sub>
                              </m:sSub>
                            </m:oMath>
                          </a14:m>
                          <a:r>
                            <a:rPr lang="en-US" sz="1350" dirty="0">
                              <a:solidFill>
                                <a:schemeClr val="tx1"/>
                              </a:solidFill>
                            </a:rPr>
                            <a:t> </a:t>
                          </a:r>
                        </a:p>
                      </a:txBody>
                      <a:tcPr anchor="ctr"/>
                    </a:tc>
                    <a:tc>
                      <a:txBody>
                        <a:bodyPr/>
                        <a:lstStyle/>
                        <a:p>
                          <a:pPr algn="l"/>
                          <a14:m>
                            <m:oMath xmlns:m="http://schemas.openxmlformats.org/officeDocument/2006/math">
                              <m:f>
                                <m:fPr>
                                  <m:ctrlPr>
                                    <a:rPr lang="en-US" sz="1350" i="1" smtClean="0">
                                      <a:solidFill>
                                        <a:schemeClr val="tx1"/>
                                      </a:solidFill>
                                      <a:latin typeface="Cambria Math" panose="02040503050406030204" pitchFamily="18" charset="0"/>
                                    </a:rPr>
                                  </m:ctrlPr>
                                </m:fPr>
                                <m:num>
                                  <m:r>
                                    <a:rPr lang="en-US" sz="1350" b="0" smtClean="0">
                                      <a:solidFill>
                                        <a:schemeClr val="tx1"/>
                                      </a:solidFill>
                                      <a:latin typeface="Cambria Math" panose="02040503050406030204" pitchFamily="18" charset="0"/>
                                    </a:rPr>
                                    <m:t>1</m:t>
                                  </m:r>
                                </m:num>
                                <m:den>
                                  <m:r>
                                    <a:rPr lang="en-US" sz="1350" b="0" smtClean="0">
                                      <a:solidFill>
                                        <a:schemeClr val="tx1"/>
                                      </a:solidFill>
                                      <a:latin typeface="Cambria Math" panose="02040503050406030204" pitchFamily="18" charset="0"/>
                                    </a:rPr>
                                    <m:t>𝑛</m:t>
                                  </m:r>
                                </m:den>
                              </m:f>
                              <m:nary>
                                <m:naryPr>
                                  <m:chr m:val="∑"/>
                                  <m:limLoc m:val="subSup"/>
                                  <m:supHide m:val="on"/>
                                  <m:ctrlPr>
                                    <a:rPr lang="en-US" sz="1350" i="1" smtClean="0">
                                      <a:solidFill>
                                        <a:schemeClr val="tx1"/>
                                      </a:solidFill>
                                      <a:latin typeface="Cambria Math" panose="02040503050406030204" pitchFamily="18" charset="0"/>
                                    </a:rPr>
                                  </m:ctrlPr>
                                </m:naryPr>
                                <m:sub>
                                  <m:sSub>
                                    <m:sSubPr>
                                      <m:ctrlPr>
                                        <a:rPr lang="en-US" sz="1350" b="0" i="1" smtClean="0">
                                          <a:solidFill>
                                            <a:schemeClr val="tx1"/>
                                          </a:solidFill>
                                          <a:latin typeface="Cambria Math" panose="02040503050406030204" pitchFamily="18" charset="0"/>
                                        </a:rPr>
                                      </m:ctrlPr>
                                    </m:sSubPr>
                                    <m:e>
                                      <m:r>
                                        <m:rPr>
                                          <m:brk m:alnAt="9"/>
                                        </m:rPr>
                                        <a:rPr lang="en-US" sz="1350" b="0" smtClean="0">
                                          <a:solidFill>
                                            <a:schemeClr val="tx1"/>
                                          </a:solidFill>
                                          <a:latin typeface="Cambria Math" panose="02040503050406030204" pitchFamily="18" charset="0"/>
                                        </a:rPr>
                                        <m:t>𝐴</m:t>
                                      </m:r>
                                    </m:e>
                                    <m:sub>
                                      <m:r>
                                        <m:rPr>
                                          <m:brk m:alnAt="9"/>
                                        </m:rPr>
                                        <a:rPr lang="en-US" sz="1350" b="0" smtClean="0">
                                          <a:solidFill>
                                            <a:schemeClr val="tx1"/>
                                          </a:solidFill>
                                          <a:latin typeface="Cambria Math" panose="02040503050406030204" pitchFamily="18" charset="0"/>
                                        </a:rPr>
                                        <m:t>𝑖</m:t>
                                      </m:r>
                                    </m:sub>
                                  </m:sSub>
                                  <m:r>
                                    <m:rPr>
                                      <m:brk m:alnAt="9"/>
                                    </m:rPr>
                                    <a:rPr lang="en-US" sz="1350" b="0" smtClean="0">
                                      <a:solidFill>
                                        <a:schemeClr val="tx1"/>
                                      </a:solidFill>
                                      <a:latin typeface="Cambria Math" panose="02040503050406030204" pitchFamily="18" charset="0"/>
                                    </a:rPr>
                                    <m:t>=</m:t>
                                  </m:r>
                                  <m:r>
                                    <a:rPr lang="en-US" sz="1350" b="0" smtClean="0">
                                      <a:solidFill>
                                        <a:schemeClr val="tx1"/>
                                      </a:solidFill>
                                      <a:latin typeface="Cambria Math" panose="02040503050406030204" pitchFamily="18" charset="0"/>
                                    </a:rPr>
                                    <m:t>𝑎</m:t>
                                  </m:r>
                                </m:sub>
                                <m:sup/>
                                <m:e>
                                  <m:f>
                                    <m:fPr>
                                      <m:ctrlPr>
                                        <a:rPr lang="en-US" sz="1350" i="1" smtClean="0">
                                          <a:solidFill>
                                            <a:schemeClr val="tx1"/>
                                          </a:solidFill>
                                          <a:latin typeface="Cambria Math" panose="02040503050406030204" pitchFamily="18" charset="0"/>
                                        </a:rPr>
                                      </m:ctrlPr>
                                    </m:fPr>
                                    <m:num>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𝑌</m:t>
                                          </m:r>
                                        </m:e>
                                        <m:sub>
                                          <m:r>
                                            <a:rPr lang="en-US" sz="1350" b="0" smtClean="0">
                                              <a:solidFill>
                                                <a:schemeClr val="tx1"/>
                                              </a:solidFill>
                                              <a:latin typeface="Cambria Math" panose="02040503050406030204" pitchFamily="18" charset="0"/>
                                            </a:rPr>
                                            <m:t>𝑖</m:t>
                                          </m:r>
                                        </m:sub>
                                      </m:sSub>
                                      <m:r>
                                        <a:rPr lang="en-US" sz="1350" b="0" smtClean="0">
                                          <a:solidFill>
                                            <a:schemeClr val="tx1"/>
                                          </a:solidFill>
                                          <a:latin typeface="Cambria Math" panose="02040503050406030204" pitchFamily="18" charset="0"/>
                                        </a:rPr>
                                        <m:t>−</m:t>
                                      </m:r>
                                      <m:sSub>
                                        <m:sSubPr>
                                          <m:ctrlPr>
                                            <a:rPr lang="en-US" sz="1350" b="0" i="1" smtClean="0">
                                              <a:solidFill>
                                                <a:schemeClr val="tx1"/>
                                              </a:solidFill>
                                              <a:latin typeface="Cambria Math" panose="02040503050406030204" pitchFamily="18" charset="0"/>
                                            </a:rPr>
                                          </m:ctrlPr>
                                        </m:sSubPr>
                                        <m:e>
                                          <m:acc>
                                            <m:accPr>
                                              <m:chr m:val="̂"/>
                                              <m:ctrlPr>
                                                <a:rPr lang="en-US" sz="1350" b="0" i="1" smtClean="0">
                                                  <a:solidFill>
                                                    <a:schemeClr val="tx1"/>
                                                  </a:solidFill>
                                                  <a:latin typeface="Cambria Math" panose="02040503050406030204" pitchFamily="18" charset="0"/>
                                                </a:rPr>
                                              </m:ctrlPr>
                                            </m:accPr>
                                            <m:e>
                                              <m:r>
                                                <a:rPr lang="en-US" sz="1350" b="0" smtClean="0">
                                                  <a:solidFill>
                                                    <a:schemeClr val="tx1"/>
                                                  </a:solidFill>
                                                  <a:latin typeface="Cambria Math" panose="02040503050406030204" pitchFamily="18" charset="0"/>
                                                </a:rPr>
                                                <m:t>𝜇</m:t>
                                              </m:r>
                                            </m:e>
                                          </m:acc>
                                        </m:e>
                                        <m:sub>
                                          <m:r>
                                            <a:rPr lang="en-US" sz="1350" b="0" smtClean="0">
                                              <a:solidFill>
                                                <a:schemeClr val="tx1"/>
                                              </a:solidFill>
                                              <a:latin typeface="Cambria Math" panose="02040503050406030204" pitchFamily="18" charset="0"/>
                                            </a:rPr>
                                            <m:t>𝑎</m:t>
                                          </m:r>
                                        </m:sub>
                                      </m:sSub>
                                      <m:d>
                                        <m:dPr>
                                          <m:ctrlPr>
                                            <a:rPr lang="en-US" sz="1350" b="0" i="1" smtClean="0">
                                              <a:solidFill>
                                                <a:schemeClr val="tx1"/>
                                              </a:solidFill>
                                              <a:latin typeface="Cambria Math" panose="02040503050406030204" pitchFamily="18" charset="0"/>
                                            </a:rPr>
                                          </m:ctrlPr>
                                        </m:dPr>
                                        <m:e>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𝑋</m:t>
                                              </m:r>
                                            </m:e>
                                            <m:sub>
                                              <m:r>
                                                <a:rPr lang="en-US" sz="1350" b="0" smtClean="0">
                                                  <a:solidFill>
                                                    <a:schemeClr val="tx1"/>
                                                  </a:solidFill>
                                                  <a:latin typeface="Cambria Math" panose="02040503050406030204" pitchFamily="18" charset="0"/>
                                                </a:rPr>
                                                <m:t>𝑖</m:t>
                                              </m:r>
                                            </m:sub>
                                          </m:sSub>
                                        </m:e>
                                      </m:d>
                                    </m:num>
                                    <m:den>
                                      <m:f>
                                        <m:fPr>
                                          <m:type m:val="lin"/>
                                          <m:ctrlPr>
                                            <a:rPr lang="en-US" sz="1350" i="1" smtClean="0">
                                              <a:solidFill>
                                                <a:schemeClr val="tx1"/>
                                              </a:solidFill>
                                              <a:latin typeface="Cambria Math" panose="02040503050406030204" pitchFamily="18" charset="0"/>
                                            </a:rPr>
                                          </m:ctrlPr>
                                        </m:fPr>
                                        <m:num>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𝑛</m:t>
                                              </m:r>
                                            </m:e>
                                            <m:sub>
                                              <m:r>
                                                <a:rPr lang="en-US" sz="1350" b="0" smtClean="0">
                                                  <a:solidFill>
                                                    <a:schemeClr val="tx1"/>
                                                  </a:solidFill>
                                                  <a:latin typeface="Cambria Math" panose="02040503050406030204" pitchFamily="18" charset="0"/>
                                                </a:rPr>
                                                <m:t>𝑎</m:t>
                                              </m:r>
                                            </m:sub>
                                          </m:sSub>
                                        </m:num>
                                        <m:den>
                                          <m:r>
                                            <a:rPr lang="en-US" sz="1350" b="0" smtClean="0">
                                              <a:solidFill>
                                                <a:schemeClr val="tx1"/>
                                              </a:solidFill>
                                              <a:latin typeface="Cambria Math" panose="02040503050406030204" pitchFamily="18" charset="0"/>
                                            </a:rPr>
                                            <m:t>𝑛</m:t>
                                          </m:r>
                                        </m:den>
                                      </m:f>
                                    </m:den>
                                  </m:f>
                                </m:e>
                              </m:nary>
                              <m:r>
                                <a:rPr lang="en-US" sz="1350" b="0" smtClean="0">
                                  <a:solidFill>
                                    <a:schemeClr val="tx1"/>
                                  </a:solidFill>
                                  <a:latin typeface="Cambria Math" panose="02040503050406030204" pitchFamily="18" charset="0"/>
                                </a:rPr>
                                <m:t>+</m:t>
                              </m:r>
                              <m:f>
                                <m:fPr>
                                  <m:ctrlPr>
                                    <a:rPr lang="en-US" sz="1350" b="0" i="1" smtClean="0">
                                      <a:solidFill>
                                        <a:schemeClr val="tx1"/>
                                      </a:solidFill>
                                      <a:latin typeface="Cambria Math" panose="02040503050406030204" pitchFamily="18" charset="0"/>
                                    </a:rPr>
                                  </m:ctrlPr>
                                </m:fPr>
                                <m:num>
                                  <m:r>
                                    <a:rPr lang="en-US" sz="1350" b="0" smtClean="0">
                                      <a:solidFill>
                                        <a:schemeClr val="tx1"/>
                                      </a:solidFill>
                                      <a:latin typeface="Cambria Math" panose="02040503050406030204" pitchFamily="18" charset="0"/>
                                    </a:rPr>
                                    <m:t>1</m:t>
                                  </m:r>
                                </m:num>
                                <m:den>
                                  <m:r>
                                    <a:rPr lang="en-US" sz="1350" b="0" smtClean="0">
                                      <a:solidFill>
                                        <a:schemeClr val="tx1"/>
                                      </a:solidFill>
                                      <a:latin typeface="Cambria Math" panose="02040503050406030204" pitchFamily="18" charset="0"/>
                                    </a:rPr>
                                    <m:t>𝑛</m:t>
                                  </m:r>
                                </m:den>
                              </m:f>
                              <m:nary>
                                <m:naryPr>
                                  <m:chr m:val="∑"/>
                                  <m:limLoc m:val="subSup"/>
                                  <m:ctrlPr>
                                    <a:rPr lang="en-US" sz="1350" b="0" i="1" smtClean="0">
                                      <a:solidFill>
                                        <a:schemeClr val="tx1"/>
                                      </a:solidFill>
                                      <a:latin typeface="Cambria Math" panose="02040503050406030204" pitchFamily="18" charset="0"/>
                                    </a:rPr>
                                  </m:ctrlPr>
                                </m:naryPr>
                                <m:sub>
                                  <m:r>
                                    <m:rPr>
                                      <m:brk m:alnAt="25"/>
                                    </m:rPr>
                                    <a:rPr lang="en-US" sz="1350" b="0" smtClean="0">
                                      <a:solidFill>
                                        <a:schemeClr val="tx1"/>
                                      </a:solidFill>
                                      <a:latin typeface="Cambria Math" panose="02040503050406030204" pitchFamily="18" charset="0"/>
                                    </a:rPr>
                                    <m:t>𝑖</m:t>
                                  </m:r>
                                  <m:r>
                                    <a:rPr lang="en-US" sz="1350" b="0" smtClean="0">
                                      <a:solidFill>
                                        <a:schemeClr val="tx1"/>
                                      </a:solidFill>
                                      <a:latin typeface="Cambria Math" panose="02040503050406030204" pitchFamily="18" charset="0"/>
                                    </a:rPr>
                                    <m:t>=1</m:t>
                                  </m:r>
                                </m:sub>
                                <m:sup>
                                  <m:r>
                                    <a:rPr lang="en-US" sz="1350" b="0" smtClean="0">
                                      <a:solidFill>
                                        <a:schemeClr val="tx1"/>
                                      </a:solidFill>
                                      <a:latin typeface="Cambria Math" panose="02040503050406030204" pitchFamily="18" charset="0"/>
                                    </a:rPr>
                                    <m:t>𝑛</m:t>
                                  </m:r>
                                </m:sup>
                                <m:e>
                                  <m:sSub>
                                    <m:sSubPr>
                                      <m:ctrlPr>
                                        <a:rPr lang="en-US" sz="1350" b="0" i="1" smtClean="0">
                                          <a:solidFill>
                                            <a:schemeClr val="tx1"/>
                                          </a:solidFill>
                                          <a:latin typeface="Cambria Math" panose="02040503050406030204" pitchFamily="18" charset="0"/>
                                        </a:rPr>
                                      </m:ctrlPr>
                                    </m:sSubPr>
                                    <m:e>
                                      <m:acc>
                                        <m:accPr>
                                          <m:chr m:val="̂"/>
                                          <m:ctrlPr>
                                            <a:rPr lang="en-US" sz="1350" b="0" i="1" smtClean="0">
                                              <a:solidFill>
                                                <a:schemeClr val="tx1"/>
                                              </a:solidFill>
                                              <a:latin typeface="Cambria Math" panose="02040503050406030204" pitchFamily="18" charset="0"/>
                                            </a:rPr>
                                          </m:ctrlPr>
                                        </m:accPr>
                                        <m:e>
                                          <m:r>
                                            <a:rPr lang="en-US" sz="1350" b="0" smtClean="0">
                                              <a:solidFill>
                                                <a:schemeClr val="tx1"/>
                                              </a:solidFill>
                                              <a:latin typeface="Cambria Math" panose="02040503050406030204" pitchFamily="18" charset="0"/>
                                            </a:rPr>
                                            <m:t>𝜇</m:t>
                                          </m:r>
                                        </m:e>
                                      </m:acc>
                                    </m:e>
                                    <m:sub>
                                      <m:r>
                                        <a:rPr lang="en-US" sz="1350" b="0" smtClean="0">
                                          <a:solidFill>
                                            <a:schemeClr val="tx1"/>
                                          </a:solidFill>
                                          <a:latin typeface="Cambria Math" panose="02040503050406030204" pitchFamily="18" charset="0"/>
                                        </a:rPr>
                                        <m:t>𝑎</m:t>
                                      </m:r>
                                    </m:sub>
                                  </m:sSub>
                                  <m:d>
                                    <m:dPr>
                                      <m:ctrlPr>
                                        <a:rPr lang="en-US" sz="1350" b="0" i="1" smtClean="0">
                                          <a:solidFill>
                                            <a:schemeClr val="tx1"/>
                                          </a:solidFill>
                                          <a:latin typeface="Cambria Math" panose="02040503050406030204" pitchFamily="18" charset="0"/>
                                        </a:rPr>
                                      </m:ctrlPr>
                                    </m:dPr>
                                    <m:e>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𝑋</m:t>
                                          </m:r>
                                        </m:e>
                                        <m:sub>
                                          <m:r>
                                            <a:rPr lang="en-US" sz="1350" b="0" smtClean="0">
                                              <a:solidFill>
                                                <a:schemeClr val="tx1"/>
                                              </a:solidFill>
                                              <a:latin typeface="Cambria Math" panose="02040503050406030204" pitchFamily="18" charset="0"/>
                                            </a:rPr>
                                            <m:t>𝑖</m:t>
                                          </m:r>
                                        </m:sub>
                                      </m:sSub>
                                    </m:e>
                                  </m:d>
                                </m:e>
                              </m:nary>
                              <m:r>
                                <a:rPr lang="en-US" sz="1350" b="0" smtClean="0">
                                  <a:solidFill>
                                    <a:schemeClr val="tx1"/>
                                  </a:solidFill>
                                  <a:latin typeface="Cambria Math" panose="02040503050406030204" pitchFamily="18" charset="0"/>
                                </a:rPr>
                                <m:t>, </m:t>
                              </m:r>
                              <m:r>
                                <a:rPr lang="en-US" sz="1350" b="0" smtClean="0">
                                  <a:solidFill>
                                    <a:schemeClr val="tx1"/>
                                  </a:solidFill>
                                  <a:latin typeface="Cambria Math" panose="02040503050406030204" pitchFamily="18" charset="0"/>
                                </a:rPr>
                                <m:t>𝑎</m:t>
                              </m:r>
                              <m:r>
                                <a:rPr lang="en-US" sz="1350" b="0" smtClean="0">
                                  <a:solidFill>
                                    <a:schemeClr val="tx1"/>
                                  </a:solidFill>
                                  <a:latin typeface="Cambria Math" panose="02040503050406030204" pitchFamily="18" charset="0"/>
                                </a:rPr>
                                <m:t>=1,…,</m:t>
                              </m:r>
                              <m:r>
                                <a:rPr lang="en-US" sz="1350" b="0" smtClean="0">
                                  <a:solidFill>
                                    <a:schemeClr val="tx1"/>
                                  </a:solidFill>
                                  <a:latin typeface="Cambria Math" panose="02040503050406030204" pitchFamily="18" charset="0"/>
                                </a:rPr>
                                <m:t>𝑘</m:t>
                              </m:r>
                            </m:oMath>
                          </a14:m>
                          <a:r>
                            <a:rPr lang="en-US" sz="1350" dirty="0">
                              <a:solidFill>
                                <a:schemeClr val="tx1"/>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chemeClr val="tx1"/>
                              </a:solidFill>
                            </a:rPr>
                            <a:t>robincar_glm</a:t>
                          </a:r>
                          <a:r>
                            <a:rPr lang="en-US" sz="1350" dirty="0">
                              <a:solidFill>
                                <a:schemeClr val="tx1"/>
                              </a:solidFill>
                            </a:rPr>
                            <a:t>, </a:t>
                          </a:r>
                          <a:r>
                            <a:rPr lang="en-US" sz="1350" dirty="0" err="1">
                              <a:solidFill>
                                <a:schemeClr val="tx1"/>
                              </a:solidFill>
                            </a:rPr>
                            <a:t>robincar_SL</a:t>
                          </a:r>
                          <a:endParaRPr lang="en-US" sz="1350" dirty="0">
                            <a:solidFill>
                              <a:schemeClr val="tx1"/>
                            </a:solidFill>
                          </a:endParaRPr>
                        </a:p>
                      </a:txBody>
                      <a:tcPr anchor="ctr"/>
                    </a:tc>
                    <a:extLst>
                      <a:ext uri="{0D108BD9-81ED-4DB2-BD59-A6C34878D82A}">
                        <a16:rowId xmlns:a16="http://schemas.microsoft.com/office/drawing/2014/main" val="3106131093"/>
                      </a:ext>
                    </a:extLst>
                  </a:tr>
                </a:tbl>
              </a:graphicData>
            </a:graphic>
          </p:graphicFrame>
        </mc:Choice>
        <mc:Fallback xmlns="">
          <p:graphicFrame>
            <p:nvGraphicFramePr>
              <p:cNvPr id="4" name="Table 1">
                <a:extLst>
                  <a:ext uri="{FF2B5EF4-FFF2-40B4-BE49-F238E27FC236}">
                    <a16:creationId xmlns:a16="http://schemas.microsoft.com/office/drawing/2014/main" id="{519C15B4-9962-8C69-B7BF-E88600B4793F}"/>
                  </a:ext>
                </a:extLst>
              </p:cNvPr>
              <p:cNvGraphicFramePr>
                <a:graphicFrameLocks noGrp="1"/>
              </p:cNvGraphicFramePr>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4"/>
                          <a:stretch>
                            <a:fillRect l="-136918" t="-2703" r="-82079" b="-189189"/>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chemeClr val="tx1"/>
                              </a:solidFill>
                            </a:rPr>
                            <a:t>AIPW (doubly robust)</a:t>
                          </a:r>
                        </a:p>
                      </a:txBody>
                      <a:tcPr anchor="ctr"/>
                    </a:tc>
                    <a:tc>
                      <a:txBody>
                        <a:bodyPr/>
                        <a:lstStyle/>
                        <a:p>
                          <a:endParaRPr lang="en-US"/>
                        </a:p>
                      </a:txBody>
                      <a:tcPr anchor="ctr">
                        <a:blipFill>
                          <a:blip r:embed="rId4"/>
                          <a:stretch>
                            <a:fillRect l="-70536" t="-105556" r="-226786" b="-94444"/>
                          </a:stretch>
                        </a:blipFill>
                      </a:tcPr>
                    </a:tc>
                    <a:tc>
                      <a:txBody>
                        <a:bodyPr/>
                        <a:lstStyle/>
                        <a:p>
                          <a:endParaRPr lang="en-US"/>
                        </a:p>
                      </a:txBody>
                      <a:tcPr anchor="ctr">
                        <a:blipFill>
                          <a:blip r:embed="rId4"/>
                          <a:stretch>
                            <a:fillRect l="-136918" t="-105556" r="-82079" b="-9444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chemeClr val="tx1"/>
                              </a:solidFill>
                            </a:rPr>
                            <a:t>robincar_glm</a:t>
                          </a:r>
                          <a:r>
                            <a:rPr lang="en-US" sz="1350" dirty="0">
                              <a:solidFill>
                                <a:schemeClr val="tx1"/>
                              </a:solidFill>
                            </a:rPr>
                            <a:t>, </a:t>
                          </a:r>
                          <a:r>
                            <a:rPr lang="en-US" sz="1350" dirty="0" err="1">
                              <a:solidFill>
                                <a:schemeClr val="tx1"/>
                              </a:solidFill>
                            </a:rPr>
                            <a:t>robincar_SL</a:t>
                          </a:r>
                          <a:endParaRPr lang="en-US" sz="1350" dirty="0">
                            <a:solidFill>
                              <a:schemeClr val="tx1"/>
                            </a:solidFill>
                          </a:endParaRPr>
                        </a:p>
                      </a:txBody>
                      <a:tcPr anchor="ctr"/>
                    </a:tc>
                    <a:extLst>
                      <a:ext uri="{0D108BD9-81ED-4DB2-BD59-A6C34878D82A}">
                        <a16:rowId xmlns:a16="http://schemas.microsoft.com/office/drawing/2014/main" val="3106131093"/>
                      </a:ext>
                    </a:extLst>
                  </a:tr>
                </a:tbl>
              </a:graphicData>
            </a:graphic>
          </p:graphicFrame>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916F1A38-29DC-42ED-463C-2DA514E1685C}"/>
                  </a:ext>
                </a:extLst>
              </p:cNvPr>
              <p:cNvSpPr/>
              <p:nvPr/>
            </p:nvSpPr>
            <p:spPr>
              <a:xfrm>
                <a:off x="560593" y="5766482"/>
                <a:ext cx="11272973" cy="1000604"/>
              </a:xfrm>
              <a:prstGeom prst="roundRect">
                <a:avLst>
                  <a:gd name="adj" fmla="val 12830"/>
                </a:avLst>
              </a:prstGeom>
              <a:solidFill>
                <a:schemeClr val="tx2">
                  <a:lumMod val="20000"/>
                  <a:lumOff val="80000"/>
                  <a:alpha val="5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36538" indent="-236538">
                  <a:spcAft>
                    <a:spcPts val="300"/>
                  </a:spcAft>
                  <a:buFont typeface="Arial" panose="020B0604020202020204" pitchFamily="34" charset="0"/>
                  <a:buChar char="•"/>
                </a:pPr>
                <a:r>
                  <a:rPr lang="en-US" sz="1350" dirty="0">
                    <a:solidFill>
                      <a:schemeClr val="tx2">
                        <a:lumMod val="75000"/>
                      </a:schemeClr>
                    </a:solidFill>
                  </a:rPr>
                  <a:t>Commonly used </a:t>
                </a:r>
                <a14:m>
                  <m:oMath xmlns:m="http://schemas.openxmlformats.org/officeDocument/2006/math">
                    <m:r>
                      <a:rPr lang="en-US" sz="1350" i="1" dirty="0" smtClean="0">
                        <a:solidFill>
                          <a:schemeClr val="tx2">
                            <a:lumMod val="75000"/>
                          </a:schemeClr>
                        </a:solidFill>
                        <a:latin typeface="Cambria Math" panose="02040503050406030204" pitchFamily="18" charset="0"/>
                      </a:rPr>
                      <m:t>h</m:t>
                    </m:r>
                    <m:d>
                      <m:dPr>
                        <m:ctrlPr>
                          <a:rPr lang="en-US" sz="1350" b="0" i="1" dirty="0" smtClean="0">
                            <a:solidFill>
                              <a:schemeClr val="tx2">
                                <a:lumMod val="75000"/>
                              </a:schemeClr>
                            </a:solidFill>
                            <a:latin typeface="Cambria Math" panose="02040503050406030204" pitchFamily="18" charset="0"/>
                          </a:rPr>
                        </m:ctrlPr>
                      </m:dPr>
                      <m:e>
                        <m:r>
                          <a:rPr lang="en-US" sz="1350" b="0" i="1" dirty="0" smtClean="0">
                            <a:solidFill>
                              <a:schemeClr val="tx2">
                                <a:lumMod val="75000"/>
                              </a:schemeClr>
                            </a:solidFill>
                            <a:latin typeface="Cambria Math" panose="02040503050406030204" pitchFamily="18" charset="0"/>
                          </a:rPr>
                          <m:t>⋅</m:t>
                        </m:r>
                      </m:e>
                    </m:d>
                  </m:oMath>
                </a14:m>
                <a:r>
                  <a:rPr lang="en-US" sz="1350" dirty="0">
                    <a:solidFill>
                      <a:schemeClr val="tx2">
                        <a:lumMod val="75000"/>
                      </a:schemeClr>
                    </a:solidFill>
                  </a:rPr>
                  <a:t>: </a:t>
                </a:r>
                <a:r>
                  <a:rPr lang="en-US" sz="1350" b="1" dirty="0">
                    <a:solidFill>
                      <a:schemeClr val="tx2">
                        <a:lumMod val="75000"/>
                      </a:schemeClr>
                    </a:solidFill>
                  </a:rPr>
                  <a:t>1)</a:t>
                </a:r>
                <a:r>
                  <a:rPr lang="en-US" sz="1350" dirty="0">
                    <a:solidFill>
                      <a:schemeClr val="tx2">
                        <a:lumMod val="75000"/>
                      </a:schemeClr>
                    </a:solidFill>
                  </a:rPr>
                  <a:t> </a:t>
                </a:r>
                <a:r>
                  <a:rPr lang="en-US" sz="1350" b="1" dirty="0">
                    <a:solidFill>
                      <a:schemeClr val="tx2">
                        <a:lumMod val="75000"/>
                      </a:schemeClr>
                    </a:solidFill>
                  </a:rPr>
                  <a:t>mean difference</a:t>
                </a:r>
                <a:r>
                  <a:rPr lang="en-US" sz="1350" dirty="0">
                    <a:solidFill>
                      <a:schemeClr val="tx2">
                        <a:lumMod val="75000"/>
                      </a:schemeClr>
                    </a:solidFill>
                  </a:rPr>
                  <a:t>, e.g., </a:t>
                </a:r>
                <a14:m>
                  <m:oMath xmlns:m="http://schemas.openxmlformats.org/officeDocument/2006/math">
                    <m:sSub>
                      <m:sSubPr>
                        <m:ctrlPr>
                          <a:rPr lang="en-US" sz="1350" b="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𝜃</m:t>
                        </m:r>
                      </m:e>
                      <m:sub>
                        <m:r>
                          <a:rPr lang="en-US" sz="1350" b="0" i="1" smtClean="0">
                            <a:solidFill>
                              <a:schemeClr val="tx2">
                                <a:lumMod val="75000"/>
                              </a:schemeClr>
                            </a:solidFill>
                            <a:latin typeface="Cambria Math" panose="02040503050406030204" pitchFamily="18" charset="0"/>
                          </a:rPr>
                          <m:t>2</m:t>
                        </m:r>
                      </m:sub>
                    </m:sSub>
                    <m:r>
                      <a:rPr lang="en-US" sz="1350" b="0" i="1" smtClean="0">
                        <a:solidFill>
                          <a:schemeClr val="tx2">
                            <a:lumMod val="75000"/>
                          </a:schemeClr>
                        </a:solidFill>
                        <a:latin typeface="Cambria Math" panose="02040503050406030204" pitchFamily="18" charset="0"/>
                      </a:rPr>
                      <m:t>−</m:t>
                    </m:r>
                    <m:sSub>
                      <m:sSubPr>
                        <m:ctrlPr>
                          <a:rPr lang="en-US" sz="1350" b="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𝜃</m:t>
                        </m:r>
                      </m:e>
                      <m:sub>
                        <m:r>
                          <a:rPr lang="en-US" sz="1350" b="0" i="1" smtClean="0">
                            <a:solidFill>
                              <a:schemeClr val="tx2">
                                <a:lumMod val="75000"/>
                              </a:schemeClr>
                            </a:solidFill>
                            <a:latin typeface="Cambria Math" panose="02040503050406030204" pitchFamily="18" charset="0"/>
                          </a:rPr>
                          <m:t>1</m:t>
                        </m:r>
                      </m:sub>
                    </m:sSub>
                  </m:oMath>
                </a14:m>
                <a:r>
                  <a:rPr lang="en-US" sz="1350" dirty="0">
                    <a:solidFill>
                      <a:schemeClr val="tx2">
                        <a:lumMod val="75000"/>
                      </a:schemeClr>
                    </a:solidFill>
                  </a:rPr>
                  <a:t>; </a:t>
                </a:r>
                <a:r>
                  <a:rPr lang="en-US" sz="1350" b="1" dirty="0">
                    <a:solidFill>
                      <a:schemeClr val="tx2">
                        <a:lumMod val="75000"/>
                      </a:schemeClr>
                    </a:solidFill>
                  </a:rPr>
                  <a:t>2)</a:t>
                </a:r>
                <a:r>
                  <a:rPr lang="en-US" sz="1350" dirty="0">
                    <a:solidFill>
                      <a:schemeClr val="tx2">
                        <a:lumMod val="75000"/>
                      </a:schemeClr>
                    </a:solidFill>
                  </a:rPr>
                  <a:t> </a:t>
                </a:r>
                <a:r>
                  <a:rPr lang="en-US" sz="1350" b="1" dirty="0">
                    <a:solidFill>
                      <a:schemeClr val="tx2">
                        <a:lumMod val="75000"/>
                      </a:schemeClr>
                    </a:solidFill>
                  </a:rPr>
                  <a:t>ratio</a:t>
                </a:r>
                <a:r>
                  <a:rPr lang="en-US" sz="1350" dirty="0">
                    <a:solidFill>
                      <a:schemeClr val="tx2">
                        <a:lumMod val="75000"/>
                      </a:schemeClr>
                    </a:solidFill>
                  </a:rPr>
                  <a:t> e.g., </a:t>
                </a:r>
                <a14:m>
                  <m:oMath xmlns:m="http://schemas.openxmlformats.org/officeDocument/2006/math">
                    <m:sSub>
                      <m:sSubPr>
                        <m:ctrlPr>
                          <a:rPr lang="en-US" sz="1350" i="1">
                            <a:solidFill>
                              <a:schemeClr val="tx2">
                                <a:lumMod val="75000"/>
                              </a:schemeClr>
                            </a:solidFill>
                            <a:latin typeface="Cambria Math" panose="02040503050406030204" pitchFamily="18" charset="0"/>
                          </a:rPr>
                        </m:ctrlPr>
                      </m:sSubPr>
                      <m:e>
                        <m:r>
                          <a:rPr lang="en-US" sz="1350" i="1">
                            <a:solidFill>
                              <a:schemeClr val="tx2">
                                <a:lumMod val="75000"/>
                              </a:schemeClr>
                            </a:solidFill>
                            <a:latin typeface="Cambria Math" panose="02040503050406030204" pitchFamily="18" charset="0"/>
                          </a:rPr>
                          <m:t>𝜃</m:t>
                        </m:r>
                      </m:e>
                      <m:sub>
                        <m:r>
                          <a:rPr lang="en-US" sz="1350" i="1">
                            <a:solidFill>
                              <a:schemeClr val="tx2">
                                <a:lumMod val="75000"/>
                              </a:schemeClr>
                            </a:solidFill>
                            <a:latin typeface="Cambria Math" panose="02040503050406030204" pitchFamily="18" charset="0"/>
                          </a:rPr>
                          <m:t>2</m:t>
                        </m:r>
                      </m:sub>
                    </m:sSub>
                    <m:r>
                      <a:rPr lang="en-US" sz="1350" b="0" i="1" smtClean="0">
                        <a:solidFill>
                          <a:schemeClr val="tx2">
                            <a:lumMod val="75000"/>
                          </a:schemeClr>
                        </a:solidFill>
                        <a:latin typeface="Cambria Math" panose="02040503050406030204" pitchFamily="18" charset="0"/>
                      </a:rPr>
                      <m:t>/</m:t>
                    </m:r>
                    <m:sSub>
                      <m:sSubPr>
                        <m:ctrlPr>
                          <a:rPr lang="en-US" sz="1350" i="1">
                            <a:solidFill>
                              <a:schemeClr val="tx2">
                                <a:lumMod val="75000"/>
                              </a:schemeClr>
                            </a:solidFill>
                            <a:latin typeface="Cambria Math" panose="02040503050406030204" pitchFamily="18" charset="0"/>
                          </a:rPr>
                        </m:ctrlPr>
                      </m:sSubPr>
                      <m:e>
                        <m:r>
                          <a:rPr lang="en-US" sz="1350" i="1">
                            <a:solidFill>
                              <a:schemeClr val="tx2">
                                <a:lumMod val="75000"/>
                              </a:schemeClr>
                            </a:solidFill>
                            <a:latin typeface="Cambria Math" panose="02040503050406030204" pitchFamily="18" charset="0"/>
                          </a:rPr>
                          <m:t>𝜃</m:t>
                        </m:r>
                      </m:e>
                      <m:sub>
                        <m:r>
                          <a:rPr lang="en-US" sz="1350" i="1">
                            <a:solidFill>
                              <a:schemeClr val="tx2">
                                <a:lumMod val="75000"/>
                              </a:schemeClr>
                            </a:solidFill>
                            <a:latin typeface="Cambria Math" panose="02040503050406030204" pitchFamily="18" charset="0"/>
                          </a:rPr>
                          <m:t>1</m:t>
                        </m:r>
                      </m:sub>
                    </m:sSub>
                  </m:oMath>
                </a14:m>
                <a:r>
                  <a:rPr lang="en-US" sz="1350" dirty="0">
                    <a:solidFill>
                      <a:schemeClr val="tx2">
                        <a:lumMod val="75000"/>
                      </a:schemeClr>
                    </a:solidFill>
                  </a:rPr>
                  <a:t>; </a:t>
                </a:r>
                <a:r>
                  <a:rPr lang="en-US" sz="1350" b="1" dirty="0">
                    <a:solidFill>
                      <a:schemeClr val="tx2">
                        <a:lumMod val="75000"/>
                      </a:schemeClr>
                    </a:solidFill>
                  </a:rPr>
                  <a:t>3)</a:t>
                </a:r>
                <a:r>
                  <a:rPr lang="en-US" sz="1350" dirty="0">
                    <a:solidFill>
                      <a:schemeClr val="tx2">
                        <a:lumMod val="75000"/>
                      </a:schemeClr>
                    </a:solidFill>
                  </a:rPr>
                  <a:t> </a:t>
                </a:r>
                <a:r>
                  <a:rPr lang="en-US" sz="1350" b="1" dirty="0">
                    <a:solidFill>
                      <a:schemeClr val="tx2">
                        <a:lumMod val="75000"/>
                      </a:schemeClr>
                    </a:solidFill>
                  </a:rPr>
                  <a:t>odds ratio</a:t>
                </a:r>
                <a:r>
                  <a:rPr lang="en-US" sz="1350" dirty="0">
                    <a:solidFill>
                      <a:schemeClr val="tx2">
                        <a:lumMod val="75000"/>
                      </a:schemeClr>
                    </a:solidFill>
                  </a:rPr>
                  <a:t>, </a:t>
                </a:r>
                <a14:m>
                  <m:oMath xmlns:m="http://schemas.openxmlformats.org/officeDocument/2006/math">
                    <m:d>
                      <m:dPr>
                        <m:begChr m:val="{"/>
                        <m:endChr m:val="}"/>
                        <m:ctrlPr>
                          <a:rPr lang="en-US" sz="1350" b="0" i="1" smtClean="0">
                            <a:solidFill>
                              <a:schemeClr val="tx2">
                                <a:lumMod val="75000"/>
                              </a:schemeClr>
                            </a:solidFill>
                            <a:latin typeface="Cambria Math" panose="02040503050406030204" pitchFamily="18" charset="0"/>
                          </a:rPr>
                        </m:ctrlPr>
                      </m:dPr>
                      <m:e>
                        <m:f>
                          <m:fPr>
                            <m:type m:val="lin"/>
                            <m:ctrlPr>
                              <a:rPr lang="en-US" sz="1350" b="0" i="1" smtClean="0">
                                <a:solidFill>
                                  <a:schemeClr val="tx2">
                                    <a:lumMod val="75000"/>
                                  </a:schemeClr>
                                </a:solidFill>
                                <a:latin typeface="Cambria Math" panose="02040503050406030204" pitchFamily="18" charset="0"/>
                              </a:rPr>
                            </m:ctrlPr>
                          </m:fPr>
                          <m:num>
                            <m:sSub>
                              <m:sSubPr>
                                <m:ctrlPr>
                                  <a:rPr lang="en-US" sz="1350" b="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𝜃</m:t>
                                </m:r>
                              </m:e>
                              <m:sub>
                                <m:r>
                                  <a:rPr lang="en-US" sz="1350" b="0" i="1" smtClean="0">
                                    <a:solidFill>
                                      <a:schemeClr val="tx2">
                                        <a:lumMod val="75000"/>
                                      </a:schemeClr>
                                    </a:solidFill>
                                    <a:latin typeface="Cambria Math" panose="02040503050406030204" pitchFamily="18" charset="0"/>
                                  </a:rPr>
                                  <m:t>2</m:t>
                                </m:r>
                              </m:sub>
                            </m:sSub>
                          </m:num>
                          <m:den>
                            <m:d>
                              <m:dPr>
                                <m:ctrlPr>
                                  <a:rPr lang="en-US" sz="1350" b="0" i="1" smtClean="0">
                                    <a:solidFill>
                                      <a:schemeClr val="tx2">
                                        <a:lumMod val="75000"/>
                                      </a:schemeClr>
                                    </a:solidFill>
                                    <a:latin typeface="Cambria Math" panose="02040503050406030204" pitchFamily="18" charset="0"/>
                                  </a:rPr>
                                </m:ctrlPr>
                              </m:dPr>
                              <m:e>
                                <m:r>
                                  <a:rPr lang="en-US" sz="1350" b="0" i="1" smtClean="0">
                                    <a:solidFill>
                                      <a:schemeClr val="tx2">
                                        <a:lumMod val="75000"/>
                                      </a:schemeClr>
                                    </a:solidFill>
                                    <a:latin typeface="Cambria Math" panose="02040503050406030204" pitchFamily="18" charset="0"/>
                                  </a:rPr>
                                  <m:t>1−</m:t>
                                </m:r>
                                <m:sSub>
                                  <m:sSubPr>
                                    <m:ctrlPr>
                                      <a:rPr lang="en-US" sz="1350" b="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𝜃</m:t>
                                    </m:r>
                                  </m:e>
                                  <m:sub>
                                    <m:r>
                                      <a:rPr lang="en-US" sz="1350" b="0" i="1" smtClean="0">
                                        <a:solidFill>
                                          <a:schemeClr val="tx2">
                                            <a:lumMod val="75000"/>
                                          </a:schemeClr>
                                        </a:solidFill>
                                        <a:latin typeface="Cambria Math" panose="02040503050406030204" pitchFamily="18" charset="0"/>
                                      </a:rPr>
                                      <m:t>2</m:t>
                                    </m:r>
                                  </m:sub>
                                </m:sSub>
                              </m:e>
                            </m:d>
                          </m:den>
                        </m:f>
                      </m:e>
                    </m:d>
                    <m:r>
                      <a:rPr lang="en-US" sz="1350" i="1">
                        <a:solidFill>
                          <a:schemeClr val="tx2">
                            <a:lumMod val="75000"/>
                          </a:schemeClr>
                        </a:solidFill>
                        <a:latin typeface="Cambria Math" panose="02040503050406030204" pitchFamily="18" charset="0"/>
                      </a:rPr>
                      <m:t>−</m:t>
                    </m:r>
                    <m:d>
                      <m:dPr>
                        <m:begChr m:val="{"/>
                        <m:endChr m:val="}"/>
                        <m:ctrlPr>
                          <a:rPr lang="en-US" sz="1350" b="0" i="1" smtClean="0">
                            <a:solidFill>
                              <a:schemeClr val="tx2">
                                <a:lumMod val="75000"/>
                              </a:schemeClr>
                            </a:solidFill>
                            <a:latin typeface="Cambria Math" panose="02040503050406030204" pitchFamily="18" charset="0"/>
                          </a:rPr>
                        </m:ctrlPr>
                      </m:dPr>
                      <m:e>
                        <m:f>
                          <m:fPr>
                            <m:type m:val="lin"/>
                            <m:ctrlPr>
                              <a:rPr lang="en-US" sz="1350" i="1" smtClean="0">
                                <a:solidFill>
                                  <a:schemeClr val="tx2">
                                    <a:lumMod val="75000"/>
                                  </a:schemeClr>
                                </a:solidFill>
                                <a:latin typeface="Cambria Math" panose="02040503050406030204" pitchFamily="18" charset="0"/>
                              </a:rPr>
                            </m:ctrlPr>
                          </m:fPr>
                          <m:num>
                            <m:sSub>
                              <m:sSubPr>
                                <m:ctrlPr>
                                  <a:rPr lang="en-US" sz="1350" i="1">
                                    <a:solidFill>
                                      <a:schemeClr val="tx2">
                                        <a:lumMod val="75000"/>
                                      </a:schemeClr>
                                    </a:solidFill>
                                    <a:latin typeface="Cambria Math" panose="02040503050406030204" pitchFamily="18" charset="0"/>
                                  </a:rPr>
                                </m:ctrlPr>
                              </m:sSubPr>
                              <m:e>
                                <m:r>
                                  <a:rPr lang="en-US" sz="1350" i="1">
                                    <a:solidFill>
                                      <a:schemeClr val="tx2">
                                        <a:lumMod val="75000"/>
                                      </a:schemeClr>
                                    </a:solidFill>
                                    <a:latin typeface="Cambria Math" panose="02040503050406030204" pitchFamily="18" charset="0"/>
                                  </a:rPr>
                                  <m:t>𝜃</m:t>
                                </m:r>
                              </m:e>
                              <m:sub>
                                <m:r>
                                  <a:rPr lang="en-US" sz="1350" i="1">
                                    <a:solidFill>
                                      <a:schemeClr val="tx2">
                                        <a:lumMod val="75000"/>
                                      </a:schemeClr>
                                    </a:solidFill>
                                    <a:latin typeface="Cambria Math" panose="02040503050406030204" pitchFamily="18" charset="0"/>
                                  </a:rPr>
                                  <m:t>1</m:t>
                                </m:r>
                              </m:sub>
                            </m:sSub>
                          </m:num>
                          <m:den>
                            <m:d>
                              <m:dPr>
                                <m:ctrlPr>
                                  <a:rPr lang="en-US" sz="1350" b="0" i="1" smtClean="0">
                                    <a:solidFill>
                                      <a:schemeClr val="tx2">
                                        <a:lumMod val="75000"/>
                                      </a:schemeClr>
                                    </a:solidFill>
                                    <a:latin typeface="Cambria Math" panose="02040503050406030204" pitchFamily="18" charset="0"/>
                                  </a:rPr>
                                </m:ctrlPr>
                              </m:dPr>
                              <m:e>
                                <m:r>
                                  <a:rPr lang="en-US" sz="1350" b="0" i="1" smtClean="0">
                                    <a:solidFill>
                                      <a:schemeClr val="tx2">
                                        <a:lumMod val="75000"/>
                                      </a:schemeClr>
                                    </a:solidFill>
                                    <a:latin typeface="Cambria Math" panose="02040503050406030204" pitchFamily="18" charset="0"/>
                                  </a:rPr>
                                  <m:t>1−</m:t>
                                </m:r>
                                <m:sSub>
                                  <m:sSubPr>
                                    <m:ctrlPr>
                                      <a:rPr lang="en-US" sz="1350" b="0" i="1" smtClean="0">
                                        <a:solidFill>
                                          <a:schemeClr val="tx2">
                                            <a:lumMod val="75000"/>
                                          </a:schemeClr>
                                        </a:solidFill>
                                        <a:latin typeface="Cambria Math" panose="02040503050406030204" pitchFamily="18" charset="0"/>
                                      </a:rPr>
                                    </m:ctrlPr>
                                  </m:sSubPr>
                                  <m:e>
                                    <m:r>
                                      <a:rPr lang="en-US" sz="1350" b="0" i="1" smtClean="0">
                                        <a:solidFill>
                                          <a:schemeClr val="tx2">
                                            <a:lumMod val="75000"/>
                                          </a:schemeClr>
                                        </a:solidFill>
                                        <a:latin typeface="Cambria Math" panose="02040503050406030204" pitchFamily="18" charset="0"/>
                                      </a:rPr>
                                      <m:t>𝜃</m:t>
                                    </m:r>
                                  </m:e>
                                  <m:sub>
                                    <m:r>
                                      <a:rPr lang="en-US" sz="1350" b="0" i="1" smtClean="0">
                                        <a:solidFill>
                                          <a:schemeClr val="tx2">
                                            <a:lumMod val="75000"/>
                                          </a:schemeClr>
                                        </a:solidFill>
                                        <a:latin typeface="Cambria Math" panose="02040503050406030204" pitchFamily="18" charset="0"/>
                                      </a:rPr>
                                      <m:t>1</m:t>
                                    </m:r>
                                  </m:sub>
                                </m:sSub>
                              </m:e>
                            </m:d>
                          </m:den>
                        </m:f>
                      </m:e>
                    </m:d>
                  </m:oMath>
                </a14:m>
                <a:endParaRPr lang="en-US" sz="1350" dirty="0">
                  <a:solidFill>
                    <a:schemeClr val="tx2">
                      <a:lumMod val="75000"/>
                    </a:schemeClr>
                  </a:solidFill>
                </a:endParaRPr>
              </a:p>
              <a:p>
                <a:pPr marL="236538" indent="-236538">
                  <a:spcAft>
                    <a:spcPts val="300"/>
                  </a:spcAft>
                  <a:buFont typeface="Arial" panose="020B0604020202020204" pitchFamily="34" charset="0"/>
                  <a:buChar char="•"/>
                </a:pPr>
                <a:r>
                  <a:rPr lang="en-US" sz="1350" b="1" dirty="0">
                    <a:solidFill>
                      <a:schemeClr val="tx2">
                        <a:lumMod val="75000"/>
                      </a:schemeClr>
                    </a:solidFill>
                  </a:rPr>
                  <a:t>Note</a:t>
                </a:r>
                <a:r>
                  <a:rPr lang="en-US" sz="1350" dirty="0">
                    <a:solidFill>
                      <a:schemeClr val="tx2">
                        <a:lumMod val="75000"/>
                      </a:schemeClr>
                    </a:solidFill>
                  </a:rPr>
                  <a:t> that, for ratio and odds ratio, it is recommended (Haldane, 1956; Woolf, 1955) to </a:t>
                </a:r>
                <a:r>
                  <a:rPr lang="en-US" sz="1350" b="1" dirty="0">
                    <a:solidFill>
                      <a:schemeClr val="tx2">
                        <a:lumMod val="75000"/>
                      </a:schemeClr>
                    </a:solidFill>
                  </a:rPr>
                  <a:t>apply delta method to log(ratio) and log(odds ratio) </a:t>
                </a:r>
                <a:r>
                  <a:rPr lang="en-US" sz="1350" dirty="0">
                    <a:solidFill>
                      <a:schemeClr val="tx2">
                        <a:lumMod val="75000"/>
                      </a:schemeClr>
                    </a:solidFill>
                  </a:rPr>
                  <a:t>first, then hypothesis testing and p-value are based on log-scale, while CI for ratio or odds ratio is simply taking exponential of the lower/higher CI of the log-scaled CI.</a:t>
                </a:r>
              </a:p>
            </p:txBody>
          </p:sp>
        </mc:Choice>
        <mc:Fallback xmlns="">
          <p:sp>
            <p:nvSpPr>
              <p:cNvPr id="6" name="Rounded Rectangle 5">
                <a:extLst>
                  <a:ext uri="{FF2B5EF4-FFF2-40B4-BE49-F238E27FC236}">
                    <a16:creationId xmlns:a16="http://schemas.microsoft.com/office/drawing/2014/main" id="{916F1A38-29DC-42ED-463C-2DA514E1685C}"/>
                  </a:ext>
                </a:extLst>
              </p:cNvPr>
              <p:cNvSpPr>
                <a:spLocks noRot="1" noChangeAspect="1" noMove="1" noResize="1" noEditPoints="1" noAdjustHandles="1" noChangeArrowheads="1" noChangeShapeType="1" noTextEdit="1"/>
              </p:cNvSpPr>
              <p:nvPr/>
            </p:nvSpPr>
            <p:spPr>
              <a:xfrm>
                <a:off x="560593" y="5766482"/>
                <a:ext cx="11272973" cy="1000604"/>
              </a:xfrm>
              <a:prstGeom prst="roundRect">
                <a:avLst>
                  <a:gd name="adj" fmla="val 12830"/>
                </a:avLst>
              </a:prstGeom>
              <a:blipFill>
                <a:blip r:embed="rId5"/>
                <a:stretch>
                  <a:fillRect t="-27160" r="-112" b="-3704"/>
                </a:stretch>
              </a:blipFill>
              <a:ln w="19050">
                <a:solidFill>
                  <a:schemeClr val="tx2"/>
                </a:solidFill>
              </a:ln>
            </p:spPr>
            <p:txBody>
              <a:bodyPr/>
              <a:lstStyle/>
              <a:p>
                <a:r>
                  <a:rPr lang="en-US">
                    <a:noFill/>
                  </a:rPr>
                  <a:t> </a:t>
                </a:r>
              </a:p>
            </p:txBody>
          </p:sp>
        </mc:Fallback>
      </mc:AlternateContent>
    </p:spTree>
    <p:extLst>
      <p:ext uri="{BB962C8B-B14F-4D97-AF65-F5344CB8AC3E}">
        <p14:creationId xmlns:p14="http://schemas.microsoft.com/office/powerpoint/2010/main" val="245337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b="1" dirty="0"/>
              <a:t>Robust Inference – </a:t>
            </a:r>
            <a:r>
              <a:rPr lang="en-US" sz="2800" b="1" dirty="0">
                <a:solidFill>
                  <a:srgbClr val="C00000"/>
                </a:solidFill>
              </a:rPr>
              <a:t>one theory fits all</a:t>
            </a:r>
            <a:endParaRPr lang="en-US" sz="2800" dirty="0"/>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365992" cy="5574266"/>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r>
                  <a:rPr lang="en-US" sz="1600" dirty="0"/>
                  <a:t> </a:t>
                </a:r>
              </a:p>
              <a:p>
                <a:pPr>
                  <a:spcAft>
                    <a:spcPts val="600"/>
                  </a:spcAft>
                </a:pPr>
                <a:r>
                  <a:rPr lang="en-US" b="1" u="sng" dirty="0">
                    <a:solidFill>
                      <a:srgbClr val="C5050C"/>
                    </a:solidFill>
                  </a:rPr>
                  <a:t>Method of Estimation</a:t>
                </a:r>
                <a:r>
                  <a:rPr lang="en-US" b="1" dirty="0">
                    <a:solidFill>
                      <a:srgbClr val="C5050C"/>
                    </a:solidFill>
                  </a:rPr>
                  <a:t>:</a:t>
                </a: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a:p>
                <a:pPr>
                  <a:spcAft>
                    <a:spcPts val="600"/>
                  </a:spcAft>
                </a:pPr>
                <a:r>
                  <a:rPr lang="en-US" b="1" u="sng" dirty="0">
                    <a:solidFill>
                      <a:srgbClr val="C5050C"/>
                    </a:solidFill>
                  </a:rPr>
                  <a:t>Robust Inference (asymptotic theory + delta method): </a:t>
                </a:r>
              </a:p>
              <a:p>
                <a:pPr>
                  <a:spcAft>
                    <a:spcPts val="600"/>
                  </a:spcAft>
                </a:pPr>
                <a14:m>
                  <m:oMathPara xmlns:m="http://schemas.openxmlformats.org/officeDocument/2006/math">
                    <m:oMathParaPr>
                      <m:jc m:val="centerGroup"/>
                    </m:oMathParaPr>
                    <m:oMath xmlns:m="http://schemas.openxmlformats.org/officeDocument/2006/math">
                      <m:rad>
                        <m:radPr>
                          <m:degHide m:val="on"/>
                          <m:ctrlPr>
                            <a:rPr lang="en-US" sz="1350" i="1">
                              <a:latin typeface="Cambria Math" panose="02040503050406030204" pitchFamily="18" charset="0"/>
                            </a:rPr>
                          </m:ctrlPr>
                        </m:radPr>
                        <m:deg/>
                        <m:e>
                          <m:r>
                            <a:rPr lang="en-US" sz="1350" i="1">
                              <a:latin typeface="Cambria Math" panose="02040503050406030204" pitchFamily="18" charset="0"/>
                            </a:rPr>
                            <m:t>𝑛</m:t>
                          </m:r>
                        </m:e>
                      </m:rad>
                      <m:d>
                        <m:dPr>
                          <m:begChr m:val="["/>
                          <m:endChr m:val="]"/>
                          <m:ctrlPr>
                            <a:rPr lang="en-US" sz="1350" i="1">
                              <a:latin typeface="Cambria Math" panose="02040503050406030204" pitchFamily="18" charset="0"/>
                            </a:rPr>
                          </m:ctrlPr>
                        </m:dPr>
                        <m:e>
                          <m:r>
                            <a:rPr lang="en-US" sz="1350" i="1">
                              <a:latin typeface="Cambria Math" panose="02040503050406030204" pitchFamily="18" charset="0"/>
                            </a:rPr>
                            <m:t>h</m:t>
                          </m:r>
                          <m:d>
                            <m:dPr>
                              <m:ctrlPr>
                                <a:rPr lang="en-US" sz="1350" b="0" i="1" smtClean="0">
                                  <a:latin typeface="Cambria Math" panose="02040503050406030204" pitchFamily="18" charset="0"/>
                                </a:rPr>
                              </m:ctrlPr>
                            </m:dPr>
                            <m:e>
                              <m:sSub>
                                <m:sSubPr>
                                  <m:ctrlPr>
                                    <a:rPr lang="en-US" sz="1350" i="1">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panose="02040503050406030204" pitchFamily="18" charset="0"/>
                                        </a:rPr>
                                        <m:t>𝜃</m:t>
                                      </m:r>
                                    </m:e>
                                  </m:acc>
                                </m:e>
                                <m:sub>
                                  <m:r>
                                    <a:rPr lang="en-US" sz="1350" i="1">
                                      <a:latin typeface="Cambria Math" panose="02040503050406030204" pitchFamily="18" charset="0"/>
                                    </a:rPr>
                                    <m:t>1</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panose="02040503050406030204" pitchFamily="18" charset="0"/>
                                        </a:rPr>
                                        <m:t>𝜃</m:t>
                                      </m:r>
                                    </m:e>
                                  </m:acc>
                                </m:e>
                                <m:sub>
                                  <m:r>
                                    <a:rPr lang="en-US" sz="1350" i="1">
                                      <a:latin typeface="Cambria Math" panose="02040503050406030204" pitchFamily="18" charset="0"/>
                                    </a:rPr>
                                    <m:t>𝑘</m:t>
                                  </m:r>
                                </m:sub>
                              </m:sSub>
                            </m:e>
                          </m:d>
                          <m:r>
                            <a:rPr lang="en-US" sz="1350" i="1">
                              <a:latin typeface="Cambria Math" panose="02040503050406030204" pitchFamily="18" charset="0"/>
                            </a:rPr>
                            <m:t>−</m:t>
                          </m:r>
                          <m:r>
                            <a:rPr lang="en-US" sz="1350" b="0" i="1" smtClean="0">
                              <a:latin typeface="Cambria Math" panose="02040503050406030204" pitchFamily="18" charset="0"/>
                            </a:rPr>
                            <m:t>h</m:t>
                          </m:r>
                          <m:d>
                            <m:dPr>
                              <m:ctrlPr>
                                <a:rPr lang="en-US" sz="1350" b="0" i="1" smtClean="0">
                                  <a:latin typeface="Cambria Math" panose="02040503050406030204" pitchFamily="18" charset="0"/>
                                </a:rPr>
                              </m:ctrlPr>
                            </m:dPr>
                            <m:e>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1</m:t>
                                          </m:r>
                                        </m:e>
                                      </m:d>
                                    </m:sup>
                                  </m:sSup>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2</m:t>
                                          </m:r>
                                        </m:e>
                                      </m:d>
                                    </m:sup>
                                  </m:sSup>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𝑘</m:t>
                                          </m:r>
                                        </m:e>
                                      </m:d>
                                    </m:sup>
                                  </m:sSup>
                                </m:e>
                              </m:d>
                            </m:e>
                          </m:d>
                        </m:e>
                      </m:d>
                      <m:r>
                        <a:rPr lang="en-US" sz="1350" i="1">
                          <a:latin typeface="Cambria Math" panose="02040503050406030204" pitchFamily="18" charset="0"/>
                        </a:rPr>
                        <m:t> </m:t>
                      </m:r>
                      <m:groupChr>
                        <m:groupChrPr>
                          <m:chr m:val="→"/>
                          <m:vertJc m:val="bot"/>
                          <m:ctrlPr>
                            <a:rPr lang="en-US" sz="1350" i="1">
                              <a:latin typeface="Cambria Math" panose="02040503050406030204" pitchFamily="18" charset="0"/>
                            </a:rPr>
                          </m:ctrlPr>
                        </m:groupChrPr>
                        <m:e>
                          <m:r>
                            <m:rPr>
                              <m:brk m:alnAt="2"/>
                            </m:rPr>
                            <a:rPr lang="en-US" sz="1350" i="1">
                              <a:latin typeface="Cambria Math" panose="02040503050406030204" pitchFamily="18" charset="0"/>
                            </a:rPr>
                            <m:t> </m:t>
                          </m:r>
                          <m:r>
                            <a:rPr lang="en-US" sz="1350" i="1">
                              <a:latin typeface="Cambria Math" panose="02040503050406030204" pitchFamily="18" charset="0"/>
                            </a:rPr>
                            <m:t>    </m:t>
                          </m:r>
                          <m:r>
                            <a:rPr lang="en-US" sz="1350" i="1">
                              <a:latin typeface="Cambria Math" panose="02040503050406030204" pitchFamily="18" charset="0"/>
                            </a:rPr>
                            <m:t>𝑑</m:t>
                          </m:r>
                          <m:r>
                            <a:rPr lang="en-US" sz="1350" i="1">
                              <a:latin typeface="Cambria Math" panose="02040503050406030204" pitchFamily="18" charset="0"/>
                            </a:rPr>
                            <m:t>     </m:t>
                          </m:r>
                        </m:e>
                      </m:groupChr>
                      <m:r>
                        <a:rPr lang="en-US" sz="1350" i="1">
                          <a:latin typeface="Cambria Math" panose="02040503050406030204" pitchFamily="18" charset="0"/>
                        </a:rPr>
                        <m:t> </m:t>
                      </m:r>
                      <m:r>
                        <m:rPr>
                          <m:sty m:val="p"/>
                        </m:rPr>
                        <a:rPr lang="en-US" sz="1350" i="1">
                          <a:latin typeface="Cambria Math" panose="02040503050406030204" pitchFamily="18" charset="0"/>
                        </a:rPr>
                        <m:t>N</m:t>
                      </m:r>
                      <m:d>
                        <m:dPr>
                          <m:begChr m:val="["/>
                          <m:endChr m:val="]"/>
                          <m:ctrlPr>
                            <a:rPr lang="en-US" sz="1350" i="1">
                              <a:latin typeface="Cambria Math" panose="02040503050406030204" pitchFamily="18" charset="0"/>
                            </a:rPr>
                          </m:ctrlPr>
                        </m:dPr>
                        <m:e>
                          <m:r>
                            <a:rPr lang="en-US" sz="1350" i="1">
                              <a:latin typeface="Cambria Math" panose="02040503050406030204" pitchFamily="18" charset="0"/>
                            </a:rPr>
                            <m:t>0, </m:t>
                          </m:r>
                          <m:sSup>
                            <m:sSupPr>
                              <m:ctrlPr>
                                <a:rPr lang="en-US" sz="1350" b="1" i="1">
                                  <a:latin typeface="Cambria Math" panose="02040503050406030204" pitchFamily="18" charset="0"/>
                                  <a:ea typeface="Cambria Math" panose="02040503050406030204" pitchFamily="18" charset="0"/>
                                </a:rPr>
                              </m:ctrlPr>
                            </m:sSupPr>
                            <m:e>
                              <m:d>
                                <m:dPr>
                                  <m:begChr m:val="{"/>
                                  <m:endChr m:val="}"/>
                                  <m:ctrlPr>
                                    <a:rPr lang="en-US" sz="1350" i="1">
                                      <a:latin typeface="Cambria Math" panose="02040503050406030204" pitchFamily="18" charset="0"/>
                                      <a:ea typeface="Cambria Math" panose="02040503050406030204" pitchFamily="18" charset="0"/>
                                    </a:rPr>
                                  </m:ctrlPr>
                                </m:dPr>
                                <m:e>
                                  <m:r>
                                    <a:rPr lang="en-US" sz="1350" i="1">
                                      <a:latin typeface="Cambria Math" panose="02040503050406030204" pitchFamily="18" charset="0"/>
                                      <a:ea typeface="Cambria Math" panose="02040503050406030204" pitchFamily="18" charset="0"/>
                                    </a:rPr>
                                    <m:t>𝛁</m:t>
                                  </m:r>
                                  <m:r>
                                    <a:rPr lang="en-US" sz="1350" i="1">
                                      <a:latin typeface="Cambria Math" panose="02040503050406030204" pitchFamily="18" charset="0"/>
                                      <a:ea typeface="Cambria Math" panose="02040503050406030204" pitchFamily="18" charset="0"/>
                                    </a:rPr>
                                    <m:t>h</m:t>
                                  </m:r>
                                  <m:d>
                                    <m:dPr>
                                      <m:ctrlPr>
                                        <a:rPr lang="en-US" sz="1350" b="1" i="1">
                                          <a:latin typeface="Cambria Math" panose="02040503050406030204" pitchFamily="18" charset="0"/>
                                          <a:ea typeface="Cambria Math" panose="02040503050406030204" pitchFamily="18" charset="0"/>
                                        </a:rPr>
                                      </m:ctrlPr>
                                    </m:dPr>
                                    <m:e>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1</m:t>
                                                  </m:r>
                                                </m:e>
                                              </m:d>
                                            </m:sup>
                                          </m:sSup>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2</m:t>
                                                  </m:r>
                                                </m:e>
                                              </m:d>
                                            </m:sup>
                                          </m:sSup>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𝑘</m:t>
                                                  </m:r>
                                                </m:e>
                                              </m:d>
                                            </m:sup>
                                          </m:sSup>
                                        </m:e>
                                      </m:d>
                                    </m:e>
                                  </m:d>
                                </m:e>
                              </m:d>
                            </m:e>
                            <m:sup>
                              <m:r>
                                <a:rPr lang="en-US" sz="1350" b="1" i="1">
                                  <a:latin typeface="Cambria Math" panose="02040503050406030204" pitchFamily="18" charset="0"/>
                                  <a:ea typeface="Cambria Math" panose="02040503050406030204" pitchFamily="18" charset="0"/>
                                </a:rPr>
                                <m:t>⊤</m:t>
                              </m:r>
                            </m:sup>
                          </m:sSup>
                          <m:r>
                            <a:rPr lang="en-US" sz="1350" b="1" i="1">
                              <a:latin typeface="Cambria Math" panose="02040503050406030204" pitchFamily="18" charset="0"/>
                            </a:rPr>
                            <m:t>𝑽</m:t>
                          </m:r>
                          <m:d>
                            <m:dPr>
                              <m:begChr m:val="{"/>
                              <m:endChr m:val="}"/>
                              <m:ctrlPr>
                                <a:rPr lang="en-US" sz="1350" i="1">
                                  <a:latin typeface="Cambria Math" panose="02040503050406030204" pitchFamily="18" charset="0"/>
                                  <a:ea typeface="Cambria Math" panose="02040503050406030204" pitchFamily="18" charset="0"/>
                                </a:rPr>
                              </m:ctrlPr>
                            </m:dPr>
                            <m:e>
                              <m:r>
                                <a:rPr lang="en-US" sz="1350" i="1">
                                  <a:latin typeface="Cambria Math" panose="02040503050406030204" pitchFamily="18" charset="0"/>
                                  <a:ea typeface="Cambria Math" panose="02040503050406030204" pitchFamily="18" charset="0"/>
                                </a:rPr>
                                <m:t>𝛁</m:t>
                              </m:r>
                              <m:r>
                                <a:rPr lang="en-US" sz="1350" i="1">
                                  <a:latin typeface="Cambria Math" panose="02040503050406030204" pitchFamily="18" charset="0"/>
                                  <a:ea typeface="Cambria Math" panose="02040503050406030204" pitchFamily="18" charset="0"/>
                                </a:rPr>
                                <m:t>h</m:t>
                              </m:r>
                              <m:d>
                                <m:dPr>
                                  <m:ctrlPr>
                                    <a:rPr lang="en-US" sz="1350" b="1" i="1">
                                      <a:latin typeface="Cambria Math" panose="02040503050406030204" pitchFamily="18" charset="0"/>
                                      <a:ea typeface="Cambria Math" panose="02040503050406030204" pitchFamily="18" charset="0"/>
                                    </a:rPr>
                                  </m:ctrlPr>
                                </m:dPr>
                                <m:e>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1</m:t>
                                              </m:r>
                                            </m:e>
                                          </m:d>
                                        </m:sup>
                                      </m:sSup>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2</m:t>
                                              </m:r>
                                            </m:e>
                                          </m:d>
                                        </m:sup>
                                      </m:sSup>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𝑘</m:t>
                                              </m:r>
                                            </m:e>
                                          </m:d>
                                        </m:sup>
                                      </m:sSup>
                                    </m:e>
                                  </m:d>
                                </m:e>
                              </m:d>
                            </m:e>
                          </m:d>
                        </m:e>
                      </m:d>
                    </m:oMath>
                  </m:oMathPara>
                </a14:m>
                <a:endParaRPr lang="en-US" sz="1350" b="1" dirty="0">
                  <a:solidFill>
                    <a:srgbClr val="C5050C"/>
                  </a:solidFill>
                </a:endParaRPr>
              </a:p>
              <a:p>
                <a:pPr>
                  <a:spcAft>
                    <a:spcPts val="600"/>
                  </a:spcAft>
                </a:pPr>
                <a:r>
                  <a:rPr lang="en-US" sz="1350" i="1" dirty="0"/>
                  <a:t>Where </a:t>
                </a:r>
                <a14:m>
                  <m:oMath xmlns:m="http://schemas.openxmlformats.org/officeDocument/2006/math">
                    <m:r>
                      <a:rPr lang="en-US" sz="1350" b="1" i="1" smtClean="0">
                        <a:latin typeface="Cambria Math" panose="02040503050406030204" pitchFamily="18" charset="0"/>
                      </a:rPr>
                      <m:t>𝑽</m:t>
                    </m:r>
                    <m:r>
                      <a:rPr lang="en-US" sz="1350" b="0" i="1" smtClean="0">
                        <a:latin typeface="Cambria Math" panose="02040503050406030204" pitchFamily="18" charset="0"/>
                      </a:rPr>
                      <m:t>=</m:t>
                    </m:r>
                    <m:r>
                      <m:rPr>
                        <m:sty m:val="p"/>
                      </m:rPr>
                      <a:rPr lang="en-US" sz="1350" i="1" smtClean="0">
                        <a:solidFill>
                          <a:srgbClr val="0070C0"/>
                        </a:solidFill>
                        <a:latin typeface="Cambria Math" panose="02040503050406030204" pitchFamily="18" charset="0"/>
                      </a:rPr>
                      <m:t>diag</m:t>
                    </m:r>
                    <m:d>
                      <m:dPr>
                        <m:begChr m:val="{"/>
                        <m:endChr m:val="}"/>
                        <m:ctrlPr>
                          <a:rPr lang="en-US" sz="1350" b="0" i="1" smtClean="0">
                            <a:solidFill>
                              <a:srgbClr val="0070C0"/>
                            </a:solidFill>
                            <a:latin typeface="Cambria Math" panose="02040503050406030204" pitchFamily="18" charset="0"/>
                          </a:rPr>
                        </m:ctrlPr>
                      </m:dPr>
                      <m:e>
                        <m:sSubSup>
                          <m:sSubSupPr>
                            <m:ctrlPr>
                              <a:rPr lang="en-US" sz="1350" i="1">
                                <a:solidFill>
                                  <a:srgbClr val="0070C0"/>
                                </a:solidFill>
                                <a:latin typeface="Cambria Math" panose="02040503050406030204" pitchFamily="18" charset="0"/>
                              </a:rPr>
                            </m:ctrlPr>
                          </m:sSubSupPr>
                          <m:e>
                            <m:r>
                              <a:rPr lang="en-US" sz="1350" i="1">
                                <a:solidFill>
                                  <a:srgbClr val="0070C0"/>
                                </a:solidFill>
                                <a:latin typeface="Cambria Math" panose="02040503050406030204" pitchFamily="18" charset="0"/>
                              </a:rPr>
                              <m:t>𝜋</m:t>
                            </m:r>
                          </m:e>
                          <m:sub>
                            <m:r>
                              <a:rPr lang="en-US" sz="1350" i="1">
                                <a:solidFill>
                                  <a:srgbClr val="0070C0"/>
                                </a:solidFill>
                                <a:latin typeface="Cambria Math" panose="02040503050406030204" pitchFamily="18" charset="0"/>
                              </a:rPr>
                              <m:t>𝑎</m:t>
                            </m:r>
                          </m:sub>
                          <m:sup>
                            <m:r>
                              <a:rPr lang="en-US" sz="1350" i="1">
                                <a:solidFill>
                                  <a:srgbClr val="0070C0"/>
                                </a:solidFill>
                                <a:latin typeface="Cambria Math" panose="02040503050406030204" pitchFamily="18" charset="0"/>
                              </a:rPr>
                              <m:t>−1</m:t>
                            </m:r>
                          </m:sup>
                        </m:sSubSup>
                        <m:r>
                          <m:rPr>
                            <m:sty m:val="p"/>
                          </m:rPr>
                          <a:rPr lang="en-US" sz="1350" i="1">
                            <a:solidFill>
                              <a:srgbClr val="0070C0"/>
                            </a:solidFill>
                            <a:latin typeface="Cambria Math" panose="02040503050406030204" pitchFamily="18" charset="0"/>
                          </a:rPr>
                          <m:t>Var</m:t>
                        </m:r>
                        <m:d>
                          <m:dPr>
                            <m:ctrlPr>
                              <a:rPr lang="en-US" sz="1350" i="1">
                                <a:solidFill>
                                  <a:srgbClr val="0070C0"/>
                                </a:solidFill>
                                <a:latin typeface="Cambria Math" panose="02040503050406030204" pitchFamily="18" charset="0"/>
                              </a:rPr>
                            </m:ctrlPr>
                          </m:dPr>
                          <m:e>
                            <m:sSup>
                              <m:sSupPr>
                                <m:ctrlPr>
                                  <a:rPr lang="en-US" sz="1350" i="1">
                                    <a:solidFill>
                                      <a:srgbClr val="0070C0"/>
                                    </a:solidFill>
                                    <a:latin typeface="Cambria Math" panose="02040503050406030204" pitchFamily="18" charset="0"/>
                                  </a:rPr>
                                </m:ctrlPr>
                              </m:sSupPr>
                              <m:e>
                                <m:r>
                                  <a:rPr lang="en-US" sz="1350" i="1">
                                    <a:solidFill>
                                      <a:srgbClr val="0070C0"/>
                                    </a:solidFill>
                                    <a:latin typeface="Cambria Math" panose="02040503050406030204" pitchFamily="18" charset="0"/>
                                  </a:rPr>
                                  <m:t>𝑌</m:t>
                                </m:r>
                              </m:e>
                              <m:sup>
                                <m:d>
                                  <m:dPr>
                                    <m:ctrlPr>
                                      <a:rPr lang="en-US" sz="1350" i="1">
                                        <a:solidFill>
                                          <a:srgbClr val="0070C0"/>
                                        </a:solidFill>
                                        <a:latin typeface="Cambria Math" panose="02040503050406030204" pitchFamily="18" charset="0"/>
                                      </a:rPr>
                                    </m:ctrlPr>
                                  </m:dPr>
                                  <m:e>
                                    <m:r>
                                      <a:rPr lang="en-US" sz="1350" i="1">
                                        <a:solidFill>
                                          <a:srgbClr val="0070C0"/>
                                        </a:solidFill>
                                        <a:latin typeface="Cambria Math" panose="02040503050406030204" pitchFamily="18" charset="0"/>
                                      </a:rPr>
                                      <m:t>𝑎</m:t>
                                    </m:r>
                                  </m:e>
                                </m:d>
                              </m:sup>
                            </m:sSup>
                            <m:r>
                              <a:rPr lang="en-US" sz="1350" i="1">
                                <a:solidFill>
                                  <a:srgbClr val="0070C0"/>
                                </a:solidFill>
                                <a:latin typeface="Cambria Math" panose="02040503050406030204" pitchFamily="18" charset="0"/>
                              </a:rPr>
                              <m:t>−</m:t>
                            </m:r>
                            <m:sSub>
                              <m:sSubPr>
                                <m:ctrlPr>
                                  <a:rPr lang="en-US" sz="1350" i="1">
                                    <a:solidFill>
                                      <a:srgbClr val="0070C0"/>
                                    </a:solidFill>
                                    <a:latin typeface="Cambria Math" panose="02040503050406030204" pitchFamily="18" charset="0"/>
                                  </a:rPr>
                                </m:ctrlPr>
                              </m:sSubPr>
                              <m:e>
                                <m:r>
                                  <a:rPr lang="en-US" sz="1350" i="1">
                                    <a:solidFill>
                                      <a:srgbClr val="0070C0"/>
                                    </a:solidFill>
                                    <a:latin typeface="Cambria Math" panose="02040503050406030204" pitchFamily="18" charset="0"/>
                                  </a:rPr>
                                  <m:t>𝜇</m:t>
                                </m:r>
                              </m:e>
                              <m:sub>
                                <m:r>
                                  <a:rPr lang="en-US" sz="1350" i="1">
                                    <a:solidFill>
                                      <a:srgbClr val="0070C0"/>
                                    </a:solidFill>
                                    <a:latin typeface="Cambria Math" panose="02040503050406030204" pitchFamily="18" charset="0"/>
                                  </a:rPr>
                                  <m:t>𝑎</m:t>
                                </m:r>
                              </m:sub>
                            </m:sSub>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𝑿</m:t>
                                </m:r>
                              </m:e>
                            </m:d>
                          </m:e>
                        </m:d>
                        <m:r>
                          <a:rPr lang="en-US" sz="1350" i="1">
                            <a:solidFill>
                              <a:srgbClr val="0070C0"/>
                            </a:solidFill>
                            <a:latin typeface="Cambria Math" panose="02040503050406030204" pitchFamily="18" charset="0"/>
                          </a:rPr>
                          <m:t>, </m:t>
                        </m:r>
                        <m:r>
                          <a:rPr lang="en-US" sz="1350" i="1">
                            <a:solidFill>
                              <a:srgbClr val="0070C0"/>
                            </a:solidFill>
                            <a:latin typeface="Cambria Math" panose="02040503050406030204" pitchFamily="18" charset="0"/>
                          </a:rPr>
                          <m:t>𝑎</m:t>
                        </m:r>
                        <m:r>
                          <a:rPr lang="en-US" sz="1350" i="1">
                            <a:solidFill>
                              <a:srgbClr val="0070C0"/>
                            </a:solidFill>
                            <a:latin typeface="Cambria Math" panose="02040503050406030204" pitchFamily="18" charset="0"/>
                          </a:rPr>
                          <m:t>=1,…,</m:t>
                        </m:r>
                        <m:r>
                          <a:rPr lang="en-US" sz="1350" i="1">
                            <a:solidFill>
                              <a:srgbClr val="0070C0"/>
                            </a:solidFill>
                            <a:latin typeface="Cambria Math" panose="02040503050406030204" pitchFamily="18" charset="0"/>
                          </a:rPr>
                          <m:t>𝑘</m:t>
                        </m:r>
                      </m:e>
                    </m:d>
                    <m:r>
                      <a:rPr lang="en-US" sz="1350" i="1">
                        <a:solidFill>
                          <a:srgbClr val="0070C0"/>
                        </a:solidFill>
                        <a:latin typeface="Cambria Math" panose="02040503050406030204" pitchFamily="18" charset="0"/>
                      </a:rPr>
                      <m:t>+</m:t>
                    </m:r>
                    <m:r>
                      <m:rPr>
                        <m:sty m:val="p"/>
                      </m:rPr>
                      <a:rPr lang="en-US" sz="1350" i="1">
                        <a:solidFill>
                          <a:srgbClr val="0070C0"/>
                        </a:solidFill>
                        <a:latin typeface="Cambria Math" panose="02040503050406030204" pitchFamily="18" charset="0"/>
                      </a:rPr>
                      <m:t>Cov</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𝒀</m:t>
                        </m:r>
                        <m:r>
                          <a:rPr lang="en-US" sz="1350" i="1">
                            <a:solidFill>
                              <a:srgbClr val="0070C0"/>
                            </a:solidFill>
                            <a:latin typeface="Cambria Math" panose="02040503050406030204" pitchFamily="18" charset="0"/>
                          </a:rPr>
                          <m:t>, </m:t>
                        </m:r>
                        <m:r>
                          <a:rPr lang="en-US" sz="1350" b="1" i="1">
                            <a:solidFill>
                              <a:srgbClr val="0070C0"/>
                            </a:solidFill>
                            <a:latin typeface="Cambria Math" panose="02040503050406030204" pitchFamily="18" charset="0"/>
                          </a:rPr>
                          <m:t>𝝁</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𝑿</m:t>
                            </m:r>
                          </m:e>
                        </m:d>
                      </m:e>
                    </m:d>
                    <m:r>
                      <a:rPr lang="en-US" sz="1350" i="1">
                        <a:solidFill>
                          <a:srgbClr val="0070C0"/>
                        </a:solidFill>
                        <a:latin typeface="Cambria Math" panose="02040503050406030204" pitchFamily="18" charset="0"/>
                      </a:rPr>
                      <m:t>+</m:t>
                    </m:r>
                    <m:r>
                      <m:rPr>
                        <m:sty m:val="p"/>
                      </m:rPr>
                      <a:rPr lang="en-US" sz="1350" i="1">
                        <a:solidFill>
                          <a:srgbClr val="0070C0"/>
                        </a:solidFill>
                        <a:latin typeface="Cambria Math" panose="02040503050406030204" pitchFamily="18" charset="0"/>
                      </a:rPr>
                      <m:t>Cov</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𝝁</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𝑿</m:t>
                            </m:r>
                          </m:e>
                        </m:d>
                        <m:r>
                          <a:rPr lang="en-US" sz="1350" i="1">
                            <a:solidFill>
                              <a:srgbClr val="0070C0"/>
                            </a:solidFill>
                            <a:latin typeface="Cambria Math" panose="02040503050406030204" pitchFamily="18" charset="0"/>
                          </a:rPr>
                          <m:t>, </m:t>
                        </m:r>
                        <m:r>
                          <a:rPr lang="en-US" sz="1350" b="1" i="1">
                            <a:solidFill>
                              <a:srgbClr val="0070C0"/>
                            </a:solidFill>
                            <a:latin typeface="Cambria Math" panose="02040503050406030204" pitchFamily="18" charset="0"/>
                          </a:rPr>
                          <m:t>𝒀</m:t>
                        </m:r>
                      </m:e>
                    </m:d>
                    <m:r>
                      <a:rPr lang="en-US" sz="1350" i="1">
                        <a:solidFill>
                          <a:srgbClr val="0070C0"/>
                        </a:solidFill>
                        <a:latin typeface="Cambria Math" panose="02040503050406030204" pitchFamily="18" charset="0"/>
                      </a:rPr>
                      <m:t>−</m:t>
                    </m:r>
                    <m:r>
                      <m:rPr>
                        <m:sty m:val="p"/>
                      </m:rPr>
                      <a:rPr lang="en-US" sz="1350" i="1">
                        <a:solidFill>
                          <a:srgbClr val="0070C0"/>
                        </a:solidFill>
                        <a:latin typeface="Cambria Math" panose="02040503050406030204" pitchFamily="18" charset="0"/>
                      </a:rPr>
                      <m:t>Var</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𝝁</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𝑿</m:t>
                            </m:r>
                          </m:e>
                        </m:d>
                      </m:e>
                    </m:d>
                    <m:r>
                      <a:rPr lang="en-US" sz="1350" b="0" i="1" smtClean="0">
                        <a:solidFill>
                          <a:srgbClr val="C00000"/>
                        </a:solidFill>
                        <a:latin typeface="Cambria Math" panose="02040503050406030204" pitchFamily="18" charset="0"/>
                      </a:rPr>
                      <m:t>−</m:t>
                    </m:r>
                    <m:r>
                      <m:rPr>
                        <m:sty m:val="p"/>
                      </m:rPr>
                      <a:rPr lang="en-US" sz="1350" b="0" i="1"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𝑅</m:t>
                                </m:r>
                              </m:e>
                              <m:sub>
                                <m:r>
                                  <a:rPr lang="en-US" sz="1350" b="0" i="1" smtClean="0">
                                    <a:solidFill>
                                      <a:srgbClr val="C00000"/>
                                    </a:solidFill>
                                    <a:latin typeface="Cambria Math" panose="02040503050406030204" pitchFamily="18" charset="0"/>
                                  </a:rPr>
                                  <m:t>𝑌</m:t>
                                </m:r>
                              </m:sub>
                            </m:sSub>
                            <m:d>
                              <m:dPr>
                                <m:ctrlPr>
                                  <a:rPr lang="en-US" sz="1350" b="0" i="1" smtClean="0">
                                    <a:solidFill>
                                      <a:srgbClr val="C00000"/>
                                    </a:solidFill>
                                    <a:latin typeface="Cambria Math" panose="02040503050406030204" pitchFamily="18" charset="0"/>
                                  </a:rPr>
                                </m:ctrlPr>
                              </m:dPr>
                              <m:e>
                                <m:r>
                                  <a:rPr lang="en-US" sz="1350" b="1" i="1" smtClean="0">
                                    <a:solidFill>
                                      <a:srgbClr val="C00000"/>
                                    </a:solidFill>
                                    <a:latin typeface="Cambria Math" panose="02040503050406030204" pitchFamily="18" charset="0"/>
                                  </a:rPr>
                                  <m:t>𝒁</m:t>
                                </m:r>
                              </m:e>
                            </m:d>
                            <m:r>
                              <a:rPr lang="en-US" sz="1350" b="0" i="1"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𝑅</m:t>
                                </m:r>
                              </m:e>
                              <m:sub>
                                <m:r>
                                  <a:rPr lang="en-US" sz="1350" b="0" i="1" smtClean="0">
                                    <a:solidFill>
                                      <a:srgbClr val="C00000"/>
                                    </a:solidFill>
                                    <a:latin typeface="Cambria Math" panose="02040503050406030204" pitchFamily="18" charset="0"/>
                                  </a:rPr>
                                  <m:t>𝑋</m:t>
                                </m:r>
                              </m:sub>
                            </m:sSub>
                            <m:d>
                              <m:dPr>
                                <m:ctrlPr>
                                  <a:rPr lang="en-US" sz="1350" b="0" i="1" smtClean="0">
                                    <a:solidFill>
                                      <a:srgbClr val="C00000"/>
                                    </a:solidFill>
                                    <a:latin typeface="Cambria Math" panose="02040503050406030204" pitchFamily="18" charset="0"/>
                                  </a:rPr>
                                </m:ctrlPr>
                              </m:dPr>
                              <m:e>
                                <m:r>
                                  <a:rPr lang="en-US" sz="1350" b="1" i="1" smtClean="0">
                                    <a:solidFill>
                                      <a:srgbClr val="C00000"/>
                                    </a:solidFill>
                                    <a:latin typeface="Cambria Math" panose="02040503050406030204" pitchFamily="18" charset="0"/>
                                  </a:rPr>
                                  <m:t>𝒁</m:t>
                                </m:r>
                              </m:e>
                            </m:d>
                          </m:e>
                        </m:d>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m:rPr>
                                    <m:sty m:val="p"/>
                                  </m:rPr>
                                  <a:rPr lang="en-US" sz="1350" b="0" i="0" smtClean="0">
                                    <a:solidFill>
                                      <a:srgbClr val="C00000"/>
                                    </a:solidFill>
                                    <a:latin typeface="Cambria Math" panose="02040503050406030204" pitchFamily="18" charset="0"/>
                                  </a:rPr>
                                  <m:t>Ω</m:t>
                                </m:r>
                              </m:e>
                              <m:sub>
                                <m:r>
                                  <a:rPr lang="en-US" sz="1350" b="0" i="1" smtClean="0">
                                    <a:solidFill>
                                      <a:srgbClr val="C00000"/>
                                    </a:solidFill>
                                    <a:latin typeface="Cambria Math" panose="02040503050406030204" pitchFamily="18" charset="0"/>
                                  </a:rPr>
                                  <m:t>𝑆𝑅</m:t>
                                </m:r>
                              </m:sub>
                            </m:sSub>
                            <m:r>
                              <a:rPr lang="en-US" sz="1350" b="0" i="1" smtClean="0">
                                <a:solidFill>
                                  <a:srgbClr val="C00000"/>
                                </a:solidFill>
                                <a:latin typeface="Cambria Math" panose="02040503050406030204" pitchFamily="18" charset="0"/>
                              </a:rPr>
                              <m:t>−</m:t>
                            </m:r>
                            <m:r>
                              <m:rPr>
                                <m:sty m:val="p"/>
                              </m:rPr>
                              <a:rPr lang="en-US" sz="1350" b="0" i="0" smtClean="0">
                                <a:solidFill>
                                  <a:srgbClr val="C00000"/>
                                </a:solidFill>
                                <a:latin typeface="Cambria Math" panose="02040503050406030204" pitchFamily="18" charset="0"/>
                              </a:rPr>
                              <m:t>Ω</m:t>
                            </m:r>
                            <m:d>
                              <m:dPr>
                                <m:ctrlPr>
                                  <a:rPr lang="en-US" sz="1350" b="0" i="1" smtClean="0">
                                    <a:solidFill>
                                      <a:srgbClr val="C00000"/>
                                    </a:solidFill>
                                    <a:latin typeface="Cambria Math" panose="02040503050406030204" pitchFamily="18" charset="0"/>
                                  </a:rPr>
                                </m:ctrlPr>
                              </m:dPr>
                              <m:e>
                                <m:r>
                                  <a:rPr lang="en-US" sz="1350" b="1" i="1" smtClean="0">
                                    <a:solidFill>
                                      <a:srgbClr val="C00000"/>
                                    </a:solidFill>
                                    <a:latin typeface="Cambria Math" panose="02040503050406030204" pitchFamily="18" charset="0"/>
                                  </a:rPr>
                                  <m:t>𝒁</m:t>
                                </m:r>
                              </m:e>
                            </m:d>
                          </m:e>
                        </m:d>
                        <m:d>
                          <m:dPr>
                            <m:ctrlPr>
                              <a:rPr lang="en-US" sz="1350" b="0" i="1" smtClean="0">
                                <a:solidFill>
                                  <a:srgbClr val="C00000"/>
                                </a:solidFill>
                                <a:latin typeface="Cambria Math" panose="02040503050406030204" pitchFamily="18" charset="0"/>
                              </a:rPr>
                            </m:ctrlPr>
                          </m:dPr>
                          <m:e>
                            <m:sSub>
                              <m:sSubPr>
                                <m:ctrlPr>
                                  <a:rPr lang="en-US" sz="1350" i="1">
                                    <a:solidFill>
                                      <a:srgbClr val="C00000"/>
                                    </a:solidFill>
                                    <a:latin typeface="Cambria Math" panose="02040503050406030204" pitchFamily="18" charset="0"/>
                                  </a:rPr>
                                </m:ctrlPr>
                              </m:sSubPr>
                              <m:e>
                                <m:r>
                                  <a:rPr lang="en-US" sz="1350" i="1">
                                    <a:solidFill>
                                      <a:srgbClr val="C00000"/>
                                    </a:solidFill>
                                    <a:latin typeface="Cambria Math" panose="02040503050406030204" pitchFamily="18" charset="0"/>
                                  </a:rPr>
                                  <m:t>𝑅</m:t>
                                </m:r>
                              </m:e>
                              <m:sub>
                                <m:r>
                                  <a:rPr lang="en-US" sz="1350" i="1">
                                    <a:solidFill>
                                      <a:srgbClr val="C00000"/>
                                    </a:solidFill>
                                    <a:latin typeface="Cambria Math" panose="02040503050406030204" pitchFamily="18" charset="0"/>
                                  </a:rPr>
                                  <m:t>𝑌</m:t>
                                </m:r>
                              </m:sub>
                            </m:sSub>
                            <m:d>
                              <m:dPr>
                                <m:ctrlPr>
                                  <a:rPr lang="en-US" sz="1350" i="1">
                                    <a:solidFill>
                                      <a:srgbClr val="C00000"/>
                                    </a:solidFill>
                                    <a:latin typeface="Cambria Math" panose="02040503050406030204" pitchFamily="18" charset="0"/>
                                  </a:rPr>
                                </m:ctrlPr>
                              </m:dPr>
                              <m:e>
                                <m:r>
                                  <a:rPr lang="en-US" sz="1350" b="1" i="1">
                                    <a:solidFill>
                                      <a:srgbClr val="C00000"/>
                                    </a:solidFill>
                                    <a:latin typeface="Cambria Math" panose="02040503050406030204" pitchFamily="18" charset="0"/>
                                  </a:rPr>
                                  <m:t>𝒁</m:t>
                                </m:r>
                              </m:e>
                            </m:d>
                            <m:r>
                              <a:rPr lang="en-US" sz="1350" i="1">
                                <a:solidFill>
                                  <a:srgbClr val="C00000"/>
                                </a:solidFill>
                                <a:latin typeface="Cambria Math" panose="02040503050406030204" pitchFamily="18" charset="0"/>
                              </a:rPr>
                              <m:t>−</m:t>
                            </m:r>
                            <m:sSub>
                              <m:sSubPr>
                                <m:ctrlPr>
                                  <a:rPr lang="en-US" sz="1350" i="1">
                                    <a:solidFill>
                                      <a:srgbClr val="C00000"/>
                                    </a:solidFill>
                                    <a:latin typeface="Cambria Math" panose="02040503050406030204" pitchFamily="18" charset="0"/>
                                  </a:rPr>
                                </m:ctrlPr>
                              </m:sSubPr>
                              <m:e>
                                <m:r>
                                  <a:rPr lang="en-US" sz="1350" i="1">
                                    <a:solidFill>
                                      <a:srgbClr val="C00000"/>
                                    </a:solidFill>
                                    <a:latin typeface="Cambria Math" panose="02040503050406030204" pitchFamily="18" charset="0"/>
                                  </a:rPr>
                                  <m:t>𝑅</m:t>
                                </m:r>
                              </m:e>
                              <m:sub>
                                <m:r>
                                  <a:rPr lang="en-US" sz="1350" i="1">
                                    <a:solidFill>
                                      <a:srgbClr val="C00000"/>
                                    </a:solidFill>
                                    <a:latin typeface="Cambria Math" panose="02040503050406030204" pitchFamily="18" charset="0"/>
                                  </a:rPr>
                                  <m:t>𝑋</m:t>
                                </m:r>
                              </m:sub>
                            </m:sSub>
                            <m:d>
                              <m:dPr>
                                <m:ctrlPr>
                                  <a:rPr lang="en-US" sz="1350" i="1">
                                    <a:solidFill>
                                      <a:srgbClr val="C00000"/>
                                    </a:solidFill>
                                    <a:latin typeface="Cambria Math" panose="02040503050406030204" pitchFamily="18" charset="0"/>
                                  </a:rPr>
                                </m:ctrlPr>
                              </m:dPr>
                              <m:e>
                                <m:r>
                                  <a:rPr lang="en-US" sz="1350" b="1" i="1">
                                    <a:solidFill>
                                      <a:srgbClr val="C00000"/>
                                    </a:solidFill>
                                    <a:latin typeface="Cambria Math" panose="02040503050406030204" pitchFamily="18" charset="0"/>
                                  </a:rPr>
                                  <m:t>𝒁</m:t>
                                </m:r>
                              </m:e>
                            </m:d>
                          </m:e>
                        </m:d>
                      </m:e>
                    </m:d>
                  </m:oMath>
                </a14:m>
                <a:endParaRPr lang="en-US" sz="1350" i="1" dirty="0">
                  <a:solidFill>
                    <a:srgbClr val="C00000"/>
                  </a:solidFill>
                </a:endParaRPr>
              </a:p>
              <a:p>
                <a:pPr>
                  <a:spcAft>
                    <a:spcPts val="600"/>
                  </a:spcAft>
                </a:pPr>
                <a:r>
                  <a:rPr lang="en-US" sz="1350" i="1" dirty="0"/>
                  <a:t>and </a:t>
                </a:r>
                <a14:m>
                  <m:oMath xmlns:m="http://schemas.openxmlformats.org/officeDocument/2006/math">
                    <m:r>
                      <a:rPr lang="en-US" sz="1350" i="1" dirty="0" smtClean="0">
                        <a:latin typeface="Cambria Math" panose="02040503050406030204" pitchFamily="18" charset="0"/>
                      </a:rPr>
                      <m:t>h</m:t>
                    </m:r>
                    <m:r>
                      <a:rPr lang="en-US" sz="1350" i="1" dirty="0" smtClean="0">
                        <a:latin typeface="Cambria Math" panose="02040503050406030204" pitchFamily="18" charset="0"/>
                      </a:rPr>
                      <m:t>(⋅) </m:t>
                    </m:r>
                  </m:oMath>
                </a14:m>
                <a:r>
                  <a:rPr lang="en-US" sz="1350" i="1" dirty="0"/>
                  <a:t>represents the comparisons among treatments, with </a:t>
                </a:r>
                <a14:m>
                  <m:oMath xmlns:m="http://schemas.openxmlformats.org/officeDocument/2006/math">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𝜋</m:t>
                        </m:r>
                      </m:e>
                      <m:sub>
                        <m:r>
                          <a:rPr lang="en-US" sz="1350" b="0" i="1" smtClean="0">
                            <a:latin typeface="Cambria Math" panose="02040503050406030204" pitchFamily="18" charset="0"/>
                          </a:rPr>
                          <m:t>𝑎</m:t>
                        </m:r>
                      </m:sub>
                    </m:sSub>
                    <m:r>
                      <a:rPr lang="en-US" sz="1350" b="0" i="1" smtClean="0">
                        <a:latin typeface="Cambria Math" panose="02040503050406030204" pitchFamily="18" charset="0"/>
                      </a:rPr>
                      <m:t>=</m:t>
                    </m:r>
                    <m:r>
                      <m:rPr>
                        <m:sty m:val="p"/>
                      </m:rPr>
                      <a:rPr lang="en-US" sz="1350" b="0" i="1" smtClean="0">
                        <a:latin typeface="Cambria Math" panose="02040503050406030204" pitchFamily="18" charset="0"/>
                      </a:rPr>
                      <m:t>Pr</m:t>
                    </m:r>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𝐴</m:t>
                        </m:r>
                        <m:r>
                          <a:rPr lang="en-US" sz="1350" b="0" i="1" smtClean="0">
                            <a:latin typeface="Cambria Math" panose="02040503050406030204" pitchFamily="18" charset="0"/>
                          </a:rPr>
                          <m:t>=</m:t>
                        </m:r>
                        <m:r>
                          <a:rPr lang="en-US" sz="1350" b="0" i="1" smtClean="0">
                            <a:latin typeface="Cambria Math" panose="02040503050406030204" pitchFamily="18" charset="0"/>
                          </a:rPr>
                          <m:t>𝑎</m:t>
                        </m:r>
                      </m:e>
                    </m:d>
                  </m:oMath>
                </a14:m>
                <a:r>
                  <a:rPr lang="en-US" sz="1350" dirty="0"/>
                  <a:t>, </a:t>
                </a:r>
                <a14:m>
                  <m:oMath xmlns:m="http://schemas.openxmlformats.org/officeDocument/2006/math">
                    <m:r>
                      <a:rPr lang="en-US" sz="1350" b="1" i="1" smtClean="0">
                        <a:latin typeface="Cambria Math" panose="02040503050406030204" pitchFamily="18" charset="0"/>
                      </a:rPr>
                      <m:t>𝒀</m:t>
                    </m:r>
                    <m:r>
                      <a:rPr lang="en-US" sz="1350" b="0" i="1" smtClean="0">
                        <a:latin typeface="Cambria Math" panose="02040503050406030204" pitchFamily="18" charset="0"/>
                      </a:rPr>
                      <m:t>=</m:t>
                    </m:r>
                    <m:sSup>
                      <m:sSupPr>
                        <m:ctrlPr>
                          <a:rPr lang="en-US" sz="1350" b="0" i="1" smtClean="0">
                            <a:latin typeface="Cambria Math" panose="02040503050406030204" pitchFamily="18" charset="0"/>
                          </a:rPr>
                        </m:ctrlPr>
                      </m:sSupPr>
                      <m:e>
                        <m:d>
                          <m:dPr>
                            <m:ctrlPr>
                              <a:rPr lang="en-US" sz="1350" b="0" i="1" smtClean="0">
                                <a:latin typeface="Cambria Math" panose="02040503050406030204" pitchFamily="18" charset="0"/>
                              </a:rPr>
                            </m:ctrlPr>
                          </m:dPr>
                          <m:e>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𝑌</m:t>
                                </m:r>
                              </m:e>
                              <m:sup>
                                <m:d>
                                  <m:dPr>
                                    <m:ctrlPr>
                                      <a:rPr lang="en-US" sz="1350" b="0" i="1" smtClean="0">
                                        <a:latin typeface="Cambria Math" panose="02040503050406030204" pitchFamily="18" charset="0"/>
                                      </a:rPr>
                                    </m:ctrlPr>
                                  </m:dPr>
                                  <m:e>
                                    <m:r>
                                      <a:rPr lang="en-US" sz="1350" b="0" i="1" smtClean="0">
                                        <a:latin typeface="Cambria Math" panose="02040503050406030204" pitchFamily="18" charset="0"/>
                                      </a:rPr>
                                      <m:t>1</m:t>
                                    </m:r>
                                  </m:e>
                                </m:d>
                              </m:sup>
                            </m:sSup>
                            <m:r>
                              <a:rPr lang="en-US" sz="1350" b="0" i="1" smtClean="0">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b="0" i="1" smtClean="0">
                                        <a:latin typeface="Cambria Math" panose="02040503050406030204" pitchFamily="18" charset="0"/>
                                      </a:rPr>
                                      <m:t>𝑘</m:t>
                                    </m:r>
                                  </m:e>
                                </m:d>
                              </m:sup>
                            </m:sSup>
                          </m:e>
                        </m:d>
                      </m:e>
                      <m:sup>
                        <m:r>
                          <a:rPr lang="en-US" sz="1350" b="0" i="1" smtClean="0">
                            <a:latin typeface="Cambria Math" panose="02040503050406030204" pitchFamily="18" charset="0"/>
                          </a:rPr>
                          <m:t>⊤</m:t>
                        </m:r>
                      </m:sup>
                    </m:sSup>
                  </m:oMath>
                </a14:m>
                <a:r>
                  <a:rPr lang="en-US" sz="1350" dirty="0"/>
                  <a:t>, </a:t>
                </a:r>
                <a14:m>
                  <m:oMath xmlns:m="http://schemas.openxmlformats.org/officeDocument/2006/math">
                    <m:r>
                      <a:rPr lang="en-US" sz="1350" b="1" i="1" smtClean="0">
                        <a:latin typeface="Cambria Math" panose="02040503050406030204" pitchFamily="18" charset="0"/>
                      </a:rPr>
                      <m:t>𝝁</m:t>
                    </m:r>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𝑋</m:t>
                        </m:r>
                      </m:e>
                    </m:d>
                    <m:r>
                      <a:rPr lang="en-US" sz="1350" b="0" i="1" smtClean="0">
                        <a:latin typeface="Cambria Math" panose="02040503050406030204" pitchFamily="18" charset="0"/>
                      </a:rPr>
                      <m:t>=</m:t>
                    </m:r>
                    <m:sSup>
                      <m:sSupPr>
                        <m:ctrlPr>
                          <a:rPr lang="en-US" sz="1350" b="0" i="1" smtClean="0">
                            <a:latin typeface="Cambria Math" panose="02040503050406030204" pitchFamily="18" charset="0"/>
                          </a:rPr>
                        </m:ctrlPr>
                      </m:sSupPr>
                      <m:e>
                        <m:d>
                          <m:dPr>
                            <m:ctrlPr>
                              <a:rPr lang="en-US" sz="1350" b="0" i="1" smtClean="0">
                                <a:latin typeface="Cambria Math" panose="02040503050406030204" pitchFamily="18" charset="0"/>
                              </a:rPr>
                            </m:ctrlPr>
                          </m:dPr>
                          <m:e>
                            <m:sSub>
                              <m:sSubPr>
                                <m:ctrlPr>
                                  <a:rPr lang="en-US" sz="1350" i="1">
                                    <a:latin typeface="Cambria Math" panose="02040503050406030204" pitchFamily="18" charset="0"/>
                                  </a:rPr>
                                </m:ctrlPr>
                              </m:sSubPr>
                              <m:e>
                                <m:r>
                                  <a:rPr lang="en-US" sz="1350">
                                    <a:latin typeface="Cambria Math" panose="02040503050406030204" pitchFamily="18" charset="0"/>
                                  </a:rPr>
                                  <m:t>𝜇</m:t>
                                </m:r>
                              </m:e>
                              <m:sub>
                                <m:r>
                                  <a:rPr lang="en-US" sz="1350" b="0" i="1" smtClean="0">
                                    <a:latin typeface="Cambria Math" panose="02040503050406030204" pitchFamily="18" charset="0"/>
                                  </a:rPr>
                                  <m:t>1</m:t>
                                </m:r>
                              </m:sub>
                            </m:sSub>
                            <m:d>
                              <m:dPr>
                                <m:ctrlPr>
                                  <a:rPr lang="en-US" sz="1350" i="1">
                                    <a:latin typeface="Cambria Math" panose="02040503050406030204" pitchFamily="18" charset="0"/>
                                  </a:rPr>
                                </m:ctrlPr>
                              </m:dPr>
                              <m:e>
                                <m:r>
                                  <a:rPr lang="en-US" sz="1350">
                                    <a:latin typeface="Cambria Math" panose="02040503050406030204" pitchFamily="18" charset="0"/>
                                  </a:rPr>
                                  <m:t>𝑋</m:t>
                                </m:r>
                              </m:e>
                            </m:d>
                            <m:r>
                              <a:rPr lang="en-US" sz="1350" b="0" i="1" smtClean="0">
                                <a:latin typeface="Cambria Math" panose="02040503050406030204" pitchFamily="18" charset="0"/>
                              </a:rPr>
                              <m:t>,…,</m:t>
                            </m:r>
                            <m:sSub>
                              <m:sSubPr>
                                <m:ctrlPr>
                                  <a:rPr lang="en-US" sz="1350" i="1">
                                    <a:latin typeface="Cambria Math" panose="02040503050406030204" pitchFamily="18" charset="0"/>
                                  </a:rPr>
                                </m:ctrlPr>
                              </m:sSubPr>
                              <m:e>
                                <m:r>
                                  <a:rPr lang="en-US" sz="1350">
                                    <a:latin typeface="Cambria Math" panose="02040503050406030204" pitchFamily="18" charset="0"/>
                                  </a:rPr>
                                  <m:t>𝜇</m:t>
                                </m:r>
                              </m:e>
                              <m:sub>
                                <m:r>
                                  <a:rPr lang="en-US" sz="1350" b="0" i="1" smtClean="0">
                                    <a:latin typeface="Cambria Math" panose="02040503050406030204" pitchFamily="18" charset="0"/>
                                  </a:rPr>
                                  <m:t>𝑘</m:t>
                                </m:r>
                              </m:sub>
                            </m:sSub>
                            <m:d>
                              <m:dPr>
                                <m:ctrlPr>
                                  <a:rPr lang="en-US" sz="1350" i="1">
                                    <a:latin typeface="Cambria Math" panose="02040503050406030204" pitchFamily="18" charset="0"/>
                                  </a:rPr>
                                </m:ctrlPr>
                              </m:dPr>
                              <m:e>
                                <m:r>
                                  <a:rPr lang="en-US" sz="1350">
                                    <a:latin typeface="Cambria Math" panose="02040503050406030204" pitchFamily="18" charset="0"/>
                                  </a:rPr>
                                  <m:t>𝑋</m:t>
                                </m:r>
                              </m:e>
                            </m:d>
                          </m:e>
                        </m:d>
                      </m:e>
                      <m:sup>
                        <m:r>
                          <a:rPr lang="en-US" sz="1350" b="0" i="1" smtClean="0">
                            <a:latin typeface="Cambria Math" panose="02040503050406030204" pitchFamily="18" charset="0"/>
                          </a:rPr>
                          <m:t>⊤</m:t>
                        </m:r>
                      </m:sup>
                    </m:sSup>
                  </m:oMath>
                </a14:m>
                <a:r>
                  <a:rPr lang="en-US" sz="1350" dirty="0"/>
                  <a:t>, </a:t>
                </a:r>
                <a14:m>
                  <m:oMath xmlns:m="http://schemas.openxmlformats.org/officeDocument/2006/math">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𝑅</m:t>
                        </m:r>
                      </m:e>
                      <m:sub>
                        <m:r>
                          <a:rPr lang="en-US" sz="1350" b="0" i="1" smtClean="0">
                            <a:latin typeface="Cambria Math" panose="02040503050406030204" pitchFamily="18" charset="0"/>
                          </a:rPr>
                          <m:t>𝑌</m:t>
                        </m:r>
                      </m:sub>
                    </m:sSub>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𝑍</m:t>
                        </m:r>
                      </m:e>
                    </m:d>
                    <m:r>
                      <a:rPr lang="en-US" sz="1350" b="0" i="1" smtClean="0">
                        <a:latin typeface="Cambria Math" panose="02040503050406030204" pitchFamily="18" charset="0"/>
                      </a:rPr>
                      <m:t>=</m:t>
                    </m:r>
                    <m:r>
                      <m:rPr>
                        <m:sty m:val="p"/>
                      </m:rPr>
                      <a:rPr lang="en-US" sz="1350" b="0" i="1" smtClean="0">
                        <a:latin typeface="Cambria Math" panose="02040503050406030204" pitchFamily="18" charset="0"/>
                      </a:rPr>
                      <m:t>diag</m:t>
                    </m:r>
                    <m:d>
                      <m:dPr>
                        <m:begChr m:val="{"/>
                        <m:endChr m:val="}"/>
                        <m:ctrlPr>
                          <a:rPr lang="en-US" sz="1350" b="0" i="1" smtClean="0">
                            <a:latin typeface="Cambria Math" panose="02040503050406030204" pitchFamily="18" charset="0"/>
                          </a:rPr>
                        </m:ctrlPr>
                      </m:dPr>
                      <m:e>
                        <m:sSubSup>
                          <m:sSubSupPr>
                            <m:ctrlPr>
                              <a:rPr lang="en-US" sz="1350" i="1">
                                <a:latin typeface="Cambria Math" panose="02040503050406030204" pitchFamily="18" charset="0"/>
                              </a:rPr>
                            </m:ctrlPr>
                          </m:sSubSupPr>
                          <m:e>
                            <m:r>
                              <a:rPr lang="en-US" sz="1350" i="1">
                                <a:latin typeface="Cambria Math" panose="02040503050406030204" pitchFamily="18" charset="0"/>
                              </a:rPr>
                              <m:t>𝜋</m:t>
                            </m:r>
                          </m:e>
                          <m:sub>
                            <m:r>
                              <a:rPr lang="en-US" sz="1350" i="1">
                                <a:latin typeface="Cambria Math" panose="02040503050406030204" pitchFamily="18" charset="0"/>
                              </a:rPr>
                              <m:t>𝑎</m:t>
                            </m:r>
                          </m:sub>
                          <m:sup>
                            <m:r>
                              <a:rPr lang="en-US" sz="1350" i="1">
                                <a:latin typeface="Cambria Math" panose="02040503050406030204" pitchFamily="18" charset="0"/>
                              </a:rPr>
                              <m:t>−1</m:t>
                            </m:r>
                          </m:sup>
                        </m:sSubSup>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𝑎</m:t>
                                    </m:r>
                                  </m:e>
                                </m:d>
                              </m:sup>
                            </m:sSup>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𝑎</m:t>
                                        </m:r>
                                      </m:e>
                                    </m:d>
                                  </m:sup>
                                </m:sSup>
                              </m:e>
                            </m:d>
                            <m:r>
                              <a:rPr lang="en-US" sz="1350" i="1">
                                <a:latin typeface="Cambria Math" panose="02040503050406030204" pitchFamily="18" charset="0"/>
                              </a:rPr>
                              <m:t>|</m:t>
                            </m:r>
                            <m:r>
                              <a:rPr lang="en-US" sz="1350" i="1">
                                <a:latin typeface="Cambria Math" panose="02040503050406030204" pitchFamily="18" charset="0"/>
                              </a:rPr>
                              <m:t>𝑍</m:t>
                            </m:r>
                          </m:e>
                        </m:d>
                        <m:r>
                          <a:rPr lang="en-US" sz="1350" i="1">
                            <a:latin typeface="Cambria Math" panose="02040503050406030204" pitchFamily="18" charset="0"/>
                          </a:rPr>
                          <m:t>, </m:t>
                        </m:r>
                        <m:r>
                          <a:rPr lang="en-US" sz="1350" i="1">
                            <a:latin typeface="Cambria Math" panose="02040503050406030204" pitchFamily="18" charset="0"/>
                          </a:rPr>
                          <m:t>𝑎</m:t>
                        </m:r>
                        <m:r>
                          <a:rPr lang="en-US" sz="1350" i="1">
                            <a:latin typeface="Cambria Math" panose="02040503050406030204" pitchFamily="18" charset="0"/>
                          </a:rPr>
                          <m:t>=1,…,</m:t>
                        </m:r>
                        <m:r>
                          <a:rPr lang="en-US" sz="1350" i="1">
                            <a:latin typeface="Cambria Math" panose="02040503050406030204" pitchFamily="18" charset="0"/>
                          </a:rPr>
                          <m:t>𝑘</m:t>
                        </m:r>
                      </m:e>
                    </m:d>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𝑅</m:t>
                        </m:r>
                      </m:e>
                      <m:sub>
                        <m:r>
                          <a:rPr lang="en-US" sz="1350" b="0" i="1" smtClean="0">
                            <a:latin typeface="Cambria Math" panose="02040503050406030204" pitchFamily="18" charset="0"/>
                          </a:rPr>
                          <m:t>𝑋</m:t>
                        </m:r>
                      </m:sub>
                    </m:sSub>
                    <m:d>
                      <m:dPr>
                        <m:ctrlPr>
                          <a:rPr lang="en-US" sz="1350" i="1">
                            <a:latin typeface="Cambria Math" panose="02040503050406030204" pitchFamily="18" charset="0"/>
                          </a:rPr>
                        </m:ctrlPr>
                      </m:dPr>
                      <m:e>
                        <m:r>
                          <a:rPr lang="en-US" sz="1350" i="1">
                            <a:latin typeface="Cambria Math" panose="02040503050406030204" pitchFamily="18" charset="0"/>
                          </a:rPr>
                          <m:t>𝑍</m:t>
                        </m:r>
                      </m:e>
                    </m:d>
                    <m:r>
                      <a:rPr lang="en-US" sz="1350" i="1">
                        <a:latin typeface="Cambria Math" panose="02040503050406030204" pitchFamily="18" charset="0"/>
                      </a:rPr>
                      <m:t>=</m:t>
                    </m:r>
                    <m:r>
                      <m:rPr>
                        <m:sty m:val="p"/>
                      </m:rPr>
                      <a:rPr lang="en-US" sz="1350" i="1">
                        <a:latin typeface="Cambria Math" panose="02040503050406030204" pitchFamily="18" charset="0"/>
                      </a:rPr>
                      <m:t>diag</m:t>
                    </m:r>
                    <m:d>
                      <m:dPr>
                        <m:begChr m:val="{"/>
                        <m:endChr m:val="}"/>
                        <m:ctrlPr>
                          <a:rPr lang="en-US" sz="1350" b="0" i="1" smtClean="0">
                            <a:latin typeface="Cambria Math" panose="02040503050406030204" pitchFamily="18" charset="0"/>
                          </a:rPr>
                        </m:ctrlPr>
                      </m:dPr>
                      <m:e>
                        <m:sSubSup>
                          <m:sSubSupPr>
                            <m:ctrlPr>
                              <a:rPr lang="en-US" sz="1350" i="1">
                                <a:latin typeface="Cambria Math" panose="02040503050406030204" pitchFamily="18" charset="0"/>
                              </a:rPr>
                            </m:ctrlPr>
                          </m:sSubSupPr>
                          <m:e>
                            <m:r>
                              <a:rPr lang="en-US" sz="1350" i="1">
                                <a:latin typeface="Cambria Math" panose="02040503050406030204" pitchFamily="18" charset="0"/>
                              </a:rPr>
                              <m:t>𝜋</m:t>
                            </m:r>
                          </m:e>
                          <m:sub>
                            <m:r>
                              <a:rPr lang="en-US" sz="1350" i="1">
                                <a:latin typeface="Cambria Math" panose="02040503050406030204" pitchFamily="18" charset="0"/>
                              </a:rPr>
                              <m:t>𝑎</m:t>
                            </m:r>
                          </m:sub>
                          <m:sup>
                            <m:r>
                              <a:rPr lang="en-US" sz="1350" i="1">
                                <a:latin typeface="Cambria Math" panose="02040503050406030204" pitchFamily="18" charset="0"/>
                              </a:rPr>
                              <m:t>−1</m:t>
                            </m:r>
                          </m:sup>
                        </m:sSubSup>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𝜇</m:t>
                                </m:r>
                              </m:e>
                              <m:sub>
                                <m:r>
                                  <a:rPr lang="en-US" sz="1350" i="1">
                                    <a:latin typeface="Cambria Math" panose="02040503050406030204" pitchFamily="18" charset="0"/>
                                  </a:rPr>
                                  <m:t>𝑎</m:t>
                                </m:r>
                              </m:sub>
                            </m:sSub>
                            <m:d>
                              <m:dPr>
                                <m:ctrlPr>
                                  <a:rPr lang="en-US" sz="1350" i="1">
                                    <a:latin typeface="Cambria Math" panose="02040503050406030204" pitchFamily="18" charset="0"/>
                                  </a:rPr>
                                </m:ctrlPr>
                              </m:dPr>
                              <m:e>
                                <m:r>
                                  <a:rPr lang="en-US" sz="1350" i="1">
                                    <a:latin typeface="Cambria Math" panose="02040503050406030204" pitchFamily="18" charset="0"/>
                                  </a:rPr>
                                  <m:t>𝑋</m:t>
                                </m:r>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𝜇</m:t>
                                    </m:r>
                                  </m:e>
                                  <m:sub>
                                    <m:r>
                                      <a:rPr lang="en-US" sz="1350" i="1">
                                        <a:latin typeface="Cambria Math" panose="02040503050406030204" pitchFamily="18" charset="0"/>
                                      </a:rPr>
                                      <m:t>𝑎</m:t>
                                    </m:r>
                                  </m:sub>
                                </m:sSub>
                                <m:d>
                                  <m:dPr>
                                    <m:ctrlPr>
                                      <a:rPr lang="en-US" sz="1350" i="1">
                                        <a:latin typeface="Cambria Math" panose="02040503050406030204" pitchFamily="18" charset="0"/>
                                      </a:rPr>
                                    </m:ctrlPr>
                                  </m:dPr>
                                  <m:e>
                                    <m:r>
                                      <a:rPr lang="en-US" sz="1350" i="1">
                                        <a:latin typeface="Cambria Math" panose="02040503050406030204" pitchFamily="18" charset="0"/>
                                      </a:rPr>
                                      <m:t>𝑋</m:t>
                                    </m:r>
                                  </m:e>
                                </m:d>
                              </m:e>
                            </m:d>
                            <m:r>
                              <a:rPr lang="en-US" sz="1350" i="1">
                                <a:latin typeface="Cambria Math" panose="02040503050406030204" pitchFamily="18" charset="0"/>
                              </a:rPr>
                              <m:t>|</m:t>
                            </m:r>
                            <m:r>
                              <a:rPr lang="en-US" sz="1350" i="1">
                                <a:latin typeface="Cambria Math" panose="02040503050406030204" pitchFamily="18" charset="0"/>
                              </a:rPr>
                              <m:t>𝑍</m:t>
                            </m:r>
                          </m:e>
                        </m:d>
                        <m:r>
                          <a:rPr lang="en-US" sz="1350" i="1">
                            <a:latin typeface="Cambria Math" panose="02040503050406030204" pitchFamily="18" charset="0"/>
                          </a:rPr>
                          <m:t>, </m:t>
                        </m:r>
                        <m:r>
                          <a:rPr lang="en-US" sz="1350" i="1">
                            <a:latin typeface="Cambria Math" panose="02040503050406030204" pitchFamily="18" charset="0"/>
                          </a:rPr>
                          <m:t>𝑎</m:t>
                        </m:r>
                        <m:r>
                          <a:rPr lang="en-US" sz="1350" i="1">
                            <a:latin typeface="Cambria Math" panose="02040503050406030204" pitchFamily="18" charset="0"/>
                          </a:rPr>
                          <m:t>=1,…,</m:t>
                        </m:r>
                        <m:r>
                          <a:rPr lang="en-US" sz="1350" i="1">
                            <a:latin typeface="Cambria Math" panose="02040503050406030204" pitchFamily="18" charset="0"/>
                          </a:rPr>
                          <m:t>𝑘</m:t>
                        </m:r>
                      </m:e>
                    </m:d>
                  </m:oMath>
                </a14:m>
                <a:r>
                  <a:rPr lang="en-US" sz="1350" dirty="0"/>
                  <a:t>, </a:t>
                </a:r>
                <a14:m>
                  <m:oMath xmlns:m="http://schemas.openxmlformats.org/officeDocument/2006/math">
                    <m:r>
                      <m:rPr>
                        <m:sty m:val="p"/>
                      </m:rPr>
                      <a:rPr lang="en-US" sz="1350" b="0" i="0" smtClean="0">
                        <a:latin typeface="Cambria Math" panose="02040503050406030204" pitchFamily="18" charset="0"/>
                      </a:rPr>
                      <m:t>Ω</m:t>
                    </m:r>
                    <m:r>
                      <a:rPr lang="en-US" sz="1350" b="0" i="1" smtClean="0">
                        <a:latin typeface="Cambria Math" panose="02040503050406030204" pitchFamily="18" charset="0"/>
                      </a:rPr>
                      <m:t>(</m:t>
                    </m:r>
                    <m:r>
                      <a:rPr lang="en-US" sz="1350" b="0" i="1" smtClean="0">
                        <a:latin typeface="Cambria Math" panose="02040503050406030204" pitchFamily="18" charset="0"/>
                      </a:rPr>
                      <m:t>𝑍</m:t>
                    </m:r>
                    <m:r>
                      <a:rPr lang="en-US" sz="1350" b="0" i="1" smtClean="0">
                        <a:latin typeface="Cambria Math" panose="02040503050406030204" pitchFamily="18" charset="0"/>
                      </a:rPr>
                      <m:t>)</m:t>
                    </m:r>
                  </m:oMath>
                </a14:m>
                <a:r>
                  <a:rPr lang="en-US" sz="1350" dirty="0"/>
                  <a:t> is related to </a:t>
                </a:r>
                <a:r>
                  <a:rPr lang="en-US" sz="1350" b="1" dirty="0"/>
                  <a:t>covariate-adaptive randomization</a:t>
                </a:r>
                <a:r>
                  <a:rPr lang="en-US" sz="1350" dirty="0"/>
                  <a:t> and </a:t>
                </a:r>
                <a14:m>
                  <m:oMath xmlns:m="http://schemas.openxmlformats.org/officeDocument/2006/math">
                    <m:sSub>
                      <m:sSubPr>
                        <m:ctrlPr>
                          <a:rPr lang="en-US" sz="1350" b="0" i="1" smtClean="0">
                            <a:latin typeface="Cambria Math" panose="02040503050406030204" pitchFamily="18" charset="0"/>
                          </a:rPr>
                        </m:ctrlPr>
                      </m:sSubPr>
                      <m:e>
                        <m:r>
                          <m:rPr>
                            <m:sty m:val="p"/>
                          </m:rPr>
                          <a:rPr lang="en-US" sz="1350" b="0" i="0" smtClean="0">
                            <a:latin typeface="Cambria Math" panose="02040503050406030204" pitchFamily="18" charset="0"/>
                          </a:rPr>
                          <m:t>Ω</m:t>
                        </m:r>
                      </m:e>
                      <m:sub>
                        <m:r>
                          <a:rPr lang="en-US" sz="1350" b="0" i="1" smtClean="0">
                            <a:latin typeface="Cambria Math" panose="02040503050406030204" pitchFamily="18" charset="0"/>
                          </a:rPr>
                          <m:t>𝑆𝑅</m:t>
                        </m:r>
                      </m:sub>
                    </m:sSub>
                  </m:oMath>
                </a14:m>
                <a:r>
                  <a:rPr lang="en-US" sz="1350" dirty="0"/>
                  <a:t> is </a:t>
                </a:r>
                <a14:m>
                  <m:oMath xmlns:m="http://schemas.openxmlformats.org/officeDocument/2006/math">
                    <m:r>
                      <m:rPr>
                        <m:sty m:val="p"/>
                      </m:rPr>
                      <a:rPr lang="en-US" sz="1350" b="0" i="0" smtClean="0">
                        <a:latin typeface="Cambria Math" panose="02040503050406030204" pitchFamily="18" charset="0"/>
                      </a:rPr>
                      <m:t>Ω</m:t>
                    </m:r>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𝑍</m:t>
                        </m:r>
                      </m:e>
                    </m:d>
                  </m:oMath>
                </a14:m>
                <a:r>
                  <a:rPr lang="en-US" sz="1350" dirty="0"/>
                  <a:t> under simple randomization, and </a:t>
                </a:r>
                <a14:m>
                  <m:oMath xmlns:m="http://schemas.openxmlformats.org/officeDocument/2006/math">
                    <m:r>
                      <a:rPr lang="en-US" sz="1350" b="0" i="1" smtClean="0">
                        <a:latin typeface="Cambria Math" panose="02040503050406030204" pitchFamily="18" charset="0"/>
                      </a:rPr>
                      <m:t>𝑍</m:t>
                    </m:r>
                  </m:oMath>
                </a14:m>
                <a:r>
                  <a:rPr lang="en-US" sz="1350" dirty="0"/>
                  <a:t> is the stratification factor.</a:t>
                </a:r>
              </a:p>
              <a:p>
                <a:pPr>
                  <a:spcAft>
                    <a:spcPts val="600"/>
                  </a:spcAft>
                </a:pPr>
                <a:endParaRPr lang="en-US" sz="1350" b="1" dirty="0">
                  <a:solidFill>
                    <a:srgbClr val="C5050C"/>
                  </a:solidFill>
                </a:endParaRPr>
              </a:p>
              <a:p>
                <a:pPr>
                  <a:spcAft>
                    <a:spcPts val="600"/>
                  </a:spcAft>
                </a:pPr>
                <a:endParaRPr lang="en-US" sz="1350" b="1" dirty="0">
                  <a:solidFill>
                    <a:srgbClr val="C5050C"/>
                  </a:solidFill>
                </a:endParaRPr>
              </a:p>
              <a:p>
                <a:pPr>
                  <a:spcAft>
                    <a:spcPts val="600"/>
                  </a:spcAft>
                </a:pPr>
                <a:endParaRPr lang="en-US" sz="1350" b="1" dirty="0">
                  <a:solidFill>
                    <a:srgbClr val="C5050C"/>
                  </a:solidFill>
                </a:endParaRP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365992" cy="5574266"/>
              </a:xfrm>
              <a:prstGeom prst="rect">
                <a:avLst/>
              </a:prstGeom>
              <a:blipFill>
                <a:blip r:embed="rId3"/>
                <a:stretch>
                  <a:fillRect l="-134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1">
                <a:extLst>
                  <a:ext uri="{FF2B5EF4-FFF2-40B4-BE49-F238E27FC236}">
                    <a16:creationId xmlns:a16="http://schemas.microsoft.com/office/drawing/2014/main" id="{519C15B4-9962-8C69-B7BF-E88600B4793F}"/>
                  </a:ext>
                </a:extLst>
              </p:cNvPr>
              <p:cNvGraphicFramePr>
                <a:graphicFrameLocks noGrp="1"/>
              </p:cNvGraphicFramePr>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u="none" smtClean="0">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u="none" dirty="0" smtClean="0">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chemeClr val="tx1"/>
                              </a:solidFill>
                            </a:rPr>
                            <a:t>AIPW (doubly robust)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solidFill>
                                    <a:schemeClr val="tx1"/>
                                  </a:solidFill>
                                  <a:latin typeface="Cambria Math" panose="02040503050406030204" pitchFamily="18" charset="0"/>
                                </a:rPr>
                                <m:t>E</m:t>
                              </m:r>
                              <m:d>
                                <m:dPr>
                                  <m:ctrlPr>
                                    <a:rPr lang="en-US" sz="1350" b="0" i="1" smtClean="0">
                                      <a:solidFill>
                                        <a:schemeClr val="tx1"/>
                                      </a:solidFill>
                                      <a:latin typeface="Cambria Math" panose="02040503050406030204" pitchFamily="18" charset="0"/>
                                    </a:rPr>
                                  </m:ctrlPr>
                                </m:dPr>
                                <m:e>
                                  <m:r>
                                    <a:rPr lang="en-US" sz="1350" b="0" smtClean="0">
                                      <a:solidFill>
                                        <a:schemeClr val="tx1"/>
                                      </a:solidFill>
                                      <a:latin typeface="Cambria Math" panose="02040503050406030204" pitchFamily="18" charset="0"/>
                                    </a:rPr>
                                    <m:t>𝑌</m:t>
                                  </m:r>
                                </m:e>
                                <m:e>
                                  <m:r>
                                    <a:rPr lang="en-US" sz="1350" b="0" smtClean="0">
                                      <a:solidFill>
                                        <a:schemeClr val="tx1"/>
                                      </a:solidFill>
                                      <a:latin typeface="Cambria Math" panose="02040503050406030204" pitchFamily="18" charset="0"/>
                                    </a:rPr>
                                    <m:t>𝐴</m:t>
                                  </m:r>
                                  <m:r>
                                    <a:rPr lang="en-US" sz="1350" b="0" smtClean="0">
                                      <a:solidFill>
                                        <a:schemeClr val="tx1"/>
                                      </a:solidFill>
                                      <a:latin typeface="Cambria Math" panose="02040503050406030204" pitchFamily="18" charset="0"/>
                                    </a:rPr>
                                    <m:t>, </m:t>
                                  </m:r>
                                  <m:r>
                                    <a:rPr lang="en-US" sz="1350" b="0" smtClean="0">
                                      <a:solidFill>
                                        <a:schemeClr val="tx1"/>
                                      </a:solidFill>
                                      <a:latin typeface="Cambria Math" panose="02040503050406030204" pitchFamily="18" charset="0"/>
                                    </a:rPr>
                                    <m:t>𝑋</m:t>
                                  </m:r>
                                </m:e>
                              </m:d>
                              <m:r>
                                <a:rPr lang="en-US" sz="1350" b="0" smtClean="0">
                                  <a:solidFill>
                                    <a:schemeClr val="tx1"/>
                                  </a:solidFill>
                                  <a:latin typeface="Cambria Math" panose="02040503050406030204" pitchFamily="18" charset="0"/>
                                </a:rPr>
                                <m:t>=∑</m:t>
                              </m:r>
                              <m:sSub>
                                <m:sSubPr>
                                  <m:ctrlPr>
                                    <a:rPr lang="en-US" sz="1350" b="0" i="1" smtClean="0">
                                      <a:solidFill>
                                        <a:schemeClr val="tx1"/>
                                      </a:solidFill>
                                      <a:latin typeface="Cambria Math" panose="02040503050406030204" pitchFamily="18" charset="0"/>
                                    </a:rPr>
                                  </m:ctrlPr>
                                </m:sSubPr>
                                <m:e>
                                  <m:r>
                                    <a:rPr lang="en-US" sz="1350" b="0" i="1" smtClean="0">
                                      <a:solidFill>
                                        <a:schemeClr val="tx1"/>
                                      </a:solidFill>
                                      <a:latin typeface="Cambria Math" panose="02040503050406030204" pitchFamily="18" charset="0"/>
                                    </a:rPr>
                                    <m:t>𝜇</m:t>
                                  </m:r>
                                </m:e>
                                <m:sub>
                                  <m:r>
                                    <a:rPr lang="en-US" sz="1350" b="0" i="1" smtClean="0">
                                      <a:solidFill>
                                        <a:schemeClr val="tx1"/>
                                      </a:solidFill>
                                      <a:latin typeface="Cambria Math" panose="02040503050406030204" pitchFamily="18" charset="0"/>
                                    </a:rPr>
                                    <m:t>𝑎</m:t>
                                  </m:r>
                                </m:sub>
                              </m:sSub>
                              <m:d>
                                <m:dPr>
                                  <m:ctrlPr>
                                    <a:rPr lang="en-US" sz="1350" b="0" i="1" smtClean="0">
                                      <a:solidFill>
                                        <a:schemeClr val="tx1"/>
                                      </a:solidFill>
                                      <a:latin typeface="Cambria Math" panose="02040503050406030204" pitchFamily="18" charset="0"/>
                                    </a:rPr>
                                  </m:ctrlPr>
                                </m:dPr>
                                <m:e>
                                  <m:r>
                                    <a:rPr lang="en-US" sz="1350" b="0" i="1" smtClean="0">
                                      <a:solidFill>
                                        <a:schemeClr val="tx1"/>
                                      </a:solidFill>
                                      <a:latin typeface="Cambria Math" panose="02040503050406030204" pitchFamily="18" charset="0"/>
                                    </a:rPr>
                                    <m:t>𝑋</m:t>
                                  </m:r>
                                </m:e>
                              </m:d>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𝐼</m:t>
                                  </m:r>
                                </m:e>
                                <m:sub>
                                  <m:d>
                                    <m:dPr>
                                      <m:begChr m:val="{"/>
                                      <m:endChr m:val="}"/>
                                      <m:ctrlPr>
                                        <a:rPr lang="en-US" sz="1350" b="0" i="1" smtClean="0">
                                          <a:solidFill>
                                            <a:schemeClr val="tx1"/>
                                          </a:solidFill>
                                          <a:latin typeface="Cambria Math" panose="02040503050406030204" pitchFamily="18" charset="0"/>
                                        </a:rPr>
                                      </m:ctrlPr>
                                    </m:dPr>
                                    <m:e>
                                      <m:r>
                                        <a:rPr lang="en-US" sz="1350" b="0" smtClean="0">
                                          <a:solidFill>
                                            <a:schemeClr val="tx1"/>
                                          </a:solidFill>
                                          <a:latin typeface="Cambria Math" panose="02040503050406030204" pitchFamily="18" charset="0"/>
                                        </a:rPr>
                                        <m:t>𝐴</m:t>
                                      </m:r>
                                      <m:r>
                                        <a:rPr lang="en-US" sz="1350" b="0" smtClean="0">
                                          <a:solidFill>
                                            <a:schemeClr val="tx1"/>
                                          </a:solidFill>
                                          <a:latin typeface="Cambria Math" panose="02040503050406030204" pitchFamily="18" charset="0"/>
                                        </a:rPr>
                                        <m:t>=</m:t>
                                      </m:r>
                                      <m:r>
                                        <a:rPr lang="en-US" sz="1350" b="0" smtClean="0">
                                          <a:solidFill>
                                            <a:schemeClr val="tx1"/>
                                          </a:solidFill>
                                          <a:latin typeface="Cambria Math" panose="02040503050406030204" pitchFamily="18" charset="0"/>
                                        </a:rPr>
                                        <m:t>𝑎</m:t>
                                      </m:r>
                                    </m:e>
                                  </m:d>
                                </m:sub>
                              </m:sSub>
                            </m:oMath>
                          </a14:m>
                          <a:r>
                            <a:rPr lang="en-US" sz="1350" dirty="0">
                              <a:solidFill>
                                <a:schemeClr val="tx1"/>
                              </a:solidFill>
                            </a:rPr>
                            <a:t> </a:t>
                          </a:r>
                        </a:p>
                      </a:txBody>
                      <a:tcPr anchor="ctr"/>
                    </a:tc>
                    <a:tc>
                      <a:txBody>
                        <a:bodyPr/>
                        <a:lstStyle/>
                        <a:p>
                          <a:pPr algn="l"/>
                          <a14:m>
                            <m:oMath xmlns:m="http://schemas.openxmlformats.org/officeDocument/2006/math">
                              <m:f>
                                <m:fPr>
                                  <m:ctrlPr>
                                    <a:rPr lang="en-US" sz="1350" i="1" smtClean="0">
                                      <a:solidFill>
                                        <a:schemeClr val="tx1"/>
                                      </a:solidFill>
                                      <a:latin typeface="Cambria Math" panose="02040503050406030204" pitchFamily="18" charset="0"/>
                                    </a:rPr>
                                  </m:ctrlPr>
                                </m:fPr>
                                <m:num>
                                  <m:r>
                                    <a:rPr lang="en-US" sz="1350" b="0" smtClean="0">
                                      <a:solidFill>
                                        <a:schemeClr val="tx1"/>
                                      </a:solidFill>
                                      <a:latin typeface="Cambria Math" panose="02040503050406030204" pitchFamily="18" charset="0"/>
                                    </a:rPr>
                                    <m:t>1</m:t>
                                  </m:r>
                                </m:num>
                                <m:den>
                                  <m:r>
                                    <a:rPr lang="en-US" sz="1350" b="0" smtClean="0">
                                      <a:solidFill>
                                        <a:schemeClr val="tx1"/>
                                      </a:solidFill>
                                      <a:latin typeface="Cambria Math" panose="02040503050406030204" pitchFamily="18" charset="0"/>
                                    </a:rPr>
                                    <m:t>𝑛</m:t>
                                  </m:r>
                                </m:den>
                              </m:f>
                              <m:nary>
                                <m:naryPr>
                                  <m:chr m:val="∑"/>
                                  <m:limLoc m:val="subSup"/>
                                  <m:supHide m:val="on"/>
                                  <m:ctrlPr>
                                    <a:rPr lang="en-US" sz="1350" i="1" smtClean="0">
                                      <a:solidFill>
                                        <a:schemeClr val="tx1"/>
                                      </a:solidFill>
                                      <a:latin typeface="Cambria Math" panose="02040503050406030204" pitchFamily="18" charset="0"/>
                                    </a:rPr>
                                  </m:ctrlPr>
                                </m:naryPr>
                                <m:sub>
                                  <m:sSub>
                                    <m:sSubPr>
                                      <m:ctrlPr>
                                        <a:rPr lang="en-US" sz="1350" b="0" i="1" smtClean="0">
                                          <a:solidFill>
                                            <a:schemeClr val="tx1"/>
                                          </a:solidFill>
                                          <a:latin typeface="Cambria Math" panose="02040503050406030204" pitchFamily="18" charset="0"/>
                                        </a:rPr>
                                      </m:ctrlPr>
                                    </m:sSubPr>
                                    <m:e>
                                      <m:r>
                                        <m:rPr>
                                          <m:brk m:alnAt="9"/>
                                        </m:rPr>
                                        <a:rPr lang="en-US" sz="1350" b="0" smtClean="0">
                                          <a:solidFill>
                                            <a:schemeClr val="tx1"/>
                                          </a:solidFill>
                                          <a:latin typeface="Cambria Math" panose="02040503050406030204" pitchFamily="18" charset="0"/>
                                        </a:rPr>
                                        <m:t>𝐴</m:t>
                                      </m:r>
                                    </m:e>
                                    <m:sub>
                                      <m:r>
                                        <m:rPr>
                                          <m:brk m:alnAt="9"/>
                                        </m:rPr>
                                        <a:rPr lang="en-US" sz="1350" b="0" smtClean="0">
                                          <a:solidFill>
                                            <a:schemeClr val="tx1"/>
                                          </a:solidFill>
                                          <a:latin typeface="Cambria Math" panose="02040503050406030204" pitchFamily="18" charset="0"/>
                                        </a:rPr>
                                        <m:t>𝑖</m:t>
                                      </m:r>
                                    </m:sub>
                                  </m:sSub>
                                  <m:r>
                                    <m:rPr>
                                      <m:brk m:alnAt="9"/>
                                    </m:rPr>
                                    <a:rPr lang="en-US" sz="1350" b="0" smtClean="0">
                                      <a:solidFill>
                                        <a:schemeClr val="tx1"/>
                                      </a:solidFill>
                                      <a:latin typeface="Cambria Math" panose="02040503050406030204" pitchFamily="18" charset="0"/>
                                    </a:rPr>
                                    <m:t>=</m:t>
                                  </m:r>
                                  <m:r>
                                    <a:rPr lang="en-US" sz="1350" b="0" smtClean="0">
                                      <a:solidFill>
                                        <a:schemeClr val="tx1"/>
                                      </a:solidFill>
                                      <a:latin typeface="Cambria Math" panose="02040503050406030204" pitchFamily="18" charset="0"/>
                                    </a:rPr>
                                    <m:t>𝑎</m:t>
                                  </m:r>
                                </m:sub>
                                <m:sup/>
                                <m:e>
                                  <m:f>
                                    <m:fPr>
                                      <m:ctrlPr>
                                        <a:rPr lang="en-US" sz="1350" i="1" smtClean="0">
                                          <a:solidFill>
                                            <a:schemeClr val="tx1"/>
                                          </a:solidFill>
                                          <a:latin typeface="Cambria Math" panose="02040503050406030204" pitchFamily="18" charset="0"/>
                                        </a:rPr>
                                      </m:ctrlPr>
                                    </m:fPr>
                                    <m:num>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𝑌</m:t>
                                          </m:r>
                                        </m:e>
                                        <m:sub>
                                          <m:r>
                                            <a:rPr lang="en-US" sz="1350" b="0" smtClean="0">
                                              <a:solidFill>
                                                <a:schemeClr val="tx1"/>
                                              </a:solidFill>
                                              <a:latin typeface="Cambria Math" panose="02040503050406030204" pitchFamily="18" charset="0"/>
                                            </a:rPr>
                                            <m:t>𝑖</m:t>
                                          </m:r>
                                        </m:sub>
                                      </m:sSub>
                                      <m:r>
                                        <a:rPr lang="en-US" sz="1350" b="0" smtClean="0">
                                          <a:solidFill>
                                            <a:schemeClr val="tx1"/>
                                          </a:solidFill>
                                          <a:latin typeface="Cambria Math" panose="02040503050406030204" pitchFamily="18" charset="0"/>
                                        </a:rPr>
                                        <m:t>−</m:t>
                                      </m:r>
                                      <m:sSub>
                                        <m:sSubPr>
                                          <m:ctrlPr>
                                            <a:rPr lang="en-US" sz="1350" b="0" i="1" smtClean="0">
                                              <a:solidFill>
                                                <a:schemeClr val="tx1"/>
                                              </a:solidFill>
                                              <a:latin typeface="Cambria Math" panose="02040503050406030204" pitchFamily="18" charset="0"/>
                                            </a:rPr>
                                          </m:ctrlPr>
                                        </m:sSubPr>
                                        <m:e>
                                          <m:acc>
                                            <m:accPr>
                                              <m:chr m:val="̂"/>
                                              <m:ctrlPr>
                                                <a:rPr lang="en-US" sz="1350" b="0" i="1" smtClean="0">
                                                  <a:solidFill>
                                                    <a:schemeClr val="tx1"/>
                                                  </a:solidFill>
                                                  <a:latin typeface="Cambria Math" panose="02040503050406030204" pitchFamily="18" charset="0"/>
                                                </a:rPr>
                                              </m:ctrlPr>
                                            </m:accPr>
                                            <m:e>
                                              <m:r>
                                                <a:rPr lang="en-US" sz="1350" b="0" smtClean="0">
                                                  <a:solidFill>
                                                    <a:schemeClr val="tx1"/>
                                                  </a:solidFill>
                                                  <a:latin typeface="Cambria Math" panose="02040503050406030204" pitchFamily="18" charset="0"/>
                                                </a:rPr>
                                                <m:t>𝜇</m:t>
                                              </m:r>
                                            </m:e>
                                          </m:acc>
                                        </m:e>
                                        <m:sub>
                                          <m:r>
                                            <a:rPr lang="en-US" sz="1350" b="0" smtClean="0">
                                              <a:solidFill>
                                                <a:schemeClr val="tx1"/>
                                              </a:solidFill>
                                              <a:latin typeface="Cambria Math" panose="02040503050406030204" pitchFamily="18" charset="0"/>
                                            </a:rPr>
                                            <m:t>𝑎</m:t>
                                          </m:r>
                                        </m:sub>
                                      </m:sSub>
                                      <m:d>
                                        <m:dPr>
                                          <m:ctrlPr>
                                            <a:rPr lang="en-US" sz="1350" b="0" i="1" smtClean="0">
                                              <a:solidFill>
                                                <a:schemeClr val="tx1"/>
                                              </a:solidFill>
                                              <a:latin typeface="Cambria Math" panose="02040503050406030204" pitchFamily="18" charset="0"/>
                                            </a:rPr>
                                          </m:ctrlPr>
                                        </m:dPr>
                                        <m:e>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𝑋</m:t>
                                              </m:r>
                                            </m:e>
                                            <m:sub>
                                              <m:r>
                                                <a:rPr lang="en-US" sz="1350" b="0" smtClean="0">
                                                  <a:solidFill>
                                                    <a:schemeClr val="tx1"/>
                                                  </a:solidFill>
                                                  <a:latin typeface="Cambria Math" panose="02040503050406030204" pitchFamily="18" charset="0"/>
                                                </a:rPr>
                                                <m:t>𝑖</m:t>
                                              </m:r>
                                            </m:sub>
                                          </m:sSub>
                                        </m:e>
                                      </m:d>
                                    </m:num>
                                    <m:den>
                                      <m:f>
                                        <m:fPr>
                                          <m:type m:val="lin"/>
                                          <m:ctrlPr>
                                            <a:rPr lang="en-US" sz="1350" i="1" smtClean="0">
                                              <a:solidFill>
                                                <a:schemeClr val="tx1"/>
                                              </a:solidFill>
                                              <a:latin typeface="Cambria Math" panose="02040503050406030204" pitchFamily="18" charset="0"/>
                                            </a:rPr>
                                          </m:ctrlPr>
                                        </m:fPr>
                                        <m:num>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𝑛</m:t>
                                              </m:r>
                                            </m:e>
                                            <m:sub>
                                              <m:r>
                                                <a:rPr lang="en-US" sz="1350" b="0" smtClean="0">
                                                  <a:solidFill>
                                                    <a:schemeClr val="tx1"/>
                                                  </a:solidFill>
                                                  <a:latin typeface="Cambria Math" panose="02040503050406030204" pitchFamily="18" charset="0"/>
                                                </a:rPr>
                                                <m:t>𝑎</m:t>
                                              </m:r>
                                            </m:sub>
                                          </m:sSub>
                                        </m:num>
                                        <m:den>
                                          <m:r>
                                            <a:rPr lang="en-US" sz="1350" b="0" smtClean="0">
                                              <a:solidFill>
                                                <a:schemeClr val="tx1"/>
                                              </a:solidFill>
                                              <a:latin typeface="Cambria Math" panose="02040503050406030204" pitchFamily="18" charset="0"/>
                                            </a:rPr>
                                            <m:t>𝑛</m:t>
                                          </m:r>
                                        </m:den>
                                      </m:f>
                                    </m:den>
                                  </m:f>
                                </m:e>
                              </m:nary>
                              <m:r>
                                <a:rPr lang="en-US" sz="1350" b="0" smtClean="0">
                                  <a:solidFill>
                                    <a:schemeClr val="tx1"/>
                                  </a:solidFill>
                                  <a:latin typeface="Cambria Math" panose="02040503050406030204" pitchFamily="18" charset="0"/>
                                </a:rPr>
                                <m:t>+</m:t>
                              </m:r>
                              <m:f>
                                <m:fPr>
                                  <m:ctrlPr>
                                    <a:rPr lang="en-US" sz="1350" b="0" i="1" smtClean="0">
                                      <a:solidFill>
                                        <a:schemeClr val="tx1"/>
                                      </a:solidFill>
                                      <a:latin typeface="Cambria Math" panose="02040503050406030204" pitchFamily="18" charset="0"/>
                                    </a:rPr>
                                  </m:ctrlPr>
                                </m:fPr>
                                <m:num>
                                  <m:r>
                                    <a:rPr lang="en-US" sz="1350" b="0" smtClean="0">
                                      <a:solidFill>
                                        <a:schemeClr val="tx1"/>
                                      </a:solidFill>
                                      <a:latin typeface="Cambria Math" panose="02040503050406030204" pitchFamily="18" charset="0"/>
                                    </a:rPr>
                                    <m:t>1</m:t>
                                  </m:r>
                                </m:num>
                                <m:den>
                                  <m:r>
                                    <a:rPr lang="en-US" sz="1350" b="0" smtClean="0">
                                      <a:solidFill>
                                        <a:schemeClr val="tx1"/>
                                      </a:solidFill>
                                      <a:latin typeface="Cambria Math" panose="02040503050406030204" pitchFamily="18" charset="0"/>
                                    </a:rPr>
                                    <m:t>𝑛</m:t>
                                  </m:r>
                                </m:den>
                              </m:f>
                              <m:nary>
                                <m:naryPr>
                                  <m:chr m:val="∑"/>
                                  <m:limLoc m:val="subSup"/>
                                  <m:ctrlPr>
                                    <a:rPr lang="en-US" sz="1350" b="0" i="1" smtClean="0">
                                      <a:solidFill>
                                        <a:schemeClr val="tx1"/>
                                      </a:solidFill>
                                      <a:latin typeface="Cambria Math" panose="02040503050406030204" pitchFamily="18" charset="0"/>
                                    </a:rPr>
                                  </m:ctrlPr>
                                </m:naryPr>
                                <m:sub>
                                  <m:r>
                                    <m:rPr>
                                      <m:brk m:alnAt="25"/>
                                    </m:rPr>
                                    <a:rPr lang="en-US" sz="1350" b="0" smtClean="0">
                                      <a:solidFill>
                                        <a:schemeClr val="tx1"/>
                                      </a:solidFill>
                                      <a:latin typeface="Cambria Math" panose="02040503050406030204" pitchFamily="18" charset="0"/>
                                    </a:rPr>
                                    <m:t>𝑖</m:t>
                                  </m:r>
                                  <m:r>
                                    <a:rPr lang="en-US" sz="1350" b="0" smtClean="0">
                                      <a:solidFill>
                                        <a:schemeClr val="tx1"/>
                                      </a:solidFill>
                                      <a:latin typeface="Cambria Math" panose="02040503050406030204" pitchFamily="18" charset="0"/>
                                    </a:rPr>
                                    <m:t>=1</m:t>
                                  </m:r>
                                </m:sub>
                                <m:sup>
                                  <m:r>
                                    <a:rPr lang="en-US" sz="1350" b="0" smtClean="0">
                                      <a:solidFill>
                                        <a:schemeClr val="tx1"/>
                                      </a:solidFill>
                                      <a:latin typeface="Cambria Math" panose="02040503050406030204" pitchFamily="18" charset="0"/>
                                    </a:rPr>
                                    <m:t>𝑛</m:t>
                                  </m:r>
                                </m:sup>
                                <m:e>
                                  <m:sSub>
                                    <m:sSubPr>
                                      <m:ctrlPr>
                                        <a:rPr lang="en-US" sz="1350" b="0" i="1" smtClean="0">
                                          <a:solidFill>
                                            <a:schemeClr val="tx1"/>
                                          </a:solidFill>
                                          <a:latin typeface="Cambria Math" panose="02040503050406030204" pitchFamily="18" charset="0"/>
                                        </a:rPr>
                                      </m:ctrlPr>
                                    </m:sSubPr>
                                    <m:e>
                                      <m:acc>
                                        <m:accPr>
                                          <m:chr m:val="̂"/>
                                          <m:ctrlPr>
                                            <a:rPr lang="en-US" sz="1350" b="0" i="1" smtClean="0">
                                              <a:solidFill>
                                                <a:schemeClr val="tx1"/>
                                              </a:solidFill>
                                              <a:latin typeface="Cambria Math" panose="02040503050406030204" pitchFamily="18" charset="0"/>
                                            </a:rPr>
                                          </m:ctrlPr>
                                        </m:accPr>
                                        <m:e>
                                          <m:r>
                                            <a:rPr lang="en-US" sz="1350" b="0" smtClean="0">
                                              <a:solidFill>
                                                <a:schemeClr val="tx1"/>
                                              </a:solidFill>
                                              <a:latin typeface="Cambria Math" panose="02040503050406030204" pitchFamily="18" charset="0"/>
                                            </a:rPr>
                                            <m:t>𝜇</m:t>
                                          </m:r>
                                        </m:e>
                                      </m:acc>
                                    </m:e>
                                    <m:sub>
                                      <m:r>
                                        <a:rPr lang="en-US" sz="1350" b="0" smtClean="0">
                                          <a:solidFill>
                                            <a:schemeClr val="tx1"/>
                                          </a:solidFill>
                                          <a:latin typeface="Cambria Math" panose="02040503050406030204" pitchFamily="18" charset="0"/>
                                        </a:rPr>
                                        <m:t>𝑎</m:t>
                                      </m:r>
                                    </m:sub>
                                  </m:sSub>
                                  <m:d>
                                    <m:dPr>
                                      <m:ctrlPr>
                                        <a:rPr lang="en-US" sz="1350" b="0" i="1" smtClean="0">
                                          <a:solidFill>
                                            <a:schemeClr val="tx1"/>
                                          </a:solidFill>
                                          <a:latin typeface="Cambria Math" panose="02040503050406030204" pitchFamily="18" charset="0"/>
                                        </a:rPr>
                                      </m:ctrlPr>
                                    </m:dPr>
                                    <m:e>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𝑋</m:t>
                                          </m:r>
                                        </m:e>
                                        <m:sub>
                                          <m:r>
                                            <a:rPr lang="en-US" sz="1350" b="0" smtClean="0">
                                              <a:solidFill>
                                                <a:schemeClr val="tx1"/>
                                              </a:solidFill>
                                              <a:latin typeface="Cambria Math" panose="02040503050406030204" pitchFamily="18" charset="0"/>
                                            </a:rPr>
                                            <m:t>𝑖</m:t>
                                          </m:r>
                                        </m:sub>
                                      </m:sSub>
                                    </m:e>
                                  </m:d>
                                </m:e>
                              </m:nary>
                              <m:r>
                                <a:rPr lang="en-US" sz="1350" b="0" smtClean="0">
                                  <a:solidFill>
                                    <a:schemeClr val="tx1"/>
                                  </a:solidFill>
                                  <a:latin typeface="Cambria Math" panose="02040503050406030204" pitchFamily="18" charset="0"/>
                                </a:rPr>
                                <m:t>, </m:t>
                              </m:r>
                              <m:r>
                                <a:rPr lang="en-US" sz="1350" b="0" smtClean="0">
                                  <a:solidFill>
                                    <a:schemeClr val="tx1"/>
                                  </a:solidFill>
                                  <a:latin typeface="Cambria Math" panose="02040503050406030204" pitchFamily="18" charset="0"/>
                                </a:rPr>
                                <m:t>𝑎</m:t>
                              </m:r>
                              <m:r>
                                <a:rPr lang="en-US" sz="1350" b="0" smtClean="0">
                                  <a:solidFill>
                                    <a:schemeClr val="tx1"/>
                                  </a:solidFill>
                                  <a:latin typeface="Cambria Math" panose="02040503050406030204" pitchFamily="18" charset="0"/>
                                </a:rPr>
                                <m:t>=1,…,</m:t>
                              </m:r>
                              <m:r>
                                <a:rPr lang="en-US" sz="1350" b="0" smtClean="0">
                                  <a:solidFill>
                                    <a:schemeClr val="tx1"/>
                                  </a:solidFill>
                                  <a:latin typeface="Cambria Math" panose="02040503050406030204" pitchFamily="18" charset="0"/>
                                </a:rPr>
                                <m:t>𝑘</m:t>
                              </m:r>
                            </m:oMath>
                          </a14:m>
                          <a:r>
                            <a:rPr lang="en-US" sz="1350" dirty="0">
                              <a:solidFill>
                                <a:schemeClr val="tx1"/>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chemeClr val="tx1"/>
                              </a:solidFill>
                            </a:rPr>
                            <a:t>robincar_glm</a:t>
                          </a:r>
                          <a:r>
                            <a:rPr lang="en-US" sz="1350" dirty="0">
                              <a:solidFill>
                                <a:schemeClr val="tx1"/>
                              </a:solidFill>
                            </a:rPr>
                            <a:t>, </a:t>
                          </a:r>
                          <a:r>
                            <a:rPr lang="en-US" sz="1350" dirty="0" err="1">
                              <a:solidFill>
                                <a:schemeClr val="tx1"/>
                              </a:solidFill>
                            </a:rPr>
                            <a:t>robincar_SL</a:t>
                          </a:r>
                          <a:endParaRPr lang="en-US" sz="1350" dirty="0">
                            <a:solidFill>
                              <a:schemeClr val="tx1"/>
                            </a:solidFill>
                          </a:endParaRPr>
                        </a:p>
                      </a:txBody>
                      <a:tcPr anchor="ctr"/>
                    </a:tc>
                    <a:extLst>
                      <a:ext uri="{0D108BD9-81ED-4DB2-BD59-A6C34878D82A}">
                        <a16:rowId xmlns:a16="http://schemas.microsoft.com/office/drawing/2014/main" val="3106131093"/>
                      </a:ext>
                    </a:extLst>
                  </a:tr>
                </a:tbl>
              </a:graphicData>
            </a:graphic>
          </p:graphicFrame>
        </mc:Choice>
        <mc:Fallback xmlns="">
          <p:graphicFrame>
            <p:nvGraphicFramePr>
              <p:cNvPr id="4" name="Table 1">
                <a:extLst>
                  <a:ext uri="{FF2B5EF4-FFF2-40B4-BE49-F238E27FC236}">
                    <a16:creationId xmlns:a16="http://schemas.microsoft.com/office/drawing/2014/main" id="{519C15B4-9962-8C69-B7BF-E88600B4793F}"/>
                  </a:ext>
                </a:extLst>
              </p:cNvPr>
              <p:cNvGraphicFramePr>
                <a:graphicFrameLocks noGrp="1"/>
              </p:cNvGraphicFramePr>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4"/>
                          <a:stretch>
                            <a:fillRect l="-136918" t="-2703" r="-82079" b="-189189"/>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chemeClr val="tx1"/>
                              </a:solidFill>
                            </a:rPr>
                            <a:t>AIPW (doubly robust)</a:t>
                          </a:r>
                        </a:p>
                      </a:txBody>
                      <a:tcPr anchor="ctr"/>
                    </a:tc>
                    <a:tc>
                      <a:txBody>
                        <a:bodyPr/>
                        <a:lstStyle/>
                        <a:p>
                          <a:endParaRPr lang="en-US"/>
                        </a:p>
                      </a:txBody>
                      <a:tcPr anchor="ctr">
                        <a:blipFill>
                          <a:blip r:embed="rId4"/>
                          <a:stretch>
                            <a:fillRect l="-70536" t="-105556" r="-226786" b="-94444"/>
                          </a:stretch>
                        </a:blipFill>
                      </a:tcPr>
                    </a:tc>
                    <a:tc>
                      <a:txBody>
                        <a:bodyPr/>
                        <a:lstStyle/>
                        <a:p>
                          <a:endParaRPr lang="en-US"/>
                        </a:p>
                      </a:txBody>
                      <a:tcPr anchor="ctr">
                        <a:blipFill>
                          <a:blip r:embed="rId4"/>
                          <a:stretch>
                            <a:fillRect l="-136918" t="-105556" r="-82079" b="-9444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chemeClr val="tx1"/>
                              </a:solidFill>
                            </a:rPr>
                            <a:t>robincar_glm</a:t>
                          </a:r>
                          <a:r>
                            <a:rPr lang="en-US" sz="1350" dirty="0">
                              <a:solidFill>
                                <a:schemeClr val="tx1"/>
                              </a:solidFill>
                            </a:rPr>
                            <a:t>, </a:t>
                          </a:r>
                          <a:r>
                            <a:rPr lang="en-US" sz="1350" dirty="0" err="1">
                              <a:solidFill>
                                <a:schemeClr val="tx1"/>
                              </a:solidFill>
                            </a:rPr>
                            <a:t>robincar_SL</a:t>
                          </a:r>
                          <a:endParaRPr lang="en-US" sz="1350" dirty="0">
                            <a:solidFill>
                              <a:schemeClr val="tx1"/>
                            </a:solidFill>
                          </a:endParaRPr>
                        </a:p>
                      </a:txBody>
                      <a:tcPr anchor="ctr"/>
                    </a:tc>
                    <a:extLst>
                      <a:ext uri="{0D108BD9-81ED-4DB2-BD59-A6C34878D82A}">
                        <a16:rowId xmlns:a16="http://schemas.microsoft.com/office/drawing/2014/main" val="3106131093"/>
                      </a:ext>
                    </a:extLst>
                  </a:tr>
                </a:tbl>
              </a:graphicData>
            </a:graphic>
          </p:graphicFrame>
        </mc:Fallback>
      </mc:AlternateContent>
      <p:sp>
        <p:nvSpPr>
          <p:cNvPr id="6" name="Rounded Rectangle 5">
            <a:extLst>
              <a:ext uri="{FF2B5EF4-FFF2-40B4-BE49-F238E27FC236}">
                <a16:creationId xmlns:a16="http://schemas.microsoft.com/office/drawing/2014/main" id="{916F1A38-29DC-42ED-463C-2DA514E1685C}"/>
              </a:ext>
            </a:extLst>
          </p:cNvPr>
          <p:cNvSpPr/>
          <p:nvPr/>
        </p:nvSpPr>
        <p:spPr>
          <a:xfrm>
            <a:off x="570751" y="4852503"/>
            <a:ext cx="11272973" cy="1856883"/>
          </a:xfrm>
          <a:prstGeom prst="roundRect">
            <a:avLst>
              <a:gd name="adj" fmla="val 9457"/>
            </a:avLst>
          </a:prstGeom>
          <a:solidFill>
            <a:schemeClr val="tx2">
              <a:lumMod val="20000"/>
              <a:lumOff val="80000"/>
              <a:alpha val="5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900"/>
              </a:spcBef>
              <a:spcAft>
                <a:spcPts val="300"/>
              </a:spcAft>
            </a:pPr>
            <a:r>
              <a:rPr lang="en-US" sz="1600" b="1" dirty="0">
                <a:solidFill>
                  <a:schemeClr val="tx2">
                    <a:lumMod val="75000"/>
                  </a:schemeClr>
                </a:solidFill>
              </a:rPr>
              <a:t>Procedure </a:t>
            </a:r>
          </a:p>
          <a:p>
            <a:pPr marL="236538" indent="-236538">
              <a:spcAft>
                <a:spcPts val="300"/>
              </a:spcAft>
              <a:buFont typeface="Arial" panose="020B0604020202020204" pitchFamily="34" charset="0"/>
              <a:buChar char="•"/>
            </a:pPr>
            <a:r>
              <a:rPr lang="en-US" sz="1350" dirty="0">
                <a:solidFill>
                  <a:schemeClr val="tx2">
                    <a:lumMod val="75000"/>
                  </a:schemeClr>
                </a:solidFill>
              </a:rPr>
              <a:t>First, use </a:t>
            </a:r>
            <a:r>
              <a:rPr lang="en-US" sz="1350" dirty="0" err="1">
                <a:solidFill>
                  <a:schemeClr val="tx2">
                    <a:lumMod val="75000"/>
                  </a:schemeClr>
                </a:solidFill>
                <a:latin typeface="Courier New" panose="02070309020205020404" pitchFamily="49" charset="0"/>
                <a:cs typeface="Courier New" panose="02070309020205020404" pitchFamily="49" charset="0"/>
              </a:rPr>
              <a:t>robincar_linear</a:t>
            </a:r>
            <a:r>
              <a:rPr lang="en-US" sz="1350" dirty="0">
                <a:solidFill>
                  <a:schemeClr val="tx2">
                    <a:lumMod val="75000"/>
                  </a:schemeClr>
                </a:solidFill>
                <a:latin typeface="Courier New" panose="02070309020205020404" pitchFamily="49" charset="0"/>
                <a:cs typeface="Courier New" panose="02070309020205020404" pitchFamily="49" charset="0"/>
              </a:rPr>
              <a:t>, </a:t>
            </a:r>
            <a:r>
              <a:rPr lang="en-US" sz="1350" dirty="0" err="1">
                <a:solidFill>
                  <a:schemeClr val="tx2">
                    <a:lumMod val="75000"/>
                  </a:schemeClr>
                </a:solidFill>
                <a:latin typeface="Courier New" panose="02070309020205020404" pitchFamily="49" charset="0"/>
                <a:cs typeface="Courier New" panose="02070309020205020404" pitchFamily="49" charset="0"/>
              </a:rPr>
              <a:t>robincar_glm</a:t>
            </a:r>
            <a:r>
              <a:rPr lang="en-US" sz="1350" dirty="0">
                <a:solidFill>
                  <a:schemeClr val="tx2">
                    <a:lumMod val="75000"/>
                  </a:schemeClr>
                </a:solidFill>
                <a:latin typeface="Courier New" panose="02070309020205020404" pitchFamily="49" charset="0"/>
                <a:cs typeface="Courier New" panose="02070309020205020404" pitchFamily="49" charset="0"/>
              </a:rPr>
              <a:t> or </a:t>
            </a:r>
            <a:r>
              <a:rPr lang="en-US" sz="1350" dirty="0" err="1">
                <a:solidFill>
                  <a:schemeClr val="tx2">
                    <a:lumMod val="75000"/>
                  </a:schemeClr>
                </a:solidFill>
                <a:latin typeface="Courier New" panose="02070309020205020404" pitchFamily="49" charset="0"/>
                <a:cs typeface="Courier New" panose="02070309020205020404" pitchFamily="49" charset="0"/>
              </a:rPr>
              <a:t>robincar_SL</a:t>
            </a:r>
            <a:r>
              <a:rPr lang="en-US" sz="1350" dirty="0">
                <a:solidFill>
                  <a:schemeClr val="tx2">
                    <a:lumMod val="75000"/>
                  </a:schemeClr>
                </a:solidFill>
                <a:latin typeface="Courier New" panose="02070309020205020404" pitchFamily="49" charset="0"/>
                <a:cs typeface="Courier New" panose="02070309020205020404" pitchFamily="49" charset="0"/>
              </a:rPr>
              <a:t> </a:t>
            </a:r>
            <a:r>
              <a:rPr lang="en-US" sz="1350" dirty="0">
                <a:solidFill>
                  <a:schemeClr val="tx2">
                    <a:lumMod val="75000"/>
                  </a:schemeClr>
                </a:solidFill>
              </a:rPr>
              <a:t>to get the </a:t>
            </a:r>
            <a:r>
              <a:rPr lang="en-US" sz="1350" dirty="0">
                <a:solidFill>
                  <a:srgbClr val="C00000"/>
                </a:solidFill>
              </a:rPr>
              <a:t>joint asymptotic normality</a:t>
            </a:r>
            <a:r>
              <a:rPr lang="en-US" sz="1350" dirty="0">
                <a:solidFill>
                  <a:schemeClr val="tx2">
                    <a:lumMod val="75000"/>
                  </a:schemeClr>
                </a:solidFill>
              </a:rPr>
              <a:t> of the estimators for all treatments</a:t>
            </a:r>
          </a:p>
          <a:p>
            <a:pPr marL="236538" indent="-236538">
              <a:spcAft>
                <a:spcPts val="300"/>
              </a:spcAft>
              <a:buFont typeface="Arial" panose="020B0604020202020204" pitchFamily="34" charset="0"/>
              <a:buChar char="•"/>
            </a:pPr>
            <a:r>
              <a:rPr lang="en-US" sz="1350" dirty="0">
                <a:solidFill>
                  <a:schemeClr val="tx2">
                    <a:lumMod val="75000"/>
                  </a:schemeClr>
                </a:solidFill>
              </a:rPr>
              <a:t>Then, use </a:t>
            </a:r>
            <a:r>
              <a:rPr lang="en-US" sz="1350" dirty="0" err="1">
                <a:solidFill>
                  <a:schemeClr val="tx2">
                    <a:lumMod val="75000"/>
                  </a:schemeClr>
                </a:solidFill>
                <a:latin typeface="Courier New" panose="02070309020205020404" pitchFamily="49" charset="0"/>
                <a:cs typeface="Courier New" panose="02070309020205020404" pitchFamily="49" charset="0"/>
              </a:rPr>
              <a:t>robincar_contrast</a:t>
            </a:r>
            <a:r>
              <a:rPr lang="en-US" sz="1350" dirty="0">
                <a:solidFill>
                  <a:schemeClr val="tx2">
                    <a:lumMod val="75000"/>
                  </a:schemeClr>
                </a:solidFill>
              </a:rPr>
              <a:t> to </a:t>
            </a:r>
            <a:r>
              <a:rPr lang="en-US" sz="1350" dirty="0">
                <a:solidFill>
                  <a:srgbClr val="C00000"/>
                </a:solidFill>
              </a:rPr>
              <a:t>apply delta method</a:t>
            </a:r>
            <a:r>
              <a:rPr lang="en-US" sz="1350" dirty="0">
                <a:solidFill>
                  <a:schemeClr val="tx2">
                    <a:lumMod val="75000"/>
                  </a:schemeClr>
                </a:solidFill>
              </a:rPr>
              <a:t> to the output of the </a:t>
            </a:r>
            <a:r>
              <a:rPr lang="en-US" sz="1350" dirty="0" err="1">
                <a:solidFill>
                  <a:schemeClr val="tx2">
                    <a:lumMod val="75000"/>
                  </a:schemeClr>
                </a:solidFill>
                <a:latin typeface="Courier New" panose="02070309020205020404" pitchFamily="49" charset="0"/>
                <a:cs typeface="Courier New" panose="02070309020205020404" pitchFamily="49" charset="0"/>
              </a:rPr>
              <a:t>robincar_linear</a:t>
            </a:r>
            <a:r>
              <a:rPr lang="en-US" sz="1350" dirty="0">
                <a:solidFill>
                  <a:schemeClr val="tx2">
                    <a:lumMod val="75000"/>
                  </a:schemeClr>
                </a:solidFill>
                <a:latin typeface="Courier New" panose="02070309020205020404" pitchFamily="49" charset="0"/>
                <a:cs typeface="Courier New" panose="02070309020205020404" pitchFamily="49" charset="0"/>
              </a:rPr>
              <a:t>, </a:t>
            </a:r>
            <a:r>
              <a:rPr lang="en-US" sz="1350" dirty="0" err="1">
                <a:solidFill>
                  <a:schemeClr val="tx2">
                    <a:lumMod val="75000"/>
                  </a:schemeClr>
                </a:solidFill>
                <a:latin typeface="Courier New" panose="02070309020205020404" pitchFamily="49" charset="0"/>
                <a:cs typeface="Courier New" panose="02070309020205020404" pitchFamily="49" charset="0"/>
              </a:rPr>
              <a:t>robincar_glm</a:t>
            </a:r>
            <a:r>
              <a:rPr lang="en-US" sz="1350" dirty="0">
                <a:solidFill>
                  <a:schemeClr val="tx2">
                    <a:lumMod val="75000"/>
                  </a:schemeClr>
                </a:solidFill>
                <a:latin typeface="Courier New" panose="02070309020205020404" pitchFamily="49" charset="0"/>
                <a:cs typeface="Courier New" panose="02070309020205020404" pitchFamily="49" charset="0"/>
              </a:rPr>
              <a:t> or </a:t>
            </a:r>
            <a:r>
              <a:rPr lang="en-US" sz="1350" dirty="0" err="1">
                <a:solidFill>
                  <a:schemeClr val="tx2">
                    <a:lumMod val="75000"/>
                  </a:schemeClr>
                </a:solidFill>
                <a:latin typeface="Courier New" panose="02070309020205020404" pitchFamily="49" charset="0"/>
                <a:cs typeface="Courier New" panose="02070309020205020404" pitchFamily="49" charset="0"/>
              </a:rPr>
              <a:t>robincar_SL</a:t>
            </a:r>
            <a:endParaRPr lang="en-US" sz="1350" dirty="0">
              <a:solidFill>
                <a:schemeClr val="tx2">
                  <a:lumMod val="75000"/>
                </a:schemeClr>
              </a:solidFill>
              <a:latin typeface="Courier New" panose="02070309020205020404" pitchFamily="49" charset="0"/>
              <a:cs typeface="Courier New" panose="02070309020205020404" pitchFamily="49" charset="0"/>
            </a:endParaRPr>
          </a:p>
          <a:p>
            <a:pPr marL="236538" indent="-236538">
              <a:spcAft>
                <a:spcPts val="300"/>
              </a:spcAft>
              <a:buFont typeface="Arial" panose="020B0604020202020204" pitchFamily="34" charset="0"/>
              <a:buChar char="•"/>
            </a:pPr>
            <a:r>
              <a:rPr lang="en-US" sz="1350" dirty="0">
                <a:solidFill>
                  <a:schemeClr val="tx2">
                    <a:lumMod val="75000"/>
                  </a:schemeClr>
                </a:solidFill>
              </a:rPr>
              <a:t>Delta method can also be applied within </a:t>
            </a:r>
            <a:r>
              <a:rPr lang="en-US" sz="1350" dirty="0" err="1">
                <a:solidFill>
                  <a:schemeClr val="tx2">
                    <a:lumMod val="75000"/>
                  </a:schemeClr>
                </a:solidFill>
                <a:latin typeface="Courier New" panose="02070309020205020404" pitchFamily="49" charset="0"/>
                <a:cs typeface="Courier New" panose="02070309020205020404" pitchFamily="49" charset="0"/>
              </a:rPr>
              <a:t>robincar_linear</a:t>
            </a:r>
            <a:r>
              <a:rPr lang="en-US" sz="1350" dirty="0">
                <a:solidFill>
                  <a:schemeClr val="tx2">
                    <a:lumMod val="75000"/>
                  </a:schemeClr>
                </a:solidFill>
                <a:latin typeface="Courier New" panose="02070309020205020404" pitchFamily="49" charset="0"/>
                <a:cs typeface="Courier New" panose="02070309020205020404" pitchFamily="49" charset="0"/>
              </a:rPr>
              <a:t>, </a:t>
            </a:r>
            <a:r>
              <a:rPr lang="en-US" sz="1350" dirty="0" err="1">
                <a:solidFill>
                  <a:schemeClr val="tx2">
                    <a:lumMod val="75000"/>
                  </a:schemeClr>
                </a:solidFill>
                <a:latin typeface="Courier New" panose="02070309020205020404" pitchFamily="49" charset="0"/>
                <a:cs typeface="Courier New" panose="02070309020205020404" pitchFamily="49" charset="0"/>
              </a:rPr>
              <a:t>robincar_glm</a:t>
            </a:r>
            <a:r>
              <a:rPr lang="en-US" sz="1350" dirty="0">
                <a:solidFill>
                  <a:schemeClr val="tx2">
                    <a:lumMod val="75000"/>
                  </a:schemeClr>
                </a:solidFill>
                <a:latin typeface="Courier New" panose="02070309020205020404" pitchFamily="49" charset="0"/>
                <a:cs typeface="Courier New" panose="02070309020205020404" pitchFamily="49" charset="0"/>
              </a:rPr>
              <a:t> or </a:t>
            </a:r>
            <a:r>
              <a:rPr lang="en-US" sz="1350" dirty="0" err="1">
                <a:solidFill>
                  <a:schemeClr val="tx2">
                    <a:lumMod val="75000"/>
                  </a:schemeClr>
                </a:solidFill>
                <a:latin typeface="Courier New" panose="02070309020205020404" pitchFamily="49" charset="0"/>
                <a:cs typeface="Courier New" panose="02070309020205020404" pitchFamily="49" charset="0"/>
              </a:rPr>
              <a:t>robincar_SL</a:t>
            </a:r>
            <a:r>
              <a:rPr lang="en-US" sz="1350" dirty="0">
                <a:solidFill>
                  <a:schemeClr val="tx2">
                    <a:lumMod val="75000"/>
                  </a:schemeClr>
                </a:solidFill>
                <a:latin typeface="Courier New" panose="02070309020205020404" pitchFamily="49" charset="0"/>
                <a:cs typeface="Courier New" panose="02070309020205020404" pitchFamily="49" charset="0"/>
              </a:rPr>
              <a:t> </a:t>
            </a:r>
            <a:r>
              <a:rPr lang="en-US" sz="1350" dirty="0">
                <a:solidFill>
                  <a:schemeClr val="tx2">
                    <a:lumMod val="75000"/>
                  </a:schemeClr>
                </a:solidFill>
              </a:rPr>
              <a:t>with option </a:t>
            </a:r>
            <a:r>
              <a:rPr lang="en-US" sz="1350" dirty="0" err="1">
                <a:solidFill>
                  <a:schemeClr val="tx2">
                    <a:lumMod val="75000"/>
                  </a:schemeClr>
                </a:solidFill>
                <a:latin typeface="Courier New" panose="02070309020205020404" pitchFamily="49" charset="0"/>
                <a:cs typeface="Courier New" panose="02070309020205020404" pitchFamily="49" charset="0"/>
              </a:rPr>
              <a:t>contrast_h</a:t>
            </a:r>
            <a:r>
              <a:rPr lang="en-US" sz="1350" dirty="0">
                <a:solidFill>
                  <a:schemeClr val="tx2">
                    <a:lumMod val="75000"/>
                  </a:schemeClr>
                </a:solidFill>
              </a:rPr>
              <a:t> being pre-specified. </a:t>
            </a:r>
          </a:p>
          <a:p>
            <a:pPr marL="236538" indent="-236538">
              <a:spcAft>
                <a:spcPts val="300"/>
              </a:spcAft>
              <a:buFont typeface="Arial" panose="020B0604020202020204" pitchFamily="34" charset="0"/>
              <a:buChar char="•"/>
            </a:pPr>
            <a:r>
              <a:rPr lang="en-US" sz="1350" dirty="0">
                <a:solidFill>
                  <a:schemeClr val="tx2">
                    <a:lumMod val="75000"/>
                  </a:schemeClr>
                </a:solidFill>
              </a:rPr>
              <a:t>Usually </a:t>
            </a:r>
            <a:r>
              <a:rPr lang="en-US" sz="1350" dirty="0" err="1">
                <a:solidFill>
                  <a:schemeClr val="tx2">
                    <a:lumMod val="75000"/>
                  </a:schemeClr>
                </a:solidFill>
                <a:latin typeface="Courier New" panose="02070309020205020404" pitchFamily="49" charset="0"/>
                <a:cs typeface="Courier New" panose="02070309020205020404" pitchFamily="49" charset="0"/>
              </a:rPr>
              <a:t>contrast_dh</a:t>
            </a:r>
            <a:r>
              <a:rPr lang="en-US" sz="1350" dirty="0">
                <a:solidFill>
                  <a:schemeClr val="tx2">
                    <a:lumMod val="75000"/>
                  </a:schemeClr>
                </a:solidFill>
                <a:latin typeface="Courier New" panose="02070309020205020404" pitchFamily="49" charset="0"/>
                <a:cs typeface="Courier New" panose="02070309020205020404" pitchFamily="49" charset="0"/>
              </a:rPr>
              <a:t> </a:t>
            </a:r>
            <a:r>
              <a:rPr lang="en-US" sz="1350" dirty="0">
                <a:solidFill>
                  <a:schemeClr val="tx2">
                    <a:lumMod val="75000"/>
                  </a:schemeClr>
                </a:solidFill>
              </a:rPr>
              <a:t>is not needed, numerical derivative of </a:t>
            </a:r>
            <a:r>
              <a:rPr lang="en-US" sz="1350" dirty="0" err="1">
                <a:solidFill>
                  <a:schemeClr val="tx2">
                    <a:lumMod val="75000"/>
                  </a:schemeClr>
                </a:solidFill>
                <a:latin typeface="Courier New" panose="02070309020205020404" pitchFamily="49" charset="0"/>
                <a:cs typeface="Courier New" panose="02070309020205020404" pitchFamily="49" charset="0"/>
              </a:rPr>
              <a:t>contrast_h</a:t>
            </a:r>
            <a:r>
              <a:rPr lang="en-US" sz="1350" dirty="0">
                <a:solidFill>
                  <a:schemeClr val="tx2">
                    <a:lumMod val="75000"/>
                  </a:schemeClr>
                </a:solidFill>
              </a:rPr>
              <a:t> will be applied by default.</a:t>
            </a:r>
          </a:p>
        </p:txBody>
      </p:sp>
    </p:spTree>
    <p:extLst>
      <p:ext uri="{BB962C8B-B14F-4D97-AF65-F5344CB8AC3E}">
        <p14:creationId xmlns:p14="http://schemas.microsoft.com/office/powerpoint/2010/main" val="1022172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75EE-25D2-3484-9D94-A2D6A9C7F35A}"/>
              </a:ext>
            </a:extLst>
          </p:cNvPr>
          <p:cNvSpPr>
            <a:spLocks noGrp="1"/>
          </p:cNvSpPr>
          <p:nvPr>
            <p:ph type="title"/>
          </p:nvPr>
        </p:nvSpPr>
        <p:spPr/>
        <p:txBody>
          <a:bodyPr>
            <a:normAutofit fontScale="90000"/>
          </a:bodyPr>
          <a:lstStyle/>
          <a:p>
            <a:r>
              <a:rPr lang="en-US" b="1" dirty="0"/>
              <a:t>Table of Content</a:t>
            </a:r>
          </a:p>
        </p:txBody>
      </p:sp>
      <p:sp>
        <p:nvSpPr>
          <p:cNvPr id="3" name="Content Placeholder 2">
            <a:extLst>
              <a:ext uri="{FF2B5EF4-FFF2-40B4-BE49-F238E27FC236}">
                <a16:creationId xmlns:a16="http://schemas.microsoft.com/office/drawing/2014/main" id="{B77EEA21-B0FE-DE38-91DF-E7B714A781A8}"/>
              </a:ext>
            </a:extLst>
          </p:cNvPr>
          <p:cNvSpPr>
            <a:spLocks noGrp="1"/>
          </p:cNvSpPr>
          <p:nvPr>
            <p:ph idx="1"/>
          </p:nvPr>
        </p:nvSpPr>
        <p:spPr/>
        <p:txBody>
          <a:bodyPr>
            <a:normAutofit fontScale="85000" lnSpcReduction="20000"/>
          </a:bodyPr>
          <a:lstStyle/>
          <a:p>
            <a:pPr marL="350838" indent="-350838">
              <a:lnSpc>
                <a:spcPct val="100000"/>
              </a:lnSpc>
              <a:spcAft>
                <a:spcPts val="600"/>
              </a:spcAft>
              <a:buFont typeface="Wingdings" pitchFamily="2" charset="2"/>
              <a:buChar char="Ø"/>
            </a:pPr>
            <a:r>
              <a:rPr lang="en-US" b="1" dirty="0">
                <a:solidFill>
                  <a:schemeClr val="bg1">
                    <a:lumMod val="75000"/>
                  </a:schemeClr>
                </a:solidFill>
              </a:rPr>
              <a:t>Design Stage</a:t>
            </a:r>
            <a:endParaRPr lang="en-US" dirty="0">
              <a:solidFill>
                <a:schemeClr val="bg1">
                  <a:lumMod val="75000"/>
                </a:schemeClr>
              </a:solidFill>
            </a:endParaRPr>
          </a:p>
          <a:p>
            <a:pPr lvl="1">
              <a:lnSpc>
                <a:spcPct val="100000"/>
              </a:lnSpc>
              <a:spcAft>
                <a:spcPts val="600"/>
              </a:spcAft>
            </a:pPr>
            <a:r>
              <a:rPr lang="en-US" dirty="0">
                <a:solidFill>
                  <a:schemeClr val="bg1">
                    <a:lumMod val="75000"/>
                  </a:schemeClr>
                </a:solidFill>
                <a:hlinkClick r:id="rId2" action="ppaction://hlinksldjump">
                  <a:extLst>
                    <a:ext uri="{A12FA001-AC4F-418D-AE19-62706E023703}">
                      <ahyp:hlinkClr xmlns:ahyp="http://schemas.microsoft.com/office/drawing/2018/hyperlinkcolor" val="tx"/>
                    </a:ext>
                  </a:extLst>
                </a:hlinkClick>
              </a:rPr>
              <a:t>Covariate-Adaptive Randomization</a:t>
            </a:r>
            <a:endParaRPr lang="en-US" dirty="0">
              <a:solidFill>
                <a:schemeClr val="bg1">
                  <a:lumMod val="75000"/>
                </a:schemeClr>
              </a:solidFill>
            </a:endParaRPr>
          </a:p>
          <a:p>
            <a:pPr marL="457200" lvl="1" indent="0">
              <a:lnSpc>
                <a:spcPct val="100000"/>
              </a:lnSpc>
              <a:spcAft>
                <a:spcPts val="600"/>
              </a:spcAft>
              <a:buNone/>
            </a:pPr>
            <a:endParaRPr lang="en-US" dirty="0"/>
          </a:p>
          <a:p>
            <a:pPr marL="350838" indent="-350838">
              <a:lnSpc>
                <a:spcPct val="100000"/>
              </a:lnSpc>
              <a:spcAft>
                <a:spcPts val="600"/>
              </a:spcAft>
              <a:buFont typeface="Wingdings" pitchFamily="2" charset="2"/>
              <a:buChar char="Ø"/>
            </a:pPr>
            <a:r>
              <a:rPr lang="en-US" b="1" dirty="0"/>
              <a:t>Analysis Stage</a:t>
            </a:r>
          </a:p>
          <a:p>
            <a:pPr lvl="1">
              <a:lnSpc>
                <a:spcPct val="100000"/>
              </a:lnSpc>
              <a:spcAft>
                <a:spcPts val="600"/>
              </a:spcAft>
            </a:pPr>
            <a:r>
              <a:rPr lang="en-US" dirty="0">
                <a:hlinkClick r:id="rId2" action="ppaction://hlinksldjump"/>
              </a:rPr>
              <a:t>Estimand</a:t>
            </a:r>
            <a:endParaRPr lang="en-US" dirty="0"/>
          </a:p>
          <a:p>
            <a:pPr lvl="1">
              <a:lnSpc>
                <a:spcPct val="100000"/>
              </a:lnSpc>
              <a:spcAft>
                <a:spcPts val="600"/>
              </a:spcAft>
            </a:pPr>
            <a:r>
              <a:rPr lang="en-US" dirty="0">
                <a:hlinkClick r:id="rId3" action="ppaction://hlinksldjump"/>
              </a:rPr>
              <a:t>Part I</a:t>
            </a:r>
            <a:r>
              <a:rPr lang="en-US" dirty="0"/>
              <a:t> – Basic</a:t>
            </a:r>
          </a:p>
          <a:p>
            <a:pPr lvl="2">
              <a:lnSpc>
                <a:spcPct val="100000"/>
              </a:lnSpc>
              <a:spcAft>
                <a:spcPts val="600"/>
              </a:spcAft>
              <a:buFont typeface="Wingdings" pitchFamily="2" charset="2"/>
              <a:buChar char="§"/>
            </a:pPr>
            <a:r>
              <a:rPr lang="en-US" dirty="0"/>
              <a:t>Linear Adjustment</a:t>
            </a:r>
          </a:p>
          <a:p>
            <a:pPr lvl="2">
              <a:lnSpc>
                <a:spcPct val="100000"/>
              </a:lnSpc>
              <a:spcAft>
                <a:spcPts val="600"/>
              </a:spcAft>
              <a:buFont typeface="Wingdings" pitchFamily="2" charset="2"/>
              <a:buChar char="§"/>
            </a:pPr>
            <a:r>
              <a:rPr lang="en-US" dirty="0"/>
              <a:t>Nonlinear Adjustment (G-computation)</a:t>
            </a:r>
          </a:p>
          <a:p>
            <a:pPr lvl="2">
              <a:lnSpc>
                <a:spcPct val="100000"/>
              </a:lnSpc>
              <a:spcAft>
                <a:spcPts val="600"/>
              </a:spcAft>
              <a:buFont typeface="Wingdings" pitchFamily="2" charset="2"/>
              <a:buChar char="§"/>
            </a:pPr>
            <a:r>
              <a:rPr lang="en-US" dirty="0"/>
              <a:t>General Form of Covariate Adjustment (AIPW)</a:t>
            </a:r>
          </a:p>
          <a:p>
            <a:pPr lvl="2">
              <a:lnSpc>
                <a:spcPct val="100000"/>
              </a:lnSpc>
              <a:spcAft>
                <a:spcPts val="600"/>
              </a:spcAft>
              <a:buFont typeface="Wingdings" pitchFamily="2" charset="2"/>
              <a:buChar char="§"/>
            </a:pPr>
            <a:r>
              <a:rPr lang="en-US" dirty="0"/>
              <a:t>Robust Variance Estimation and Delta Method</a:t>
            </a:r>
          </a:p>
          <a:p>
            <a:pPr lvl="1">
              <a:lnSpc>
                <a:spcPct val="100000"/>
              </a:lnSpc>
              <a:spcAft>
                <a:spcPts val="600"/>
              </a:spcAft>
            </a:pPr>
            <a:r>
              <a:rPr lang="en-US" dirty="0">
                <a:solidFill>
                  <a:schemeClr val="bg1">
                    <a:lumMod val="75000"/>
                  </a:schemeClr>
                </a:solidFill>
              </a:rPr>
              <a:t>Part II – Advanced</a:t>
            </a:r>
          </a:p>
          <a:p>
            <a:pPr lvl="2">
              <a:lnSpc>
                <a:spcPct val="100000"/>
              </a:lnSpc>
              <a:spcAft>
                <a:spcPts val="600"/>
              </a:spcAft>
              <a:buFont typeface="Wingdings" pitchFamily="2" charset="2"/>
              <a:buChar char="§"/>
            </a:pPr>
            <a:r>
              <a:rPr lang="en-US" dirty="0">
                <a:solidFill>
                  <a:schemeClr val="bg1">
                    <a:lumMod val="75000"/>
                  </a:schemeClr>
                </a:solidFill>
                <a:hlinkClick r:id="rId4" action="ppaction://hlinksldjump">
                  <a:extLst>
                    <a:ext uri="{A12FA001-AC4F-418D-AE19-62706E023703}">
                      <ahyp:hlinkClr xmlns:ahyp="http://schemas.microsoft.com/office/drawing/2018/hyperlinkcolor" val="tx"/>
                    </a:ext>
                  </a:extLst>
                </a:hlinkClick>
              </a:rPr>
              <a:t>Covariate Adjustment in Survival Analysis</a:t>
            </a:r>
            <a:endParaRPr lang="en-US" dirty="0">
              <a:solidFill>
                <a:schemeClr val="bg1">
                  <a:lumMod val="75000"/>
                </a:schemeClr>
              </a:solidFill>
            </a:endParaRPr>
          </a:p>
          <a:p>
            <a:pPr lvl="2">
              <a:lnSpc>
                <a:spcPct val="100000"/>
              </a:lnSpc>
              <a:spcAft>
                <a:spcPts val="600"/>
              </a:spcAft>
              <a:buFont typeface="Wingdings" pitchFamily="2" charset="2"/>
              <a:buChar char="§"/>
            </a:pPr>
            <a:r>
              <a:rPr lang="en-US" dirty="0">
                <a:solidFill>
                  <a:schemeClr val="bg1">
                    <a:lumMod val="75000"/>
                  </a:schemeClr>
                </a:solidFill>
                <a:hlinkClick r:id="rId5" action="ppaction://hlinksldjump">
                  <a:extLst>
                    <a:ext uri="{A12FA001-AC4F-418D-AE19-62706E023703}">
                      <ahyp:hlinkClr xmlns:ahyp="http://schemas.microsoft.com/office/drawing/2018/hyperlinkcolor" val="tx"/>
                    </a:ext>
                  </a:extLst>
                </a:hlinkClick>
              </a:rPr>
              <a:t>Practical Considerations</a:t>
            </a:r>
            <a:endParaRPr lang="en-US" dirty="0">
              <a:solidFill>
                <a:schemeClr val="bg1">
                  <a:lumMod val="75000"/>
                </a:schemeClr>
              </a:solidFill>
            </a:endParaRPr>
          </a:p>
        </p:txBody>
      </p:sp>
    </p:spTree>
    <p:extLst>
      <p:ext uri="{BB962C8B-B14F-4D97-AF65-F5344CB8AC3E}">
        <p14:creationId xmlns:p14="http://schemas.microsoft.com/office/powerpoint/2010/main" val="995788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b="1" dirty="0"/>
              <a:t>Robust Inference – </a:t>
            </a:r>
            <a:r>
              <a:rPr lang="en-US" sz="2800" b="1" dirty="0">
                <a:solidFill>
                  <a:srgbClr val="C00000"/>
                </a:solidFill>
              </a:rPr>
              <a:t>one theory fits all</a:t>
            </a:r>
            <a:endParaRPr lang="en-US" sz="2800" dirty="0"/>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365992" cy="3775448"/>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r>
                  <a:rPr lang="en-US" sz="1600" dirty="0"/>
                  <a:t> </a:t>
                </a:r>
              </a:p>
              <a:p>
                <a:pPr>
                  <a:spcAft>
                    <a:spcPts val="600"/>
                  </a:spcAft>
                </a:pPr>
                <a:r>
                  <a:rPr lang="en-US" b="1" u="sng" dirty="0">
                    <a:solidFill>
                      <a:srgbClr val="C5050C"/>
                    </a:solidFill>
                  </a:rPr>
                  <a:t>Method of Estimation</a:t>
                </a:r>
                <a:r>
                  <a:rPr lang="en-US" b="1" dirty="0">
                    <a:solidFill>
                      <a:srgbClr val="C5050C"/>
                    </a:solidFill>
                  </a:rPr>
                  <a:t>:</a:t>
                </a: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a:p>
                <a:pPr>
                  <a:spcAft>
                    <a:spcPts val="600"/>
                  </a:spcAft>
                </a:pPr>
                <a:r>
                  <a:rPr lang="en-US" b="1" u="sng" dirty="0">
                    <a:solidFill>
                      <a:srgbClr val="C5050C"/>
                    </a:solidFill>
                  </a:rPr>
                  <a:t>Robust Inference (asymptotic theory + delta method): </a:t>
                </a:r>
              </a:p>
              <a:p>
                <a:pPr>
                  <a:spcAft>
                    <a:spcPts val="600"/>
                  </a:spcAft>
                </a:pPr>
                <a14:m>
                  <m:oMathPara xmlns:m="http://schemas.openxmlformats.org/officeDocument/2006/math">
                    <m:oMathParaPr>
                      <m:jc m:val="centerGroup"/>
                    </m:oMathParaPr>
                    <m:oMath xmlns:m="http://schemas.openxmlformats.org/officeDocument/2006/math">
                      <m:rad>
                        <m:radPr>
                          <m:degHide m:val="on"/>
                          <m:ctrlPr>
                            <a:rPr lang="en-US" sz="1350" i="1">
                              <a:latin typeface="Cambria Math" panose="02040503050406030204" pitchFamily="18" charset="0"/>
                            </a:rPr>
                          </m:ctrlPr>
                        </m:radPr>
                        <m:deg/>
                        <m:e>
                          <m:r>
                            <a:rPr lang="en-US" sz="1350" i="1">
                              <a:latin typeface="Cambria Math" panose="02040503050406030204" pitchFamily="18" charset="0"/>
                            </a:rPr>
                            <m:t>𝑛</m:t>
                          </m:r>
                        </m:e>
                      </m:rad>
                      <m:d>
                        <m:dPr>
                          <m:begChr m:val="["/>
                          <m:endChr m:val="]"/>
                          <m:ctrlPr>
                            <a:rPr lang="en-US" sz="1350" i="1">
                              <a:latin typeface="Cambria Math" panose="02040503050406030204" pitchFamily="18" charset="0"/>
                            </a:rPr>
                          </m:ctrlPr>
                        </m:dPr>
                        <m:e>
                          <m:r>
                            <a:rPr lang="en-US" sz="1350" i="1">
                              <a:latin typeface="Cambria Math" panose="02040503050406030204" pitchFamily="18" charset="0"/>
                            </a:rPr>
                            <m:t>h</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panose="02040503050406030204" pitchFamily="18" charset="0"/>
                                        </a:rPr>
                                        <m:t>𝜃</m:t>
                                      </m:r>
                                    </m:e>
                                  </m:acc>
                                </m:e>
                                <m:sub>
                                  <m:r>
                                    <a:rPr lang="en-US" sz="1350" i="1">
                                      <a:latin typeface="Cambria Math" panose="02040503050406030204" pitchFamily="18" charset="0"/>
                                    </a:rPr>
                                    <m:t>1</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panose="02040503050406030204" pitchFamily="18" charset="0"/>
                                        </a:rPr>
                                        <m:t>𝜃</m:t>
                                      </m:r>
                                    </m:e>
                                  </m:acc>
                                </m:e>
                                <m:sub>
                                  <m:r>
                                    <a:rPr lang="en-US" sz="1350" i="1">
                                      <a:latin typeface="Cambria Math" panose="02040503050406030204" pitchFamily="18" charset="0"/>
                                    </a:rPr>
                                    <m:t>𝑘</m:t>
                                  </m:r>
                                </m:sub>
                              </m:sSub>
                            </m:e>
                          </m:d>
                          <m:r>
                            <a:rPr lang="en-US" sz="1350" i="1">
                              <a:latin typeface="Cambria Math" panose="02040503050406030204" pitchFamily="18" charset="0"/>
                            </a:rPr>
                            <m:t>−</m:t>
                          </m:r>
                          <m:r>
                            <a:rPr lang="en-US" sz="1350" i="1">
                              <a:latin typeface="Cambria Math" panose="02040503050406030204" pitchFamily="18" charset="0"/>
                            </a:rPr>
                            <m:t>h</m:t>
                          </m:r>
                          <m:d>
                            <m:dPr>
                              <m:ctrlPr>
                                <a:rPr lang="en-US" sz="1350" i="1">
                                  <a:latin typeface="Cambria Math" panose="02040503050406030204" pitchFamily="18" charset="0"/>
                                </a:rPr>
                              </m:ctrlPr>
                            </m:dPr>
                            <m:e>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1</m:t>
                                          </m:r>
                                        </m:e>
                                      </m:d>
                                    </m:sup>
                                  </m:sSup>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2</m:t>
                                          </m:r>
                                        </m:e>
                                      </m:d>
                                    </m:sup>
                                  </m:sSup>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𝑘</m:t>
                                          </m:r>
                                        </m:e>
                                      </m:d>
                                    </m:sup>
                                  </m:sSup>
                                </m:e>
                              </m:d>
                            </m:e>
                          </m:d>
                        </m:e>
                      </m:d>
                      <m:r>
                        <a:rPr lang="en-US" sz="1350" i="1">
                          <a:latin typeface="Cambria Math" panose="02040503050406030204" pitchFamily="18" charset="0"/>
                        </a:rPr>
                        <m:t> </m:t>
                      </m:r>
                      <m:groupChr>
                        <m:groupChrPr>
                          <m:chr m:val="→"/>
                          <m:vertJc m:val="bot"/>
                          <m:ctrlPr>
                            <a:rPr lang="en-US" sz="1350" i="1">
                              <a:latin typeface="Cambria Math" panose="02040503050406030204" pitchFamily="18" charset="0"/>
                            </a:rPr>
                          </m:ctrlPr>
                        </m:groupChrPr>
                        <m:e>
                          <m:r>
                            <m:rPr>
                              <m:brk m:alnAt="2"/>
                            </m:rPr>
                            <a:rPr lang="en-US" sz="1350" i="1">
                              <a:latin typeface="Cambria Math" panose="02040503050406030204" pitchFamily="18" charset="0"/>
                            </a:rPr>
                            <m:t> </m:t>
                          </m:r>
                          <m:r>
                            <a:rPr lang="en-US" sz="1350" i="1">
                              <a:latin typeface="Cambria Math" panose="02040503050406030204" pitchFamily="18" charset="0"/>
                            </a:rPr>
                            <m:t>    </m:t>
                          </m:r>
                          <m:r>
                            <a:rPr lang="en-US" sz="1350" i="1">
                              <a:latin typeface="Cambria Math" panose="02040503050406030204" pitchFamily="18" charset="0"/>
                            </a:rPr>
                            <m:t>𝑑</m:t>
                          </m:r>
                          <m:r>
                            <a:rPr lang="en-US" sz="1350" i="1">
                              <a:latin typeface="Cambria Math" panose="02040503050406030204" pitchFamily="18" charset="0"/>
                            </a:rPr>
                            <m:t>     </m:t>
                          </m:r>
                        </m:e>
                      </m:groupChr>
                      <m:r>
                        <a:rPr lang="en-US" sz="1350" i="1">
                          <a:latin typeface="Cambria Math" panose="02040503050406030204" pitchFamily="18" charset="0"/>
                        </a:rPr>
                        <m:t> </m:t>
                      </m:r>
                      <m:r>
                        <m:rPr>
                          <m:sty m:val="p"/>
                        </m:rPr>
                        <a:rPr lang="en-US" sz="1350" i="1">
                          <a:latin typeface="Cambria Math" panose="02040503050406030204" pitchFamily="18" charset="0"/>
                        </a:rPr>
                        <m:t>N</m:t>
                      </m:r>
                      <m:d>
                        <m:dPr>
                          <m:begChr m:val="["/>
                          <m:endChr m:val="]"/>
                          <m:ctrlPr>
                            <a:rPr lang="en-US" sz="1350" i="1">
                              <a:latin typeface="Cambria Math" panose="02040503050406030204" pitchFamily="18" charset="0"/>
                            </a:rPr>
                          </m:ctrlPr>
                        </m:dPr>
                        <m:e>
                          <m:r>
                            <a:rPr lang="en-US" sz="1350" i="1">
                              <a:latin typeface="Cambria Math" panose="02040503050406030204" pitchFamily="18" charset="0"/>
                            </a:rPr>
                            <m:t>0, </m:t>
                          </m:r>
                          <m:sSup>
                            <m:sSupPr>
                              <m:ctrlPr>
                                <a:rPr lang="en-US" sz="1350" b="1" i="1">
                                  <a:latin typeface="Cambria Math" panose="02040503050406030204" pitchFamily="18" charset="0"/>
                                  <a:ea typeface="Cambria Math" panose="02040503050406030204" pitchFamily="18" charset="0"/>
                                </a:rPr>
                              </m:ctrlPr>
                            </m:sSupPr>
                            <m:e>
                              <m:d>
                                <m:dPr>
                                  <m:begChr m:val="{"/>
                                  <m:endChr m:val="}"/>
                                  <m:ctrlPr>
                                    <a:rPr lang="en-US" sz="1350" i="1">
                                      <a:latin typeface="Cambria Math" panose="02040503050406030204" pitchFamily="18" charset="0"/>
                                      <a:ea typeface="Cambria Math" panose="02040503050406030204" pitchFamily="18" charset="0"/>
                                    </a:rPr>
                                  </m:ctrlPr>
                                </m:dPr>
                                <m:e>
                                  <m:r>
                                    <a:rPr lang="en-US" sz="1350" i="1">
                                      <a:latin typeface="Cambria Math" panose="02040503050406030204" pitchFamily="18" charset="0"/>
                                      <a:ea typeface="Cambria Math" panose="02040503050406030204" pitchFamily="18" charset="0"/>
                                    </a:rPr>
                                    <m:t>𝛁</m:t>
                                  </m:r>
                                  <m:r>
                                    <a:rPr lang="en-US" sz="1350" i="1">
                                      <a:latin typeface="Cambria Math" panose="02040503050406030204" pitchFamily="18" charset="0"/>
                                      <a:ea typeface="Cambria Math" panose="02040503050406030204" pitchFamily="18" charset="0"/>
                                    </a:rPr>
                                    <m:t>h</m:t>
                                  </m:r>
                                  <m:d>
                                    <m:dPr>
                                      <m:ctrlPr>
                                        <a:rPr lang="en-US" sz="1350" b="1" i="1">
                                          <a:latin typeface="Cambria Math" panose="02040503050406030204" pitchFamily="18" charset="0"/>
                                          <a:ea typeface="Cambria Math" panose="02040503050406030204" pitchFamily="18" charset="0"/>
                                        </a:rPr>
                                      </m:ctrlPr>
                                    </m:dPr>
                                    <m:e>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1</m:t>
                                                  </m:r>
                                                </m:e>
                                              </m:d>
                                            </m:sup>
                                          </m:sSup>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2</m:t>
                                                  </m:r>
                                                </m:e>
                                              </m:d>
                                            </m:sup>
                                          </m:sSup>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𝑘</m:t>
                                                  </m:r>
                                                </m:e>
                                              </m:d>
                                            </m:sup>
                                          </m:sSup>
                                        </m:e>
                                      </m:d>
                                    </m:e>
                                  </m:d>
                                </m:e>
                              </m:d>
                            </m:e>
                            <m:sup>
                              <m:r>
                                <a:rPr lang="en-US" sz="1350" b="1" i="1">
                                  <a:latin typeface="Cambria Math" panose="02040503050406030204" pitchFamily="18" charset="0"/>
                                  <a:ea typeface="Cambria Math" panose="02040503050406030204" pitchFamily="18" charset="0"/>
                                </a:rPr>
                                <m:t>⊤</m:t>
                              </m:r>
                            </m:sup>
                          </m:sSup>
                          <m:r>
                            <a:rPr lang="en-US" sz="1350" b="1" i="1">
                              <a:latin typeface="Cambria Math" panose="02040503050406030204" pitchFamily="18" charset="0"/>
                            </a:rPr>
                            <m:t>𝑽</m:t>
                          </m:r>
                          <m:d>
                            <m:dPr>
                              <m:begChr m:val="{"/>
                              <m:endChr m:val="}"/>
                              <m:ctrlPr>
                                <a:rPr lang="en-US" sz="1350" i="1">
                                  <a:latin typeface="Cambria Math" panose="02040503050406030204" pitchFamily="18" charset="0"/>
                                  <a:ea typeface="Cambria Math" panose="02040503050406030204" pitchFamily="18" charset="0"/>
                                </a:rPr>
                              </m:ctrlPr>
                            </m:dPr>
                            <m:e>
                              <m:r>
                                <a:rPr lang="en-US" sz="1350" i="1">
                                  <a:latin typeface="Cambria Math" panose="02040503050406030204" pitchFamily="18" charset="0"/>
                                  <a:ea typeface="Cambria Math" panose="02040503050406030204" pitchFamily="18" charset="0"/>
                                </a:rPr>
                                <m:t>𝛁</m:t>
                              </m:r>
                              <m:r>
                                <a:rPr lang="en-US" sz="1350" i="1">
                                  <a:latin typeface="Cambria Math" panose="02040503050406030204" pitchFamily="18" charset="0"/>
                                  <a:ea typeface="Cambria Math" panose="02040503050406030204" pitchFamily="18" charset="0"/>
                                </a:rPr>
                                <m:t>h</m:t>
                              </m:r>
                              <m:d>
                                <m:dPr>
                                  <m:ctrlPr>
                                    <a:rPr lang="en-US" sz="1350" b="1" i="1">
                                      <a:latin typeface="Cambria Math" panose="02040503050406030204" pitchFamily="18" charset="0"/>
                                      <a:ea typeface="Cambria Math" panose="02040503050406030204" pitchFamily="18" charset="0"/>
                                    </a:rPr>
                                  </m:ctrlPr>
                                </m:dPr>
                                <m:e>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1</m:t>
                                              </m:r>
                                            </m:e>
                                          </m:d>
                                        </m:sup>
                                      </m:sSup>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2</m:t>
                                              </m:r>
                                            </m:e>
                                          </m:d>
                                        </m:sup>
                                      </m:sSup>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𝑘</m:t>
                                              </m:r>
                                            </m:e>
                                          </m:d>
                                        </m:sup>
                                      </m:sSup>
                                    </m:e>
                                  </m:d>
                                </m:e>
                              </m:d>
                            </m:e>
                          </m:d>
                        </m:e>
                      </m:d>
                    </m:oMath>
                  </m:oMathPara>
                </a14:m>
                <a:endParaRPr lang="en-US" sz="1350" b="1" dirty="0">
                  <a:solidFill>
                    <a:srgbClr val="C5050C"/>
                  </a:solidFill>
                </a:endParaRPr>
              </a:p>
              <a:p>
                <a:pPr>
                  <a:spcAft>
                    <a:spcPts val="600"/>
                  </a:spcAft>
                </a:pPr>
                <a:r>
                  <a:rPr lang="en-US" sz="1350" i="1" dirty="0"/>
                  <a:t>Where </a:t>
                </a:r>
                <a14:m>
                  <m:oMath xmlns:m="http://schemas.openxmlformats.org/officeDocument/2006/math">
                    <m:r>
                      <a:rPr lang="en-US" sz="1350" b="1" i="1" smtClean="0">
                        <a:latin typeface="Cambria Math" panose="02040503050406030204" pitchFamily="18" charset="0"/>
                      </a:rPr>
                      <m:t>𝑽</m:t>
                    </m:r>
                    <m:r>
                      <a:rPr lang="en-US" sz="1350" b="0" i="1" smtClean="0">
                        <a:latin typeface="Cambria Math" panose="02040503050406030204" pitchFamily="18" charset="0"/>
                      </a:rPr>
                      <m:t>=</m:t>
                    </m:r>
                    <m:r>
                      <m:rPr>
                        <m:sty m:val="p"/>
                      </m:rPr>
                      <a:rPr lang="en-US" sz="1350" i="1" smtClean="0">
                        <a:solidFill>
                          <a:srgbClr val="0070C0"/>
                        </a:solidFill>
                        <a:latin typeface="Cambria Math" panose="02040503050406030204" pitchFamily="18" charset="0"/>
                      </a:rPr>
                      <m:t>diag</m:t>
                    </m:r>
                    <m:d>
                      <m:dPr>
                        <m:begChr m:val="{"/>
                        <m:endChr m:val="}"/>
                        <m:ctrlPr>
                          <a:rPr lang="en-US" sz="1350" b="0" i="1" smtClean="0">
                            <a:solidFill>
                              <a:srgbClr val="0070C0"/>
                            </a:solidFill>
                            <a:latin typeface="Cambria Math" panose="02040503050406030204" pitchFamily="18" charset="0"/>
                          </a:rPr>
                        </m:ctrlPr>
                      </m:dPr>
                      <m:e>
                        <m:sSubSup>
                          <m:sSubSupPr>
                            <m:ctrlPr>
                              <a:rPr lang="en-US" sz="1350" i="1">
                                <a:solidFill>
                                  <a:srgbClr val="0070C0"/>
                                </a:solidFill>
                                <a:latin typeface="Cambria Math" panose="02040503050406030204" pitchFamily="18" charset="0"/>
                              </a:rPr>
                            </m:ctrlPr>
                          </m:sSubSupPr>
                          <m:e>
                            <m:r>
                              <a:rPr lang="en-US" sz="1350" i="1">
                                <a:solidFill>
                                  <a:srgbClr val="0070C0"/>
                                </a:solidFill>
                                <a:latin typeface="Cambria Math" panose="02040503050406030204" pitchFamily="18" charset="0"/>
                              </a:rPr>
                              <m:t>𝜋</m:t>
                            </m:r>
                          </m:e>
                          <m:sub>
                            <m:r>
                              <a:rPr lang="en-US" sz="1350" i="1">
                                <a:solidFill>
                                  <a:srgbClr val="0070C0"/>
                                </a:solidFill>
                                <a:latin typeface="Cambria Math" panose="02040503050406030204" pitchFamily="18" charset="0"/>
                              </a:rPr>
                              <m:t>𝑎</m:t>
                            </m:r>
                          </m:sub>
                          <m:sup>
                            <m:r>
                              <a:rPr lang="en-US" sz="1350" i="1">
                                <a:solidFill>
                                  <a:srgbClr val="0070C0"/>
                                </a:solidFill>
                                <a:latin typeface="Cambria Math" panose="02040503050406030204" pitchFamily="18" charset="0"/>
                              </a:rPr>
                              <m:t>−1</m:t>
                            </m:r>
                          </m:sup>
                        </m:sSubSup>
                        <m:r>
                          <m:rPr>
                            <m:sty m:val="p"/>
                          </m:rPr>
                          <a:rPr lang="en-US" sz="1350" i="1">
                            <a:solidFill>
                              <a:srgbClr val="0070C0"/>
                            </a:solidFill>
                            <a:latin typeface="Cambria Math" panose="02040503050406030204" pitchFamily="18" charset="0"/>
                          </a:rPr>
                          <m:t>Var</m:t>
                        </m:r>
                        <m:d>
                          <m:dPr>
                            <m:ctrlPr>
                              <a:rPr lang="en-US" sz="1350" i="1">
                                <a:solidFill>
                                  <a:srgbClr val="0070C0"/>
                                </a:solidFill>
                                <a:latin typeface="Cambria Math" panose="02040503050406030204" pitchFamily="18" charset="0"/>
                              </a:rPr>
                            </m:ctrlPr>
                          </m:dPr>
                          <m:e>
                            <m:sSup>
                              <m:sSupPr>
                                <m:ctrlPr>
                                  <a:rPr lang="en-US" sz="1350" i="1">
                                    <a:solidFill>
                                      <a:srgbClr val="0070C0"/>
                                    </a:solidFill>
                                    <a:latin typeface="Cambria Math" panose="02040503050406030204" pitchFamily="18" charset="0"/>
                                  </a:rPr>
                                </m:ctrlPr>
                              </m:sSupPr>
                              <m:e>
                                <m:r>
                                  <a:rPr lang="en-US" sz="1350" i="1">
                                    <a:solidFill>
                                      <a:srgbClr val="0070C0"/>
                                    </a:solidFill>
                                    <a:latin typeface="Cambria Math" panose="02040503050406030204" pitchFamily="18" charset="0"/>
                                  </a:rPr>
                                  <m:t>𝑌</m:t>
                                </m:r>
                              </m:e>
                              <m:sup>
                                <m:d>
                                  <m:dPr>
                                    <m:ctrlPr>
                                      <a:rPr lang="en-US" sz="1350" i="1">
                                        <a:solidFill>
                                          <a:srgbClr val="0070C0"/>
                                        </a:solidFill>
                                        <a:latin typeface="Cambria Math" panose="02040503050406030204" pitchFamily="18" charset="0"/>
                                      </a:rPr>
                                    </m:ctrlPr>
                                  </m:dPr>
                                  <m:e>
                                    <m:r>
                                      <a:rPr lang="en-US" sz="1350" i="1">
                                        <a:solidFill>
                                          <a:srgbClr val="0070C0"/>
                                        </a:solidFill>
                                        <a:latin typeface="Cambria Math" panose="02040503050406030204" pitchFamily="18" charset="0"/>
                                      </a:rPr>
                                      <m:t>𝑎</m:t>
                                    </m:r>
                                  </m:e>
                                </m:d>
                              </m:sup>
                            </m:sSup>
                            <m:r>
                              <a:rPr lang="en-US" sz="1350" i="1">
                                <a:solidFill>
                                  <a:srgbClr val="0070C0"/>
                                </a:solidFill>
                                <a:latin typeface="Cambria Math" panose="02040503050406030204" pitchFamily="18" charset="0"/>
                              </a:rPr>
                              <m:t>−</m:t>
                            </m:r>
                            <m:sSub>
                              <m:sSubPr>
                                <m:ctrlPr>
                                  <a:rPr lang="en-US" sz="1350" i="1">
                                    <a:solidFill>
                                      <a:srgbClr val="0070C0"/>
                                    </a:solidFill>
                                    <a:latin typeface="Cambria Math" panose="02040503050406030204" pitchFamily="18" charset="0"/>
                                  </a:rPr>
                                </m:ctrlPr>
                              </m:sSubPr>
                              <m:e>
                                <m:r>
                                  <a:rPr lang="en-US" sz="1350" i="1">
                                    <a:solidFill>
                                      <a:srgbClr val="0070C0"/>
                                    </a:solidFill>
                                    <a:latin typeface="Cambria Math" panose="02040503050406030204" pitchFamily="18" charset="0"/>
                                  </a:rPr>
                                  <m:t>𝜇</m:t>
                                </m:r>
                              </m:e>
                              <m:sub>
                                <m:r>
                                  <a:rPr lang="en-US" sz="1350" i="1">
                                    <a:solidFill>
                                      <a:srgbClr val="0070C0"/>
                                    </a:solidFill>
                                    <a:latin typeface="Cambria Math" panose="02040503050406030204" pitchFamily="18" charset="0"/>
                                  </a:rPr>
                                  <m:t>𝑎</m:t>
                                </m:r>
                              </m:sub>
                            </m:sSub>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𝑿</m:t>
                                </m:r>
                              </m:e>
                            </m:d>
                          </m:e>
                        </m:d>
                        <m:r>
                          <a:rPr lang="en-US" sz="1350" i="1">
                            <a:solidFill>
                              <a:srgbClr val="0070C0"/>
                            </a:solidFill>
                            <a:latin typeface="Cambria Math" panose="02040503050406030204" pitchFamily="18" charset="0"/>
                          </a:rPr>
                          <m:t>, </m:t>
                        </m:r>
                        <m:r>
                          <a:rPr lang="en-US" sz="1350" i="1">
                            <a:solidFill>
                              <a:srgbClr val="0070C0"/>
                            </a:solidFill>
                            <a:latin typeface="Cambria Math" panose="02040503050406030204" pitchFamily="18" charset="0"/>
                          </a:rPr>
                          <m:t>𝑎</m:t>
                        </m:r>
                        <m:r>
                          <a:rPr lang="en-US" sz="1350" i="1">
                            <a:solidFill>
                              <a:srgbClr val="0070C0"/>
                            </a:solidFill>
                            <a:latin typeface="Cambria Math" panose="02040503050406030204" pitchFamily="18" charset="0"/>
                          </a:rPr>
                          <m:t>=1,…,</m:t>
                        </m:r>
                        <m:r>
                          <a:rPr lang="en-US" sz="1350" i="1">
                            <a:solidFill>
                              <a:srgbClr val="0070C0"/>
                            </a:solidFill>
                            <a:latin typeface="Cambria Math" panose="02040503050406030204" pitchFamily="18" charset="0"/>
                          </a:rPr>
                          <m:t>𝑘</m:t>
                        </m:r>
                      </m:e>
                    </m:d>
                    <m:r>
                      <a:rPr lang="en-US" sz="1350" i="1">
                        <a:solidFill>
                          <a:srgbClr val="0070C0"/>
                        </a:solidFill>
                        <a:latin typeface="Cambria Math" panose="02040503050406030204" pitchFamily="18" charset="0"/>
                      </a:rPr>
                      <m:t>+</m:t>
                    </m:r>
                    <m:r>
                      <m:rPr>
                        <m:sty m:val="p"/>
                      </m:rPr>
                      <a:rPr lang="en-US" sz="1350" i="1">
                        <a:solidFill>
                          <a:srgbClr val="0070C0"/>
                        </a:solidFill>
                        <a:latin typeface="Cambria Math" panose="02040503050406030204" pitchFamily="18" charset="0"/>
                      </a:rPr>
                      <m:t>Cov</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𝒀</m:t>
                        </m:r>
                        <m:r>
                          <a:rPr lang="en-US" sz="1350" i="1">
                            <a:solidFill>
                              <a:srgbClr val="0070C0"/>
                            </a:solidFill>
                            <a:latin typeface="Cambria Math" panose="02040503050406030204" pitchFamily="18" charset="0"/>
                          </a:rPr>
                          <m:t>, </m:t>
                        </m:r>
                        <m:r>
                          <a:rPr lang="en-US" sz="1350" b="1" i="1">
                            <a:solidFill>
                              <a:srgbClr val="0070C0"/>
                            </a:solidFill>
                            <a:latin typeface="Cambria Math" panose="02040503050406030204" pitchFamily="18" charset="0"/>
                          </a:rPr>
                          <m:t>𝝁</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𝑿</m:t>
                            </m:r>
                          </m:e>
                        </m:d>
                      </m:e>
                    </m:d>
                    <m:r>
                      <a:rPr lang="en-US" sz="1350" i="1">
                        <a:solidFill>
                          <a:srgbClr val="0070C0"/>
                        </a:solidFill>
                        <a:latin typeface="Cambria Math" panose="02040503050406030204" pitchFamily="18" charset="0"/>
                      </a:rPr>
                      <m:t>+</m:t>
                    </m:r>
                    <m:r>
                      <m:rPr>
                        <m:sty m:val="p"/>
                      </m:rPr>
                      <a:rPr lang="en-US" sz="1350" i="1">
                        <a:solidFill>
                          <a:srgbClr val="0070C0"/>
                        </a:solidFill>
                        <a:latin typeface="Cambria Math" panose="02040503050406030204" pitchFamily="18" charset="0"/>
                      </a:rPr>
                      <m:t>Cov</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𝝁</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𝑿</m:t>
                            </m:r>
                          </m:e>
                        </m:d>
                        <m:r>
                          <a:rPr lang="en-US" sz="1350" i="1">
                            <a:solidFill>
                              <a:srgbClr val="0070C0"/>
                            </a:solidFill>
                            <a:latin typeface="Cambria Math" panose="02040503050406030204" pitchFamily="18" charset="0"/>
                          </a:rPr>
                          <m:t>, </m:t>
                        </m:r>
                        <m:r>
                          <a:rPr lang="en-US" sz="1350" b="1" i="1">
                            <a:solidFill>
                              <a:srgbClr val="0070C0"/>
                            </a:solidFill>
                            <a:latin typeface="Cambria Math" panose="02040503050406030204" pitchFamily="18" charset="0"/>
                          </a:rPr>
                          <m:t>𝒀</m:t>
                        </m:r>
                      </m:e>
                    </m:d>
                    <m:r>
                      <a:rPr lang="en-US" sz="1350" i="1">
                        <a:solidFill>
                          <a:srgbClr val="0070C0"/>
                        </a:solidFill>
                        <a:latin typeface="Cambria Math" panose="02040503050406030204" pitchFamily="18" charset="0"/>
                      </a:rPr>
                      <m:t>−</m:t>
                    </m:r>
                    <m:r>
                      <m:rPr>
                        <m:sty m:val="p"/>
                      </m:rPr>
                      <a:rPr lang="en-US" sz="1350" i="1">
                        <a:solidFill>
                          <a:srgbClr val="0070C0"/>
                        </a:solidFill>
                        <a:latin typeface="Cambria Math" panose="02040503050406030204" pitchFamily="18" charset="0"/>
                      </a:rPr>
                      <m:t>Var</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𝝁</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𝑿</m:t>
                            </m:r>
                          </m:e>
                        </m:d>
                      </m:e>
                    </m:d>
                    <m:r>
                      <a:rPr lang="en-US" sz="1350" b="0" i="1" smtClean="0">
                        <a:solidFill>
                          <a:srgbClr val="C00000"/>
                        </a:solidFill>
                        <a:latin typeface="Cambria Math" panose="02040503050406030204" pitchFamily="18" charset="0"/>
                      </a:rPr>
                      <m:t>−</m:t>
                    </m:r>
                    <m:r>
                      <m:rPr>
                        <m:sty m:val="p"/>
                      </m:rPr>
                      <a:rPr lang="en-US" sz="1350" b="0" i="1"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𝑅</m:t>
                                </m:r>
                              </m:e>
                              <m:sub>
                                <m:r>
                                  <a:rPr lang="en-US" sz="1350" b="0" i="1" smtClean="0">
                                    <a:solidFill>
                                      <a:srgbClr val="C00000"/>
                                    </a:solidFill>
                                    <a:latin typeface="Cambria Math" panose="02040503050406030204" pitchFamily="18" charset="0"/>
                                  </a:rPr>
                                  <m:t>𝑌</m:t>
                                </m:r>
                              </m:sub>
                            </m:sSub>
                            <m:d>
                              <m:dPr>
                                <m:ctrlPr>
                                  <a:rPr lang="en-US" sz="1350" b="0" i="1" smtClean="0">
                                    <a:solidFill>
                                      <a:srgbClr val="C00000"/>
                                    </a:solidFill>
                                    <a:latin typeface="Cambria Math" panose="02040503050406030204" pitchFamily="18" charset="0"/>
                                  </a:rPr>
                                </m:ctrlPr>
                              </m:dPr>
                              <m:e>
                                <m:r>
                                  <a:rPr lang="en-US" sz="1350" b="1" i="1" smtClean="0">
                                    <a:solidFill>
                                      <a:srgbClr val="C00000"/>
                                    </a:solidFill>
                                    <a:latin typeface="Cambria Math" panose="02040503050406030204" pitchFamily="18" charset="0"/>
                                  </a:rPr>
                                  <m:t>𝒁</m:t>
                                </m:r>
                              </m:e>
                            </m:d>
                            <m:r>
                              <a:rPr lang="en-US" sz="1350" b="0" i="1"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𝑅</m:t>
                                </m:r>
                              </m:e>
                              <m:sub>
                                <m:r>
                                  <a:rPr lang="en-US" sz="1350" b="0" i="1" smtClean="0">
                                    <a:solidFill>
                                      <a:srgbClr val="C00000"/>
                                    </a:solidFill>
                                    <a:latin typeface="Cambria Math" panose="02040503050406030204" pitchFamily="18" charset="0"/>
                                  </a:rPr>
                                  <m:t>𝑋</m:t>
                                </m:r>
                              </m:sub>
                            </m:sSub>
                            <m:d>
                              <m:dPr>
                                <m:ctrlPr>
                                  <a:rPr lang="en-US" sz="1350" b="0" i="1" smtClean="0">
                                    <a:solidFill>
                                      <a:srgbClr val="C00000"/>
                                    </a:solidFill>
                                    <a:latin typeface="Cambria Math" panose="02040503050406030204" pitchFamily="18" charset="0"/>
                                  </a:rPr>
                                </m:ctrlPr>
                              </m:dPr>
                              <m:e>
                                <m:r>
                                  <a:rPr lang="en-US" sz="1350" b="1" i="1" smtClean="0">
                                    <a:solidFill>
                                      <a:srgbClr val="C00000"/>
                                    </a:solidFill>
                                    <a:latin typeface="Cambria Math" panose="02040503050406030204" pitchFamily="18" charset="0"/>
                                  </a:rPr>
                                  <m:t>𝒁</m:t>
                                </m:r>
                              </m:e>
                            </m:d>
                          </m:e>
                        </m:d>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m:rPr>
                                    <m:sty m:val="p"/>
                                  </m:rPr>
                                  <a:rPr lang="en-US" sz="1350" b="0" i="0" smtClean="0">
                                    <a:solidFill>
                                      <a:srgbClr val="C00000"/>
                                    </a:solidFill>
                                    <a:latin typeface="Cambria Math" panose="02040503050406030204" pitchFamily="18" charset="0"/>
                                  </a:rPr>
                                  <m:t>Ω</m:t>
                                </m:r>
                              </m:e>
                              <m:sub>
                                <m:r>
                                  <a:rPr lang="en-US" sz="1350" b="0" i="1" smtClean="0">
                                    <a:solidFill>
                                      <a:srgbClr val="C00000"/>
                                    </a:solidFill>
                                    <a:latin typeface="Cambria Math" panose="02040503050406030204" pitchFamily="18" charset="0"/>
                                  </a:rPr>
                                  <m:t>𝑆𝑅</m:t>
                                </m:r>
                              </m:sub>
                            </m:sSub>
                            <m:r>
                              <a:rPr lang="en-US" sz="1350" b="0" i="1" smtClean="0">
                                <a:solidFill>
                                  <a:srgbClr val="C00000"/>
                                </a:solidFill>
                                <a:latin typeface="Cambria Math" panose="02040503050406030204" pitchFamily="18" charset="0"/>
                              </a:rPr>
                              <m:t>−</m:t>
                            </m:r>
                            <m:r>
                              <m:rPr>
                                <m:sty m:val="p"/>
                              </m:rPr>
                              <a:rPr lang="en-US" sz="1350" b="0" i="0" smtClean="0">
                                <a:solidFill>
                                  <a:srgbClr val="C00000"/>
                                </a:solidFill>
                                <a:latin typeface="Cambria Math" panose="02040503050406030204" pitchFamily="18" charset="0"/>
                              </a:rPr>
                              <m:t>Ω</m:t>
                            </m:r>
                            <m:d>
                              <m:dPr>
                                <m:ctrlPr>
                                  <a:rPr lang="en-US" sz="1350" b="0" i="1" smtClean="0">
                                    <a:solidFill>
                                      <a:srgbClr val="C00000"/>
                                    </a:solidFill>
                                    <a:latin typeface="Cambria Math" panose="02040503050406030204" pitchFamily="18" charset="0"/>
                                  </a:rPr>
                                </m:ctrlPr>
                              </m:dPr>
                              <m:e>
                                <m:r>
                                  <a:rPr lang="en-US" sz="1350" b="1" i="1" smtClean="0">
                                    <a:solidFill>
                                      <a:srgbClr val="C00000"/>
                                    </a:solidFill>
                                    <a:latin typeface="Cambria Math" panose="02040503050406030204" pitchFamily="18" charset="0"/>
                                  </a:rPr>
                                  <m:t>𝒁</m:t>
                                </m:r>
                              </m:e>
                            </m:d>
                          </m:e>
                        </m:d>
                        <m:d>
                          <m:dPr>
                            <m:ctrlPr>
                              <a:rPr lang="en-US" sz="1350" b="0" i="1" smtClean="0">
                                <a:solidFill>
                                  <a:srgbClr val="C00000"/>
                                </a:solidFill>
                                <a:latin typeface="Cambria Math" panose="02040503050406030204" pitchFamily="18" charset="0"/>
                              </a:rPr>
                            </m:ctrlPr>
                          </m:dPr>
                          <m:e>
                            <m:sSub>
                              <m:sSubPr>
                                <m:ctrlPr>
                                  <a:rPr lang="en-US" sz="1350" i="1">
                                    <a:solidFill>
                                      <a:srgbClr val="C00000"/>
                                    </a:solidFill>
                                    <a:latin typeface="Cambria Math" panose="02040503050406030204" pitchFamily="18" charset="0"/>
                                  </a:rPr>
                                </m:ctrlPr>
                              </m:sSubPr>
                              <m:e>
                                <m:r>
                                  <a:rPr lang="en-US" sz="1350" i="1">
                                    <a:solidFill>
                                      <a:srgbClr val="C00000"/>
                                    </a:solidFill>
                                    <a:latin typeface="Cambria Math" panose="02040503050406030204" pitchFamily="18" charset="0"/>
                                  </a:rPr>
                                  <m:t>𝑅</m:t>
                                </m:r>
                              </m:e>
                              <m:sub>
                                <m:r>
                                  <a:rPr lang="en-US" sz="1350" i="1">
                                    <a:solidFill>
                                      <a:srgbClr val="C00000"/>
                                    </a:solidFill>
                                    <a:latin typeface="Cambria Math" panose="02040503050406030204" pitchFamily="18" charset="0"/>
                                  </a:rPr>
                                  <m:t>𝑌</m:t>
                                </m:r>
                              </m:sub>
                            </m:sSub>
                            <m:d>
                              <m:dPr>
                                <m:ctrlPr>
                                  <a:rPr lang="en-US" sz="1350" i="1">
                                    <a:solidFill>
                                      <a:srgbClr val="C00000"/>
                                    </a:solidFill>
                                    <a:latin typeface="Cambria Math" panose="02040503050406030204" pitchFamily="18" charset="0"/>
                                  </a:rPr>
                                </m:ctrlPr>
                              </m:dPr>
                              <m:e>
                                <m:r>
                                  <a:rPr lang="en-US" sz="1350" b="1" i="1">
                                    <a:solidFill>
                                      <a:srgbClr val="C00000"/>
                                    </a:solidFill>
                                    <a:latin typeface="Cambria Math" panose="02040503050406030204" pitchFamily="18" charset="0"/>
                                  </a:rPr>
                                  <m:t>𝒁</m:t>
                                </m:r>
                              </m:e>
                            </m:d>
                            <m:r>
                              <a:rPr lang="en-US" sz="1350" i="1">
                                <a:solidFill>
                                  <a:srgbClr val="C00000"/>
                                </a:solidFill>
                                <a:latin typeface="Cambria Math" panose="02040503050406030204" pitchFamily="18" charset="0"/>
                              </a:rPr>
                              <m:t>−</m:t>
                            </m:r>
                            <m:sSub>
                              <m:sSubPr>
                                <m:ctrlPr>
                                  <a:rPr lang="en-US" sz="1350" i="1">
                                    <a:solidFill>
                                      <a:srgbClr val="C00000"/>
                                    </a:solidFill>
                                    <a:latin typeface="Cambria Math" panose="02040503050406030204" pitchFamily="18" charset="0"/>
                                  </a:rPr>
                                </m:ctrlPr>
                              </m:sSubPr>
                              <m:e>
                                <m:r>
                                  <a:rPr lang="en-US" sz="1350" i="1">
                                    <a:solidFill>
                                      <a:srgbClr val="C00000"/>
                                    </a:solidFill>
                                    <a:latin typeface="Cambria Math" panose="02040503050406030204" pitchFamily="18" charset="0"/>
                                  </a:rPr>
                                  <m:t>𝑅</m:t>
                                </m:r>
                              </m:e>
                              <m:sub>
                                <m:r>
                                  <a:rPr lang="en-US" sz="1350" i="1">
                                    <a:solidFill>
                                      <a:srgbClr val="C00000"/>
                                    </a:solidFill>
                                    <a:latin typeface="Cambria Math" panose="02040503050406030204" pitchFamily="18" charset="0"/>
                                  </a:rPr>
                                  <m:t>𝑋</m:t>
                                </m:r>
                              </m:sub>
                            </m:sSub>
                            <m:d>
                              <m:dPr>
                                <m:ctrlPr>
                                  <a:rPr lang="en-US" sz="1350" i="1">
                                    <a:solidFill>
                                      <a:srgbClr val="C00000"/>
                                    </a:solidFill>
                                    <a:latin typeface="Cambria Math" panose="02040503050406030204" pitchFamily="18" charset="0"/>
                                  </a:rPr>
                                </m:ctrlPr>
                              </m:dPr>
                              <m:e>
                                <m:r>
                                  <a:rPr lang="en-US" sz="1350" b="1" i="1">
                                    <a:solidFill>
                                      <a:srgbClr val="C00000"/>
                                    </a:solidFill>
                                    <a:latin typeface="Cambria Math" panose="02040503050406030204" pitchFamily="18" charset="0"/>
                                  </a:rPr>
                                  <m:t>𝒁</m:t>
                                </m:r>
                              </m:e>
                            </m:d>
                          </m:e>
                        </m:d>
                      </m:e>
                    </m:d>
                  </m:oMath>
                </a14:m>
                <a:endParaRPr lang="en-US" sz="1350" i="1" dirty="0">
                  <a:solidFill>
                    <a:srgbClr val="C00000"/>
                  </a:solidFill>
                </a:endParaRPr>
              </a:p>
              <a:p>
                <a:pPr>
                  <a:spcAft>
                    <a:spcPts val="600"/>
                  </a:spcAft>
                </a:pPr>
                <a:r>
                  <a:rPr lang="en-US" sz="1350" i="1" dirty="0"/>
                  <a:t>and </a:t>
                </a:r>
                <a14:m>
                  <m:oMath xmlns:m="http://schemas.openxmlformats.org/officeDocument/2006/math">
                    <m:r>
                      <a:rPr lang="en-US" sz="1350" i="1" dirty="0" smtClean="0">
                        <a:latin typeface="Cambria Math" panose="02040503050406030204" pitchFamily="18" charset="0"/>
                      </a:rPr>
                      <m:t>h</m:t>
                    </m:r>
                    <m:r>
                      <a:rPr lang="en-US" sz="1350" i="1" dirty="0" smtClean="0">
                        <a:latin typeface="Cambria Math" panose="02040503050406030204" pitchFamily="18" charset="0"/>
                      </a:rPr>
                      <m:t>(⋅) </m:t>
                    </m:r>
                  </m:oMath>
                </a14:m>
                <a:r>
                  <a:rPr lang="en-US" sz="1350" i="1" dirty="0"/>
                  <a:t>represents the comparisons among treatments, with </a:t>
                </a:r>
                <a14:m>
                  <m:oMath xmlns:m="http://schemas.openxmlformats.org/officeDocument/2006/math">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𝜋</m:t>
                        </m:r>
                      </m:e>
                      <m:sub>
                        <m:r>
                          <a:rPr lang="en-US" sz="1350" b="0" i="1" smtClean="0">
                            <a:latin typeface="Cambria Math" panose="02040503050406030204" pitchFamily="18" charset="0"/>
                          </a:rPr>
                          <m:t>𝑎</m:t>
                        </m:r>
                      </m:sub>
                    </m:sSub>
                    <m:r>
                      <a:rPr lang="en-US" sz="1350" b="0" i="1" smtClean="0">
                        <a:latin typeface="Cambria Math" panose="02040503050406030204" pitchFamily="18" charset="0"/>
                      </a:rPr>
                      <m:t>=</m:t>
                    </m:r>
                    <m:r>
                      <m:rPr>
                        <m:sty m:val="p"/>
                      </m:rPr>
                      <a:rPr lang="en-US" sz="1350" b="0" i="1" smtClean="0">
                        <a:latin typeface="Cambria Math" panose="02040503050406030204" pitchFamily="18" charset="0"/>
                      </a:rPr>
                      <m:t>Pr</m:t>
                    </m:r>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𝐴</m:t>
                        </m:r>
                        <m:r>
                          <a:rPr lang="en-US" sz="1350" b="0" i="1" smtClean="0">
                            <a:latin typeface="Cambria Math" panose="02040503050406030204" pitchFamily="18" charset="0"/>
                          </a:rPr>
                          <m:t>=</m:t>
                        </m:r>
                        <m:r>
                          <a:rPr lang="en-US" sz="1350" b="0" i="1" smtClean="0">
                            <a:latin typeface="Cambria Math" panose="02040503050406030204" pitchFamily="18" charset="0"/>
                          </a:rPr>
                          <m:t>𝑎</m:t>
                        </m:r>
                      </m:e>
                    </m:d>
                  </m:oMath>
                </a14:m>
                <a:r>
                  <a:rPr lang="en-US" sz="1350" dirty="0"/>
                  <a:t>, </a:t>
                </a:r>
                <a14:m>
                  <m:oMath xmlns:m="http://schemas.openxmlformats.org/officeDocument/2006/math">
                    <m:r>
                      <a:rPr lang="en-US" sz="1350" b="1" i="1" smtClean="0">
                        <a:latin typeface="Cambria Math" panose="02040503050406030204" pitchFamily="18" charset="0"/>
                      </a:rPr>
                      <m:t>𝒀</m:t>
                    </m:r>
                    <m:r>
                      <a:rPr lang="en-US" sz="1350" b="0" i="1" smtClean="0">
                        <a:latin typeface="Cambria Math" panose="02040503050406030204" pitchFamily="18" charset="0"/>
                      </a:rPr>
                      <m:t>=</m:t>
                    </m:r>
                    <m:sSup>
                      <m:sSupPr>
                        <m:ctrlPr>
                          <a:rPr lang="en-US" sz="1350" b="0" i="1" smtClean="0">
                            <a:latin typeface="Cambria Math" panose="02040503050406030204" pitchFamily="18" charset="0"/>
                          </a:rPr>
                        </m:ctrlPr>
                      </m:sSupPr>
                      <m:e>
                        <m:d>
                          <m:dPr>
                            <m:ctrlPr>
                              <a:rPr lang="en-US" sz="1350" b="0" i="1" smtClean="0">
                                <a:latin typeface="Cambria Math" panose="02040503050406030204" pitchFamily="18" charset="0"/>
                              </a:rPr>
                            </m:ctrlPr>
                          </m:dPr>
                          <m:e>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𝑌</m:t>
                                </m:r>
                              </m:e>
                              <m:sup>
                                <m:d>
                                  <m:dPr>
                                    <m:ctrlPr>
                                      <a:rPr lang="en-US" sz="1350" b="0" i="1" smtClean="0">
                                        <a:latin typeface="Cambria Math" panose="02040503050406030204" pitchFamily="18" charset="0"/>
                                      </a:rPr>
                                    </m:ctrlPr>
                                  </m:dPr>
                                  <m:e>
                                    <m:r>
                                      <a:rPr lang="en-US" sz="1350" b="0" i="1" smtClean="0">
                                        <a:latin typeface="Cambria Math" panose="02040503050406030204" pitchFamily="18" charset="0"/>
                                      </a:rPr>
                                      <m:t>1</m:t>
                                    </m:r>
                                  </m:e>
                                </m:d>
                              </m:sup>
                            </m:sSup>
                            <m:r>
                              <a:rPr lang="en-US" sz="1350" b="0" i="1" smtClean="0">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b="0" i="1" smtClean="0">
                                        <a:latin typeface="Cambria Math" panose="02040503050406030204" pitchFamily="18" charset="0"/>
                                      </a:rPr>
                                      <m:t>𝑘</m:t>
                                    </m:r>
                                  </m:e>
                                </m:d>
                              </m:sup>
                            </m:sSup>
                          </m:e>
                        </m:d>
                      </m:e>
                      <m:sup>
                        <m:r>
                          <a:rPr lang="en-US" sz="1350" b="0" i="1" smtClean="0">
                            <a:latin typeface="Cambria Math" panose="02040503050406030204" pitchFamily="18" charset="0"/>
                          </a:rPr>
                          <m:t>⊤</m:t>
                        </m:r>
                      </m:sup>
                    </m:sSup>
                  </m:oMath>
                </a14:m>
                <a:r>
                  <a:rPr lang="en-US" sz="1350" dirty="0"/>
                  <a:t>, </a:t>
                </a:r>
                <a14:m>
                  <m:oMath xmlns:m="http://schemas.openxmlformats.org/officeDocument/2006/math">
                    <m:r>
                      <a:rPr lang="en-US" sz="1350" b="1" i="1" smtClean="0">
                        <a:latin typeface="Cambria Math" panose="02040503050406030204" pitchFamily="18" charset="0"/>
                      </a:rPr>
                      <m:t>𝝁</m:t>
                    </m:r>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𝑋</m:t>
                        </m:r>
                      </m:e>
                    </m:d>
                    <m:r>
                      <a:rPr lang="en-US" sz="1350" b="0" i="1" smtClean="0">
                        <a:latin typeface="Cambria Math" panose="02040503050406030204" pitchFamily="18" charset="0"/>
                      </a:rPr>
                      <m:t>=</m:t>
                    </m:r>
                    <m:sSup>
                      <m:sSupPr>
                        <m:ctrlPr>
                          <a:rPr lang="en-US" sz="1350" b="0" i="1" smtClean="0">
                            <a:latin typeface="Cambria Math" panose="02040503050406030204" pitchFamily="18" charset="0"/>
                          </a:rPr>
                        </m:ctrlPr>
                      </m:sSupPr>
                      <m:e>
                        <m:d>
                          <m:dPr>
                            <m:ctrlPr>
                              <a:rPr lang="en-US" sz="1350" b="0" i="1" smtClean="0">
                                <a:latin typeface="Cambria Math" panose="02040503050406030204" pitchFamily="18" charset="0"/>
                              </a:rPr>
                            </m:ctrlPr>
                          </m:dPr>
                          <m:e>
                            <m:sSub>
                              <m:sSubPr>
                                <m:ctrlPr>
                                  <a:rPr lang="en-US" sz="1350" i="1">
                                    <a:latin typeface="Cambria Math" panose="02040503050406030204" pitchFamily="18" charset="0"/>
                                  </a:rPr>
                                </m:ctrlPr>
                              </m:sSubPr>
                              <m:e>
                                <m:r>
                                  <a:rPr lang="en-US" sz="1350">
                                    <a:latin typeface="Cambria Math" panose="02040503050406030204" pitchFamily="18" charset="0"/>
                                  </a:rPr>
                                  <m:t>𝜇</m:t>
                                </m:r>
                              </m:e>
                              <m:sub>
                                <m:r>
                                  <a:rPr lang="en-US" sz="1350" b="0" i="1" smtClean="0">
                                    <a:latin typeface="Cambria Math" panose="02040503050406030204" pitchFamily="18" charset="0"/>
                                  </a:rPr>
                                  <m:t>1</m:t>
                                </m:r>
                              </m:sub>
                            </m:sSub>
                            <m:d>
                              <m:dPr>
                                <m:ctrlPr>
                                  <a:rPr lang="en-US" sz="1350" i="1">
                                    <a:latin typeface="Cambria Math" panose="02040503050406030204" pitchFamily="18" charset="0"/>
                                  </a:rPr>
                                </m:ctrlPr>
                              </m:dPr>
                              <m:e>
                                <m:r>
                                  <a:rPr lang="en-US" sz="1350">
                                    <a:latin typeface="Cambria Math" panose="02040503050406030204" pitchFamily="18" charset="0"/>
                                  </a:rPr>
                                  <m:t>𝑋</m:t>
                                </m:r>
                              </m:e>
                            </m:d>
                            <m:r>
                              <a:rPr lang="en-US" sz="1350" b="0" i="1" smtClean="0">
                                <a:latin typeface="Cambria Math" panose="02040503050406030204" pitchFamily="18" charset="0"/>
                              </a:rPr>
                              <m:t>,…,</m:t>
                            </m:r>
                            <m:sSub>
                              <m:sSubPr>
                                <m:ctrlPr>
                                  <a:rPr lang="en-US" sz="1350" i="1">
                                    <a:latin typeface="Cambria Math" panose="02040503050406030204" pitchFamily="18" charset="0"/>
                                  </a:rPr>
                                </m:ctrlPr>
                              </m:sSubPr>
                              <m:e>
                                <m:r>
                                  <a:rPr lang="en-US" sz="1350">
                                    <a:latin typeface="Cambria Math" panose="02040503050406030204" pitchFamily="18" charset="0"/>
                                  </a:rPr>
                                  <m:t>𝜇</m:t>
                                </m:r>
                              </m:e>
                              <m:sub>
                                <m:r>
                                  <a:rPr lang="en-US" sz="1350" b="0" i="1" smtClean="0">
                                    <a:latin typeface="Cambria Math" panose="02040503050406030204" pitchFamily="18" charset="0"/>
                                  </a:rPr>
                                  <m:t>𝑘</m:t>
                                </m:r>
                              </m:sub>
                            </m:sSub>
                            <m:d>
                              <m:dPr>
                                <m:ctrlPr>
                                  <a:rPr lang="en-US" sz="1350" i="1">
                                    <a:latin typeface="Cambria Math" panose="02040503050406030204" pitchFamily="18" charset="0"/>
                                  </a:rPr>
                                </m:ctrlPr>
                              </m:dPr>
                              <m:e>
                                <m:r>
                                  <a:rPr lang="en-US" sz="1350">
                                    <a:latin typeface="Cambria Math" panose="02040503050406030204" pitchFamily="18" charset="0"/>
                                  </a:rPr>
                                  <m:t>𝑋</m:t>
                                </m:r>
                              </m:e>
                            </m:d>
                          </m:e>
                        </m:d>
                      </m:e>
                      <m:sup>
                        <m:r>
                          <a:rPr lang="en-US" sz="1350" b="0" i="1" smtClean="0">
                            <a:latin typeface="Cambria Math" panose="02040503050406030204" pitchFamily="18" charset="0"/>
                          </a:rPr>
                          <m:t>⊤</m:t>
                        </m:r>
                      </m:sup>
                    </m:sSup>
                  </m:oMath>
                </a14:m>
                <a:r>
                  <a:rPr lang="en-US" sz="1350" dirty="0"/>
                  <a:t>, </a:t>
                </a:r>
                <a14:m>
                  <m:oMath xmlns:m="http://schemas.openxmlformats.org/officeDocument/2006/math">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𝑅</m:t>
                        </m:r>
                      </m:e>
                      <m:sub>
                        <m:r>
                          <a:rPr lang="en-US" sz="1350" b="0" i="1" smtClean="0">
                            <a:latin typeface="Cambria Math" panose="02040503050406030204" pitchFamily="18" charset="0"/>
                          </a:rPr>
                          <m:t>𝑌</m:t>
                        </m:r>
                      </m:sub>
                    </m:sSub>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𝑍</m:t>
                        </m:r>
                      </m:e>
                    </m:d>
                    <m:r>
                      <a:rPr lang="en-US" sz="1350" b="0" i="1" smtClean="0">
                        <a:latin typeface="Cambria Math" panose="02040503050406030204" pitchFamily="18" charset="0"/>
                      </a:rPr>
                      <m:t>=</m:t>
                    </m:r>
                    <m:r>
                      <m:rPr>
                        <m:sty m:val="p"/>
                      </m:rPr>
                      <a:rPr lang="en-US" sz="1350" b="0" i="1" smtClean="0">
                        <a:latin typeface="Cambria Math" panose="02040503050406030204" pitchFamily="18" charset="0"/>
                      </a:rPr>
                      <m:t>diag</m:t>
                    </m:r>
                    <m:d>
                      <m:dPr>
                        <m:begChr m:val="{"/>
                        <m:endChr m:val="}"/>
                        <m:ctrlPr>
                          <a:rPr lang="en-US" sz="1350" b="0" i="1" smtClean="0">
                            <a:latin typeface="Cambria Math" panose="02040503050406030204" pitchFamily="18" charset="0"/>
                          </a:rPr>
                        </m:ctrlPr>
                      </m:dPr>
                      <m:e>
                        <m:sSubSup>
                          <m:sSubSupPr>
                            <m:ctrlPr>
                              <a:rPr lang="en-US" sz="1350" i="1">
                                <a:latin typeface="Cambria Math" panose="02040503050406030204" pitchFamily="18" charset="0"/>
                              </a:rPr>
                            </m:ctrlPr>
                          </m:sSubSupPr>
                          <m:e>
                            <m:r>
                              <a:rPr lang="en-US" sz="1350" i="1">
                                <a:latin typeface="Cambria Math" panose="02040503050406030204" pitchFamily="18" charset="0"/>
                              </a:rPr>
                              <m:t>𝜋</m:t>
                            </m:r>
                          </m:e>
                          <m:sub>
                            <m:r>
                              <a:rPr lang="en-US" sz="1350" i="1">
                                <a:latin typeface="Cambria Math" panose="02040503050406030204" pitchFamily="18" charset="0"/>
                              </a:rPr>
                              <m:t>𝑎</m:t>
                            </m:r>
                          </m:sub>
                          <m:sup>
                            <m:r>
                              <a:rPr lang="en-US" sz="1350" i="1">
                                <a:latin typeface="Cambria Math" panose="02040503050406030204" pitchFamily="18" charset="0"/>
                              </a:rPr>
                              <m:t>−1</m:t>
                            </m:r>
                          </m:sup>
                        </m:sSubSup>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𝑎</m:t>
                                    </m:r>
                                  </m:e>
                                </m:d>
                              </m:sup>
                            </m:sSup>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𝑎</m:t>
                                        </m:r>
                                      </m:e>
                                    </m:d>
                                  </m:sup>
                                </m:sSup>
                              </m:e>
                            </m:d>
                            <m:r>
                              <a:rPr lang="en-US" sz="1350" i="1">
                                <a:latin typeface="Cambria Math" panose="02040503050406030204" pitchFamily="18" charset="0"/>
                              </a:rPr>
                              <m:t>|</m:t>
                            </m:r>
                            <m:r>
                              <a:rPr lang="en-US" sz="1350" i="1">
                                <a:latin typeface="Cambria Math" panose="02040503050406030204" pitchFamily="18" charset="0"/>
                              </a:rPr>
                              <m:t>𝑍</m:t>
                            </m:r>
                          </m:e>
                        </m:d>
                        <m:r>
                          <a:rPr lang="en-US" sz="1350" i="1">
                            <a:latin typeface="Cambria Math" panose="02040503050406030204" pitchFamily="18" charset="0"/>
                          </a:rPr>
                          <m:t>, </m:t>
                        </m:r>
                        <m:r>
                          <a:rPr lang="en-US" sz="1350" i="1">
                            <a:latin typeface="Cambria Math" panose="02040503050406030204" pitchFamily="18" charset="0"/>
                          </a:rPr>
                          <m:t>𝑎</m:t>
                        </m:r>
                        <m:r>
                          <a:rPr lang="en-US" sz="1350" i="1">
                            <a:latin typeface="Cambria Math" panose="02040503050406030204" pitchFamily="18" charset="0"/>
                          </a:rPr>
                          <m:t>=1,…,</m:t>
                        </m:r>
                        <m:r>
                          <a:rPr lang="en-US" sz="1350" i="1">
                            <a:latin typeface="Cambria Math" panose="02040503050406030204" pitchFamily="18" charset="0"/>
                          </a:rPr>
                          <m:t>𝑘</m:t>
                        </m:r>
                      </m:e>
                    </m:d>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𝑅</m:t>
                        </m:r>
                      </m:e>
                      <m:sub>
                        <m:r>
                          <a:rPr lang="en-US" sz="1350" b="0" i="1" smtClean="0">
                            <a:latin typeface="Cambria Math" panose="02040503050406030204" pitchFamily="18" charset="0"/>
                          </a:rPr>
                          <m:t>𝑋</m:t>
                        </m:r>
                      </m:sub>
                    </m:sSub>
                    <m:d>
                      <m:dPr>
                        <m:ctrlPr>
                          <a:rPr lang="en-US" sz="1350" i="1">
                            <a:latin typeface="Cambria Math" panose="02040503050406030204" pitchFamily="18" charset="0"/>
                          </a:rPr>
                        </m:ctrlPr>
                      </m:dPr>
                      <m:e>
                        <m:r>
                          <a:rPr lang="en-US" sz="1350" i="1">
                            <a:latin typeface="Cambria Math" panose="02040503050406030204" pitchFamily="18" charset="0"/>
                          </a:rPr>
                          <m:t>𝑍</m:t>
                        </m:r>
                      </m:e>
                    </m:d>
                    <m:r>
                      <a:rPr lang="en-US" sz="1350" i="1">
                        <a:latin typeface="Cambria Math" panose="02040503050406030204" pitchFamily="18" charset="0"/>
                      </a:rPr>
                      <m:t>=</m:t>
                    </m:r>
                    <m:r>
                      <m:rPr>
                        <m:sty m:val="p"/>
                      </m:rPr>
                      <a:rPr lang="en-US" sz="1350" i="1">
                        <a:latin typeface="Cambria Math" panose="02040503050406030204" pitchFamily="18" charset="0"/>
                      </a:rPr>
                      <m:t>diag</m:t>
                    </m:r>
                    <m:d>
                      <m:dPr>
                        <m:begChr m:val="{"/>
                        <m:endChr m:val="}"/>
                        <m:ctrlPr>
                          <a:rPr lang="en-US" sz="1350" b="0" i="1" smtClean="0">
                            <a:latin typeface="Cambria Math" panose="02040503050406030204" pitchFamily="18" charset="0"/>
                          </a:rPr>
                        </m:ctrlPr>
                      </m:dPr>
                      <m:e>
                        <m:sSubSup>
                          <m:sSubSupPr>
                            <m:ctrlPr>
                              <a:rPr lang="en-US" sz="1350" i="1">
                                <a:latin typeface="Cambria Math" panose="02040503050406030204" pitchFamily="18" charset="0"/>
                              </a:rPr>
                            </m:ctrlPr>
                          </m:sSubSupPr>
                          <m:e>
                            <m:r>
                              <a:rPr lang="en-US" sz="1350" i="1">
                                <a:latin typeface="Cambria Math" panose="02040503050406030204" pitchFamily="18" charset="0"/>
                              </a:rPr>
                              <m:t>𝜋</m:t>
                            </m:r>
                          </m:e>
                          <m:sub>
                            <m:r>
                              <a:rPr lang="en-US" sz="1350" i="1">
                                <a:latin typeface="Cambria Math" panose="02040503050406030204" pitchFamily="18" charset="0"/>
                              </a:rPr>
                              <m:t>𝑎</m:t>
                            </m:r>
                          </m:sub>
                          <m:sup>
                            <m:r>
                              <a:rPr lang="en-US" sz="1350" i="1">
                                <a:latin typeface="Cambria Math" panose="02040503050406030204" pitchFamily="18" charset="0"/>
                              </a:rPr>
                              <m:t>−1</m:t>
                            </m:r>
                          </m:sup>
                        </m:sSubSup>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𝜇</m:t>
                                </m:r>
                              </m:e>
                              <m:sub>
                                <m:r>
                                  <a:rPr lang="en-US" sz="1350" i="1">
                                    <a:latin typeface="Cambria Math" panose="02040503050406030204" pitchFamily="18" charset="0"/>
                                  </a:rPr>
                                  <m:t>𝑎</m:t>
                                </m:r>
                              </m:sub>
                            </m:sSub>
                            <m:d>
                              <m:dPr>
                                <m:ctrlPr>
                                  <a:rPr lang="en-US" sz="1350" i="1">
                                    <a:latin typeface="Cambria Math" panose="02040503050406030204" pitchFamily="18" charset="0"/>
                                  </a:rPr>
                                </m:ctrlPr>
                              </m:dPr>
                              <m:e>
                                <m:r>
                                  <a:rPr lang="en-US" sz="1350" i="1">
                                    <a:latin typeface="Cambria Math" panose="02040503050406030204" pitchFamily="18" charset="0"/>
                                  </a:rPr>
                                  <m:t>𝑋</m:t>
                                </m:r>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𝜇</m:t>
                                    </m:r>
                                  </m:e>
                                  <m:sub>
                                    <m:r>
                                      <a:rPr lang="en-US" sz="1350" i="1">
                                        <a:latin typeface="Cambria Math" panose="02040503050406030204" pitchFamily="18" charset="0"/>
                                      </a:rPr>
                                      <m:t>𝑎</m:t>
                                    </m:r>
                                  </m:sub>
                                </m:sSub>
                                <m:d>
                                  <m:dPr>
                                    <m:ctrlPr>
                                      <a:rPr lang="en-US" sz="1350" i="1">
                                        <a:latin typeface="Cambria Math" panose="02040503050406030204" pitchFamily="18" charset="0"/>
                                      </a:rPr>
                                    </m:ctrlPr>
                                  </m:dPr>
                                  <m:e>
                                    <m:r>
                                      <a:rPr lang="en-US" sz="1350" i="1">
                                        <a:latin typeface="Cambria Math" panose="02040503050406030204" pitchFamily="18" charset="0"/>
                                      </a:rPr>
                                      <m:t>𝑋</m:t>
                                    </m:r>
                                  </m:e>
                                </m:d>
                              </m:e>
                            </m:d>
                            <m:r>
                              <a:rPr lang="en-US" sz="1350" i="1">
                                <a:latin typeface="Cambria Math" panose="02040503050406030204" pitchFamily="18" charset="0"/>
                              </a:rPr>
                              <m:t>|</m:t>
                            </m:r>
                            <m:r>
                              <a:rPr lang="en-US" sz="1350" i="1">
                                <a:latin typeface="Cambria Math" panose="02040503050406030204" pitchFamily="18" charset="0"/>
                              </a:rPr>
                              <m:t>𝑍</m:t>
                            </m:r>
                          </m:e>
                        </m:d>
                        <m:r>
                          <a:rPr lang="en-US" sz="1350" i="1">
                            <a:latin typeface="Cambria Math" panose="02040503050406030204" pitchFamily="18" charset="0"/>
                          </a:rPr>
                          <m:t>, </m:t>
                        </m:r>
                        <m:r>
                          <a:rPr lang="en-US" sz="1350" i="1">
                            <a:latin typeface="Cambria Math" panose="02040503050406030204" pitchFamily="18" charset="0"/>
                          </a:rPr>
                          <m:t>𝑎</m:t>
                        </m:r>
                        <m:r>
                          <a:rPr lang="en-US" sz="1350" i="1">
                            <a:latin typeface="Cambria Math" panose="02040503050406030204" pitchFamily="18" charset="0"/>
                          </a:rPr>
                          <m:t>=1,…,</m:t>
                        </m:r>
                        <m:r>
                          <a:rPr lang="en-US" sz="1350" i="1">
                            <a:latin typeface="Cambria Math" panose="02040503050406030204" pitchFamily="18" charset="0"/>
                          </a:rPr>
                          <m:t>𝑘</m:t>
                        </m:r>
                      </m:e>
                    </m:d>
                  </m:oMath>
                </a14:m>
                <a:r>
                  <a:rPr lang="en-US" sz="1350" dirty="0"/>
                  <a:t>, </a:t>
                </a:r>
                <a14:m>
                  <m:oMath xmlns:m="http://schemas.openxmlformats.org/officeDocument/2006/math">
                    <m:r>
                      <m:rPr>
                        <m:sty m:val="p"/>
                      </m:rPr>
                      <a:rPr lang="en-US" sz="1350" b="0" i="0" smtClean="0">
                        <a:latin typeface="Cambria Math" panose="02040503050406030204" pitchFamily="18" charset="0"/>
                      </a:rPr>
                      <m:t>Ω</m:t>
                    </m:r>
                    <m:r>
                      <a:rPr lang="en-US" sz="1350" b="0" i="1" smtClean="0">
                        <a:latin typeface="Cambria Math" panose="02040503050406030204" pitchFamily="18" charset="0"/>
                      </a:rPr>
                      <m:t>(</m:t>
                    </m:r>
                    <m:r>
                      <a:rPr lang="en-US" sz="1350" b="0" i="1" smtClean="0">
                        <a:latin typeface="Cambria Math" panose="02040503050406030204" pitchFamily="18" charset="0"/>
                      </a:rPr>
                      <m:t>𝑍</m:t>
                    </m:r>
                    <m:r>
                      <a:rPr lang="en-US" sz="1350" b="0" i="1" smtClean="0">
                        <a:latin typeface="Cambria Math" panose="02040503050406030204" pitchFamily="18" charset="0"/>
                      </a:rPr>
                      <m:t>)</m:t>
                    </m:r>
                  </m:oMath>
                </a14:m>
                <a:r>
                  <a:rPr lang="en-US" sz="1350" dirty="0"/>
                  <a:t> is related to </a:t>
                </a:r>
                <a:r>
                  <a:rPr lang="en-US" sz="1350" b="1" dirty="0"/>
                  <a:t>covariate-adaptive randomization</a:t>
                </a:r>
                <a:r>
                  <a:rPr lang="en-US" sz="1350" dirty="0"/>
                  <a:t> and </a:t>
                </a:r>
                <a14:m>
                  <m:oMath xmlns:m="http://schemas.openxmlformats.org/officeDocument/2006/math">
                    <m:sSub>
                      <m:sSubPr>
                        <m:ctrlPr>
                          <a:rPr lang="en-US" sz="1350" b="0" i="1" smtClean="0">
                            <a:latin typeface="Cambria Math" panose="02040503050406030204" pitchFamily="18" charset="0"/>
                          </a:rPr>
                        </m:ctrlPr>
                      </m:sSubPr>
                      <m:e>
                        <m:r>
                          <m:rPr>
                            <m:sty m:val="p"/>
                          </m:rPr>
                          <a:rPr lang="en-US" sz="1350" b="0" i="0" smtClean="0">
                            <a:latin typeface="Cambria Math" panose="02040503050406030204" pitchFamily="18" charset="0"/>
                          </a:rPr>
                          <m:t>Ω</m:t>
                        </m:r>
                      </m:e>
                      <m:sub>
                        <m:r>
                          <a:rPr lang="en-US" sz="1350" b="0" i="1" smtClean="0">
                            <a:latin typeface="Cambria Math" panose="02040503050406030204" pitchFamily="18" charset="0"/>
                          </a:rPr>
                          <m:t>𝑆𝑅</m:t>
                        </m:r>
                      </m:sub>
                    </m:sSub>
                  </m:oMath>
                </a14:m>
                <a:r>
                  <a:rPr lang="en-US" sz="1350" dirty="0"/>
                  <a:t> is </a:t>
                </a:r>
                <a14:m>
                  <m:oMath xmlns:m="http://schemas.openxmlformats.org/officeDocument/2006/math">
                    <m:r>
                      <m:rPr>
                        <m:sty m:val="p"/>
                      </m:rPr>
                      <a:rPr lang="en-US" sz="1350" b="0" i="0" smtClean="0">
                        <a:latin typeface="Cambria Math" panose="02040503050406030204" pitchFamily="18" charset="0"/>
                      </a:rPr>
                      <m:t>Ω</m:t>
                    </m:r>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𝑍</m:t>
                        </m:r>
                      </m:e>
                    </m:d>
                  </m:oMath>
                </a14:m>
                <a:r>
                  <a:rPr lang="en-US" sz="1350" dirty="0"/>
                  <a:t> under simple randomization, and </a:t>
                </a:r>
                <a14:m>
                  <m:oMath xmlns:m="http://schemas.openxmlformats.org/officeDocument/2006/math">
                    <m:r>
                      <a:rPr lang="en-US" sz="1350" b="0" i="1" smtClean="0">
                        <a:latin typeface="Cambria Math" panose="02040503050406030204" pitchFamily="18" charset="0"/>
                      </a:rPr>
                      <m:t>𝑍</m:t>
                    </m:r>
                  </m:oMath>
                </a14:m>
                <a:r>
                  <a:rPr lang="en-US" sz="1350" dirty="0"/>
                  <a:t> is the stratification factor.</a:t>
                </a:r>
              </a:p>
              <a:p>
                <a:pPr>
                  <a:spcAft>
                    <a:spcPts val="600"/>
                  </a:spcAft>
                </a:pPr>
                <a:endParaRPr lang="en-US" sz="1350" b="1" dirty="0">
                  <a:solidFill>
                    <a:srgbClr val="C5050C"/>
                  </a:solidFill>
                </a:endParaRPr>
              </a:p>
              <a:p>
                <a:pPr>
                  <a:spcAft>
                    <a:spcPts val="600"/>
                  </a:spcAft>
                </a:pPr>
                <a:endParaRPr lang="en-US" sz="1350" b="1" dirty="0">
                  <a:solidFill>
                    <a:srgbClr val="C5050C"/>
                  </a:solidFill>
                </a:endParaRPr>
              </a:p>
              <a:p>
                <a:pPr>
                  <a:spcAft>
                    <a:spcPts val="600"/>
                  </a:spcAft>
                </a:pPr>
                <a:endParaRPr lang="en-US" sz="1350" b="1" dirty="0">
                  <a:solidFill>
                    <a:srgbClr val="C5050C"/>
                  </a:solidFill>
                </a:endParaRP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365992" cy="3775448"/>
              </a:xfrm>
              <a:prstGeom prst="rect">
                <a:avLst/>
              </a:prstGeom>
              <a:blipFill>
                <a:blip r:embed="rId3"/>
                <a:stretch>
                  <a:fillRect l="-1341" b="-66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1">
                <a:extLst>
                  <a:ext uri="{FF2B5EF4-FFF2-40B4-BE49-F238E27FC236}">
                    <a16:creationId xmlns:a16="http://schemas.microsoft.com/office/drawing/2014/main" id="{519C15B4-9962-8C69-B7BF-E88600B4793F}"/>
                  </a:ext>
                </a:extLst>
              </p:cNvPr>
              <p:cNvGraphicFramePr>
                <a:graphicFrameLocks noGrp="1"/>
              </p:cNvGraphicFramePr>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u="none" smtClean="0">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u="none" dirty="0" smtClean="0">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chemeClr val="tx1"/>
                              </a:solidFill>
                            </a:rPr>
                            <a:t>AIPW (doubly robust)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solidFill>
                                    <a:schemeClr val="tx1"/>
                                  </a:solidFill>
                                  <a:latin typeface="Cambria Math" panose="02040503050406030204" pitchFamily="18" charset="0"/>
                                </a:rPr>
                                <m:t>E</m:t>
                              </m:r>
                              <m:d>
                                <m:dPr>
                                  <m:ctrlPr>
                                    <a:rPr lang="en-US" sz="1350" b="0" i="1" smtClean="0">
                                      <a:solidFill>
                                        <a:schemeClr val="tx1"/>
                                      </a:solidFill>
                                      <a:latin typeface="Cambria Math" panose="02040503050406030204" pitchFamily="18" charset="0"/>
                                    </a:rPr>
                                  </m:ctrlPr>
                                </m:dPr>
                                <m:e>
                                  <m:r>
                                    <a:rPr lang="en-US" sz="1350" b="0" smtClean="0">
                                      <a:solidFill>
                                        <a:schemeClr val="tx1"/>
                                      </a:solidFill>
                                      <a:latin typeface="Cambria Math" panose="02040503050406030204" pitchFamily="18" charset="0"/>
                                    </a:rPr>
                                    <m:t>𝑌</m:t>
                                  </m:r>
                                </m:e>
                                <m:e>
                                  <m:r>
                                    <a:rPr lang="en-US" sz="1350" b="0" smtClean="0">
                                      <a:solidFill>
                                        <a:schemeClr val="tx1"/>
                                      </a:solidFill>
                                      <a:latin typeface="Cambria Math" panose="02040503050406030204" pitchFamily="18" charset="0"/>
                                    </a:rPr>
                                    <m:t>𝐴</m:t>
                                  </m:r>
                                  <m:r>
                                    <a:rPr lang="en-US" sz="1350" b="0" smtClean="0">
                                      <a:solidFill>
                                        <a:schemeClr val="tx1"/>
                                      </a:solidFill>
                                      <a:latin typeface="Cambria Math" panose="02040503050406030204" pitchFamily="18" charset="0"/>
                                    </a:rPr>
                                    <m:t>, </m:t>
                                  </m:r>
                                  <m:r>
                                    <a:rPr lang="en-US" sz="1350" b="0" smtClean="0">
                                      <a:solidFill>
                                        <a:schemeClr val="tx1"/>
                                      </a:solidFill>
                                      <a:latin typeface="Cambria Math" panose="02040503050406030204" pitchFamily="18" charset="0"/>
                                    </a:rPr>
                                    <m:t>𝑋</m:t>
                                  </m:r>
                                </m:e>
                              </m:d>
                              <m:r>
                                <a:rPr lang="en-US" sz="1350" b="0" smtClean="0">
                                  <a:solidFill>
                                    <a:schemeClr val="tx1"/>
                                  </a:solidFill>
                                  <a:latin typeface="Cambria Math" panose="02040503050406030204" pitchFamily="18" charset="0"/>
                                </a:rPr>
                                <m:t>=∑</m:t>
                              </m:r>
                              <m:sSub>
                                <m:sSubPr>
                                  <m:ctrlPr>
                                    <a:rPr lang="en-US" sz="1350" b="0" i="1" smtClean="0">
                                      <a:solidFill>
                                        <a:schemeClr val="tx1"/>
                                      </a:solidFill>
                                      <a:latin typeface="Cambria Math" panose="02040503050406030204" pitchFamily="18" charset="0"/>
                                    </a:rPr>
                                  </m:ctrlPr>
                                </m:sSubPr>
                                <m:e>
                                  <m:r>
                                    <a:rPr lang="en-US" sz="1350" b="0" i="1" smtClean="0">
                                      <a:solidFill>
                                        <a:schemeClr val="tx1"/>
                                      </a:solidFill>
                                      <a:latin typeface="Cambria Math" panose="02040503050406030204" pitchFamily="18" charset="0"/>
                                    </a:rPr>
                                    <m:t>𝜇</m:t>
                                  </m:r>
                                </m:e>
                                <m:sub>
                                  <m:r>
                                    <a:rPr lang="en-US" sz="1350" b="0" i="1" smtClean="0">
                                      <a:solidFill>
                                        <a:schemeClr val="tx1"/>
                                      </a:solidFill>
                                      <a:latin typeface="Cambria Math" panose="02040503050406030204" pitchFamily="18" charset="0"/>
                                    </a:rPr>
                                    <m:t>𝑎</m:t>
                                  </m:r>
                                </m:sub>
                              </m:sSub>
                              <m:d>
                                <m:dPr>
                                  <m:ctrlPr>
                                    <a:rPr lang="en-US" sz="1350" b="0" i="1" smtClean="0">
                                      <a:solidFill>
                                        <a:schemeClr val="tx1"/>
                                      </a:solidFill>
                                      <a:latin typeface="Cambria Math" panose="02040503050406030204" pitchFamily="18" charset="0"/>
                                    </a:rPr>
                                  </m:ctrlPr>
                                </m:dPr>
                                <m:e>
                                  <m:r>
                                    <a:rPr lang="en-US" sz="1350" b="0" i="1" smtClean="0">
                                      <a:solidFill>
                                        <a:schemeClr val="tx1"/>
                                      </a:solidFill>
                                      <a:latin typeface="Cambria Math" panose="02040503050406030204" pitchFamily="18" charset="0"/>
                                    </a:rPr>
                                    <m:t>𝑋</m:t>
                                  </m:r>
                                </m:e>
                              </m:d>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𝐼</m:t>
                                  </m:r>
                                </m:e>
                                <m:sub>
                                  <m:d>
                                    <m:dPr>
                                      <m:begChr m:val="{"/>
                                      <m:endChr m:val="}"/>
                                      <m:ctrlPr>
                                        <a:rPr lang="en-US" sz="1350" b="0" i="1" smtClean="0">
                                          <a:solidFill>
                                            <a:schemeClr val="tx1"/>
                                          </a:solidFill>
                                          <a:latin typeface="Cambria Math" panose="02040503050406030204" pitchFamily="18" charset="0"/>
                                        </a:rPr>
                                      </m:ctrlPr>
                                    </m:dPr>
                                    <m:e>
                                      <m:r>
                                        <a:rPr lang="en-US" sz="1350" b="0" smtClean="0">
                                          <a:solidFill>
                                            <a:schemeClr val="tx1"/>
                                          </a:solidFill>
                                          <a:latin typeface="Cambria Math" panose="02040503050406030204" pitchFamily="18" charset="0"/>
                                        </a:rPr>
                                        <m:t>𝐴</m:t>
                                      </m:r>
                                      <m:r>
                                        <a:rPr lang="en-US" sz="1350" b="0" smtClean="0">
                                          <a:solidFill>
                                            <a:schemeClr val="tx1"/>
                                          </a:solidFill>
                                          <a:latin typeface="Cambria Math" panose="02040503050406030204" pitchFamily="18" charset="0"/>
                                        </a:rPr>
                                        <m:t>=</m:t>
                                      </m:r>
                                      <m:r>
                                        <a:rPr lang="en-US" sz="1350" b="0" smtClean="0">
                                          <a:solidFill>
                                            <a:schemeClr val="tx1"/>
                                          </a:solidFill>
                                          <a:latin typeface="Cambria Math" panose="02040503050406030204" pitchFamily="18" charset="0"/>
                                        </a:rPr>
                                        <m:t>𝑎</m:t>
                                      </m:r>
                                    </m:e>
                                  </m:d>
                                </m:sub>
                              </m:sSub>
                            </m:oMath>
                          </a14:m>
                          <a:r>
                            <a:rPr lang="en-US" sz="1350" dirty="0">
                              <a:solidFill>
                                <a:schemeClr val="tx1"/>
                              </a:solidFill>
                            </a:rPr>
                            <a:t> </a:t>
                          </a:r>
                        </a:p>
                      </a:txBody>
                      <a:tcPr anchor="ctr"/>
                    </a:tc>
                    <a:tc>
                      <a:txBody>
                        <a:bodyPr/>
                        <a:lstStyle/>
                        <a:p>
                          <a:pPr algn="l"/>
                          <a14:m>
                            <m:oMath xmlns:m="http://schemas.openxmlformats.org/officeDocument/2006/math">
                              <m:f>
                                <m:fPr>
                                  <m:ctrlPr>
                                    <a:rPr lang="en-US" sz="1350" i="1" smtClean="0">
                                      <a:solidFill>
                                        <a:schemeClr val="tx1"/>
                                      </a:solidFill>
                                      <a:latin typeface="Cambria Math" panose="02040503050406030204" pitchFamily="18" charset="0"/>
                                    </a:rPr>
                                  </m:ctrlPr>
                                </m:fPr>
                                <m:num>
                                  <m:r>
                                    <a:rPr lang="en-US" sz="1350" b="0" smtClean="0">
                                      <a:solidFill>
                                        <a:schemeClr val="tx1"/>
                                      </a:solidFill>
                                      <a:latin typeface="Cambria Math" panose="02040503050406030204" pitchFamily="18" charset="0"/>
                                    </a:rPr>
                                    <m:t>1</m:t>
                                  </m:r>
                                </m:num>
                                <m:den>
                                  <m:r>
                                    <a:rPr lang="en-US" sz="1350" b="0" smtClean="0">
                                      <a:solidFill>
                                        <a:schemeClr val="tx1"/>
                                      </a:solidFill>
                                      <a:latin typeface="Cambria Math" panose="02040503050406030204" pitchFamily="18" charset="0"/>
                                    </a:rPr>
                                    <m:t>𝑛</m:t>
                                  </m:r>
                                </m:den>
                              </m:f>
                              <m:nary>
                                <m:naryPr>
                                  <m:chr m:val="∑"/>
                                  <m:limLoc m:val="subSup"/>
                                  <m:supHide m:val="on"/>
                                  <m:ctrlPr>
                                    <a:rPr lang="en-US" sz="1350" i="1" smtClean="0">
                                      <a:solidFill>
                                        <a:schemeClr val="tx1"/>
                                      </a:solidFill>
                                      <a:latin typeface="Cambria Math" panose="02040503050406030204" pitchFamily="18" charset="0"/>
                                    </a:rPr>
                                  </m:ctrlPr>
                                </m:naryPr>
                                <m:sub>
                                  <m:sSub>
                                    <m:sSubPr>
                                      <m:ctrlPr>
                                        <a:rPr lang="en-US" sz="1350" b="0" i="1" smtClean="0">
                                          <a:solidFill>
                                            <a:schemeClr val="tx1"/>
                                          </a:solidFill>
                                          <a:latin typeface="Cambria Math" panose="02040503050406030204" pitchFamily="18" charset="0"/>
                                        </a:rPr>
                                      </m:ctrlPr>
                                    </m:sSubPr>
                                    <m:e>
                                      <m:r>
                                        <m:rPr>
                                          <m:brk m:alnAt="9"/>
                                        </m:rPr>
                                        <a:rPr lang="en-US" sz="1350" b="0" smtClean="0">
                                          <a:solidFill>
                                            <a:schemeClr val="tx1"/>
                                          </a:solidFill>
                                          <a:latin typeface="Cambria Math" panose="02040503050406030204" pitchFamily="18" charset="0"/>
                                        </a:rPr>
                                        <m:t>𝐴</m:t>
                                      </m:r>
                                    </m:e>
                                    <m:sub>
                                      <m:r>
                                        <m:rPr>
                                          <m:brk m:alnAt="9"/>
                                        </m:rPr>
                                        <a:rPr lang="en-US" sz="1350" b="0" smtClean="0">
                                          <a:solidFill>
                                            <a:schemeClr val="tx1"/>
                                          </a:solidFill>
                                          <a:latin typeface="Cambria Math" panose="02040503050406030204" pitchFamily="18" charset="0"/>
                                        </a:rPr>
                                        <m:t>𝑖</m:t>
                                      </m:r>
                                    </m:sub>
                                  </m:sSub>
                                  <m:r>
                                    <m:rPr>
                                      <m:brk m:alnAt="9"/>
                                    </m:rPr>
                                    <a:rPr lang="en-US" sz="1350" b="0" smtClean="0">
                                      <a:solidFill>
                                        <a:schemeClr val="tx1"/>
                                      </a:solidFill>
                                      <a:latin typeface="Cambria Math" panose="02040503050406030204" pitchFamily="18" charset="0"/>
                                    </a:rPr>
                                    <m:t>=</m:t>
                                  </m:r>
                                  <m:r>
                                    <a:rPr lang="en-US" sz="1350" b="0" smtClean="0">
                                      <a:solidFill>
                                        <a:schemeClr val="tx1"/>
                                      </a:solidFill>
                                      <a:latin typeface="Cambria Math" panose="02040503050406030204" pitchFamily="18" charset="0"/>
                                    </a:rPr>
                                    <m:t>𝑎</m:t>
                                  </m:r>
                                </m:sub>
                                <m:sup/>
                                <m:e>
                                  <m:f>
                                    <m:fPr>
                                      <m:ctrlPr>
                                        <a:rPr lang="en-US" sz="1350" i="1" smtClean="0">
                                          <a:solidFill>
                                            <a:schemeClr val="tx1"/>
                                          </a:solidFill>
                                          <a:latin typeface="Cambria Math" panose="02040503050406030204" pitchFamily="18" charset="0"/>
                                        </a:rPr>
                                      </m:ctrlPr>
                                    </m:fPr>
                                    <m:num>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𝑌</m:t>
                                          </m:r>
                                        </m:e>
                                        <m:sub>
                                          <m:r>
                                            <a:rPr lang="en-US" sz="1350" b="0" smtClean="0">
                                              <a:solidFill>
                                                <a:schemeClr val="tx1"/>
                                              </a:solidFill>
                                              <a:latin typeface="Cambria Math" panose="02040503050406030204" pitchFamily="18" charset="0"/>
                                            </a:rPr>
                                            <m:t>𝑖</m:t>
                                          </m:r>
                                        </m:sub>
                                      </m:sSub>
                                      <m:r>
                                        <a:rPr lang="en-US" sz="1350" b="0" smtClean="0">
                                          <a:solidFill>
                                            <a:schemeClr val="tx1"/>
                                          </a:solidFill>
                                          <a:latin typeface="Cambria Math" panose="02040503050406030204" pitchFamily="18" charset="0"/>
                                        </a:rPr>
                                        <m:t>−</m:t>
                                      </m:r>
                                      <m:sSub>
                                        <m:sSubPr>
                                          <m:ctrlPr>
                                            <a:rPr lang="en-US" sz="1350" b="0" i="1" smtClean="0">
                                              <a:solidFill>
                                                <a:schemeClr val="tx1"/>
                                              </a:solidFill>
                                              <a:latin typeface="Cambria Math" panose="02040503050406030204" pitchFamily="18" charset="0"/>
                                            </a:rPr>
                                          </m:ctrlPr>
                                        </m:sSubPr>
                                        <m:e>
                                          <m:acc>
                                            <m:accPr>
                                              <m:chr m:val="̂"/>
                                              <m:ctrlPr>
                                                <a:rPr lang="en-US" sz="1350" b="0" i="1" smtClean="0">
                                                  <a:solidFill>
                                                    <a:schemeClr val="tx1"/>
                                                  </a:solidFill>
                                                  <a:latin typeface="Cambria Math" panose="02040503050406030204" pitchFamily="18" charset="0"/>
                                                </a:rPr>
                                              </m:ctrlPr>
                                            </m:accPr>
                                            <m:e>
                                              <m:r>
                                                <a:rPr lang="en-US" sz="1350" b="0" smtClean="0">
                                                  <a:solidFill>
                                                    <a:schemeClr val="tx1"/>
                                                  </a:solidFill>
                                                  <a:latin typeface="Cambria Math" panose="02040503050406030204" pitchFamily="18" charset="0"/>
                                                </a:rPr>
                                                <m:t>𝜇</m:t>
                                              </m:r>
                                            </m:e>
                                          </m:acc>
                                        </m:e>
                                        <m:sub>
                                          <m:r>
                                            <a:rPr lang="en-US" sz="1350" b="0" smtClean="0">
                                              <a:solidFill>
                                                <a:schemeClr val="tx1"/>
                                              </a:solidFill>
                                              <a:latin typeface="Cambria Math" panose="02040503050406030204" pitchFamily="18" charset="0"/>
                                            </a:rPr>
                                            <m:t>𝑎</m:t>
                                          </m:r>
                                        </m:sub>
                                      </m:sSub>
                                      <m:d>
                                        <m:dPr>
                                          <m:ctrlPr>
                                            <a:rPr lang="en-US" sz="1350" b="0" i="1" smtClean="0">
                                              <a:solidFill>
                                                <a:schemeClr val="tx1"/>
                                              </a:solidFill>
                                              <a:latin typeface="Cambria Math" panose="02040503050406030204" pitchFamily="18" charset="0"/>
                                            </a:rPr>
                                          </m:ctrlPr>
                                        </m:dPr>
                                        <m:e>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𝑋</m:t>
                                              </m:r>
                                            </m:e>
                                            <m:sub>
                                              <m:r>
                                                <a:rPr lang="en-US" sz="1350" b="0" smtClean="0">
                                                  <a:solidFill>
                                                    <a:schemeClr val="tx1"/>
                                                  </a:solidFill>
                                                  <a:latin typeface="Cambria Math" panose="02040503050406030204" pitchFamily="18" charset="0"/>
                                                </a:rPr>
                                                <m:t>𝑖</m:t>
                                              </m:r>
                                            </m:sub>
                                          </m:sSub>
                                        </m:e>
                                      </m:d>
                                    </m:num>
                                    <m:den>
                                      <m:f>
                                        <m:fPr>
                                          <m:type m:val="lin"/>
                                          <m:ctrlPr>
                                            <a:rPr lang="en-US" sz="1350" i="1" smtClean="0">
                                              <a:solidFill>
                                                <a:schemeClr val="tx1"/>
                                              </a:solidFill>
                                              <a:latin typeface="Cambria Math" panose="02040503050406030204" pitchFamily="18" charset="0"/>
                                            </a:rPr>
                                          </m:ctrlPr>
                                        </m:fPr>
                                        <m:num>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𝑛</m:t>
                                              </m:r>
                                            </m:e>
                                            <m:sub>
                                              <m:r>
                                                <a:rPr lang="en-US" sz="1350" b="0" smtClean="0">
                                                  <a:solidFill>
                                                    <a:schemeClr val="tx1"/>
                                                  </a:solidFill>
                                                  <a:latin typeface="Cambria Math" panose="02040503050406030204" pitchFamily="18" charset="0"/>
                                                </a:rPr>
                                                <m:t>𝑎</m:t>
                                              </m:r>
                                            </m:sub>
                                          </m:sSub>
                                        </m:num>
                                        <m:den>
                                          <m:r>
                                            <a:rPr lang="en-US" sz="1350" b="0" smtClean="0">
                                              <a:solidFill>
                                                <a:schemeClr val="tx1"/>
                                              </a:solidFill>
                                              <a:latin typeface="Cambria Math" panose="02040503050406030204" pitchFamily="18" charset="0"/>
                                            </a:rPr>
                                            <m:t>𝑛</m:t>
                                          </m:r>
                                        </m:den>
                                      </m:f>
                                    </m:den>
                                  </m:f>
                                </m:e>
                              </m:nary>
                              <m:r>
                                <a:rPr lang="en-US" sz="1350" b="0" smtClean="0">
                                  <a:solidFill>
                                    <a:schemeClr val="tx1"/>
                                  </a:solidFill>
                                  <a:latin typeface="Cambria Math" panose="02040503050406030204" pitchFamily="18" charset="0"/>
                                </a:rPr>
                                <m:t>+</m:t>
                              </m:r>
                              <m:f>
                                <m:fPr>
                                  <m:ctrlPr>
                                    <a:rPr lang="en-US" sz="1350" b="0" i="1" smtClean="0">
                                      <a:solidFill>
                                        <a:schemeClr val="tx1"/>
                                      </a:solidFill>
                                      <a:latin typeface="Cambria Math" panose="02040503050406030204" pitchFamily="18" charset="0"/>
                                    </a:rPr>
                                  </m:ctrlPr>
                                </m:fPr>
                                <m:num>
                                  <m:r>
                                    <a:rPr lang="en-US" sz="1350" b="0" smtClean="0">
                                      <a:solidFill>
                                        <a:schemeClr val="tx1"/>
                                      </a:solidFill>
                                      <a:latin typeface="Cambria Math" panose="02040503050406030204" pitchFamily="18" charset="0"/>
                                    </a:rPr>
                                    <m:t>1</m:t>
                                  </m:r>
                                </m:num>
                                <m:den>
                                  <m:r>
                                    <a:rPr lang="en-US" sz="1350" b="0" smtClean="0">
                                      <a:solidFill>
                                        <a:schemeClr val="tx1"/>
                                      </a:solidFill>
                                      <a:latin typeface="Cambria Math" panose="02040503050406030204" pitchFamily="18" charset="0"/>
                                    </a:rPr>
                                    <m:t>𝑛</m:t>
                                  </m:r>
                                </m:den>
                              </m:f>
                              <m:nary>
                                <m:naryPr>
                                  <m:chr m:val="∑"/>
                                  <m:limLoc m:val="subSup"/>
                                  <m:ctrlPr>
                                    <a:rPr lang="en-US" sz="1350" b="0" i="1" smtClean="0">
                                      <a:solidFill>
                                        <a:schemeClr val="tx1"/>
                                      </a:solidFill>
                                      <a:latin typeface="Cambria Math" panose="02040503050406030204" pitchFamily="18" charset="0"/>
                                    </a:rPr>
                                  </m:ctrlPr>
                                </m:naryPr>
                                <m:sub>
                                  <m:r>
                                    <m:rPr>
                                      <m:brk m:alnAt="25"/>
                                    </m:rPr>
                                    <a:rPr lang="en-US" sz="1350" b="0" smtClean="0">
                                      <a:solidFill>
                                        <a:schemeClr val="tx1"/>
                                      </a:solidFill>
                                      <a:latin typeface="Cambria Math" panose="02040503050406030204" pitchFamily="18" charset="0"/>
                                    </a:rPr>
                                    <m:t>𝑖</m:t>
                                  </m:r>
                                  <m:r>
                                    <a:rPr lang="en-US" sz="1350" b="0" smtClean="0">
                                      <a:solidFill>
                                        <a:schemeClr val="tx1"/>
                                      </a:solidFill>
                                      <a:latin typeface="Cambria Math" panose="02040503050406030204" pitchFamily="18" charset="0"/>
                                    </a:rPr>
                                    <m:t>=1</m:t>
                                  </m:r>
                                </m:sub>
                                <m:sup>
                                  <m:r>
                                    <a:rPr lang="en-US" sz="1350" b="0" smtClean="0">
                                      <a:solidFill>
                                        <a:schemeClr val="tx1"/>
                                      </a:solidFill>
                                      <a:latin typeface="Cambria Math" panose="02040503050406030204" pitchFamily="18" charset="0"/>
                                    </a:rPr>
                                    <m:t>𝑛</m:t>
                                  </m:r>
                                </m:sup>
                                <m:e>
                                  <m:sSub>
                                    <m:sSubPr>
                                      <m:ctrlPr>
                                        <a:rPr lang="en-US" sz="1350" b="0" i="1" smtClean="0">
                                          <a:solidFill>
                                            <a:schemeClr val="tx1"/>
                                          </a:solidFill>
                                          <a:latin typeface="Cambria Math" panose="02040503050406030204" pitchFamily="18" charset="0"/>
                                        </a:rPr>
                                      </m:ctrlPr>
                                    </m:sSubPr>
                                    <m:e>
                                      <m:acc>
                                        <m:accPr>
                                          <m:chr m:val="̂"/>
                                          <m:ctrlPr>
                                            <a:rPr lang="en-US" sz="1350" b="0" i="1" smtClean="0">
                                              <a:solidFill>
                                                <a:schemeClr val="tx1"/>
                                              </a:solidFill>
                                              <a:latin typeface="Cambria Math" panose="02040503050406030204" pitchFamily="18" charset="0"/>
                                            </a:rPr>
                                          </m:ctrlPr>
                                        </m:accPr>
                                        <m:e>
                                          <m:r>
                                            <a:rPr lang="en-US" sz="1350" b="0" smtClean="0">
                                              <a:solidFill>
                                                <a:schemeClr val="tx1"/>
                                              </a:solidFill>
                                              <a:latin typeface="Cambria Math" panose="02040503050406030204" pitchFamily="18" charset="0"/>
                                            </a:rPr>
                                            <m:t>𝜇</m:t>
                                          </m:r>
                                        </m:e>
                                      </m:acc>
                                    </m:e>
                                    <m:sub>
                                      <m:r>
                                        <a:rPr lang="en-US" sz="1350" b="0" smtClean="0">
                                          <a:solidFill>
                                            <a:schemeClr val="tx1"/>
                                          </a:solidFill>
                                          <a:latin typeface="Cambria Math" panose="02040503050406030204" pitchFamily="18" charset="0"/>
                                        </a:rPr>
                                        <m:t>𝑎</m:t>
                                      </m:r>
                                    </m:sub>
                                  </m:sSub>
                                  <m:d>
                                    <m:dPr>
                                      <m:ctrlPr>
                                        <a:rPr lang="en-US" sz="1350" b="0" i="1" smtClean="0">
                                          <a:solidFill>
                                            <a:schemeClr val="tx1"/>
                                          </a:solidFill>
                                          <a:latin typeface="Cambria Math" panose="02040503050406030204" pitchFamily="18" charset="0"/>
                                        </a:rPr>
                                      </m:ctrlPr>
                                    </m:dPr>
                                    <m:e>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𝑋</m:t>
                                          </m:r>
                                        </m:e>
                                        <m:sub>
                                          <m:r>
                                            <a:rPr lang="en-US" sz="1350" b="0" smtClean="0">
                                              <a:solidFill>
                                                <a:schemeClr val="tx1"/>
                                              </a:solidFill>
                                              <a:latin typeface="Cambria Math" panose="02040503050406030204" pitchFamily="18" charset="0"/>
                                            </a:rPr>
                                            <m:t>𝑖</m:t>
                                          </m:r>
                                        </m:sub>
                                      </m:sSub>
                                    </m:e>
                                  </m:d>
                                </m:e>
                              </m:nary>
                              <m:r>
                                <a:rPr lang="en-US" sz="1350" b="0" smtClean="0">
                                  <a:solidFill>
                                    <a:schemeClr val="tx1"/>
                                  </a:solidFill>
                                  <a:latin typeface="Cambria Math" panose="02040503050406030204" pitchFamily="18" charset="0"/>
                                </a:rPr>
                                <m:t>, </m:t>
                              </m:r>
                              <m:r>
                                <a:rPr lang="en-US" sz="1350" b="0" smtClean="0">
                                  <a:solidFill>
                                    <a:schemeClr val="tx1"/>
                                  </a:solidFill>
                                  <a:latin typeface="Cambria Math" panose="02040503050406030204" pitchFamily="18" charset="0"/>
                                </a:rPr>
                                <m:t>𝑎</m:t>
                              </m:r>
                              <m:r>
                                <a:rPr lang="en-US" sz="1350" b="0" smtClean="0">
                                  <a:solidFill>
                                    <a:schemeClr val="tx1"/>
                                  </a:solidFill>
                                  <a:latin typeface="Cambria Math" panose="02040503050406030204" pitchFamily="18" charset="0"/>
                                </a:rPr>
                                <m:t>=1,…,</m:t>
                              </m:r>
                              <m:r>
                                <a:rPr lang="en-US" sz="1350" b="0" smtClean="0">
                                  <a:solidFill>
                                    <a:schemeClr val="tx1"/>
                                  </a:solidFill>
                                  <a:latin typeface="Cambria Math" panose="02040503050406030204" pitchFamily="18" charset="0"/>
                                </a:rPr>
                                <m:t>𝑘</m:t>
                              </m:r>
                            </m:oMath>
                          </a14:m>
                          <a:r>
                            <a:rPr lang="en-US" sz="1350" dirty="0">
                              <a:solidFill>
                                <a:schemeClr val="tx1"/>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chemeClr val="tx1"/>
                              </a:solidFill>
                            </a:rPr>
                            <a:t>robincar_glm</a:t>
                          </a:r>
                          <a:r>
                            <a:rPr lang="en-US" sz="1350" dirty="0">
                              <a:solidFill>
                                <a:schemeClr val="tx1"/>
                              </a:solidFill>
                            </a:rPr>
                            <a:t>, </a:t>
                          </a:r>
                          <a:r>
                            <a:rPr lang="en-US" sz="1350" dirty="0" err="1">
                              <a:solidFill>
                                <a:schemeClr val="tx1"/>
                              </a:solidFill>
                            </a:rPr>
                            <a:t>robincar_SL</a:t>
                          </a:r>
                          <a:endParaRPr lang="en-US" sz="1350" dirty="0">
                            <a:solidFill>
                              <a:schemeClr val="tx1"/>
                            </a:solidFill>
                          </a:endParaRPr>
                        </a:p>
                      </a:txBody>
                      <a:tcPr anchor="ctr"/>
                    </a:tc>
                    <a:extLst>
                      <a:ext uri="{0D108BD9-81ED-4DB2-BD59-A6C34878D82A}">
                        <a16:rowId xmlns:a16="http://schemas.microsoft.com/office/drawing/2014/main" val="3106131093"/>
                      </a:ext>
                    </a:extLst>
                  </a:tr>
                </a:tbl>
              </a:graphicData>
            </a:graphic>
          </p:graphicFrame>
        </mc:Choice>
        <mc:Fallback xmlns="">
          <p:graphicFrame>
            <p:nvGraphicFramePr>
              <p:cNvPr id="4" name="Table 1">
                <a:extLst>
                  <a:ext uri="{FF2B5EF4-FFF2-40B4-BE49-F238E27FC236}">
                    <a16:creationId xmlns:a16="http://schemas.microsoft.com/office/drawing/2014/main" id="{519C15B4-9962-8C69-B7BF-E88600B4793F}"/>
                  </a:ext>
                </a:extLst>
              </p:cNvPr>
              <p:cNvGraphicFramePr>
                <a:graphicFrameLocks noGrp="1"/>
              </p:cNvGraphicFramePr>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4"/>
                          <a:stretch>
                            <a:fillRect l="-136918" t="-2703" r="-82079" b="-189189"/>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chemeClr val="tx1"/>
                              </a:solidFill>
                            </a:rPr>
                            <a:t>AIPW (doubly robust)</a:t>
                          </a:r>
                        </a:p>
                      </a:txBody>
                      <a:tcPr anchor="ctr"/>
                    </a:tc>
                    <a:tc>
                      <a:txBody>
                        <a:bodyPr/>
                        <a:lstStyle/>
                        <a:p>
                          <a:endParaRPr lang="en-US"/>
                        </a:p>
                      </a:txBody>
                      <a:tcPr anchor="ctr">
                        <a:blipFill>
                          <a:blip r:embed="rId4"/>
                          <a:stretch>
                            <a:fillRect l="-70536" t="-105556" r="-226786" b="-94444"/>
                          </a:stretch>
                        </a:blipFill>
                      </a:tcPr>
                    </a:tc>
                    <a:tc>
                      <a:txBody>
                        <a:bodyPr/>
                        <a:lstStyle/>
                        <a:p>
                          <a:endParaRPr lang="en-US"/>
                        </a:p>
                      </a:txBody>
                      <a:tcPr anchor="ctr">
                        <a:blipFill>
                          <a:blip r:embed="rId4"/>
                          <a:stretch>
                            <a:fillRect l="-136918" t="-105556" r="-82079" b="-9444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chemeClr val="tx1"/>
                              </a:solidFill>
                            </a:rPr>
                            <a:t>robincar_glm</a:t>
                          </a:r>
                          <a:r>
                            <a:rPr lang="en-US" sz="1350" dirty="0">
                              <a:solidFill>
                                <a:schemeClr val="tx1"/>
                              </a:solidFill>
                            </a:rPr>
                            <a:t>, </a:t>
                          </a:r>
                          <a:r>
                            <a:rPr lang="en-US" sz="1350" dirty="0" err="1">
                              <a:solidFill>
                                <a:schemeClr val="tx1"/>
                              </a:solidFill>
                            </a:rPr>
                            <a:t>robincar_SL</a:t>
                          </a:r>
                          <a:endParaRPr lang="en-US" sz="1350" dirty="0">
                            <a:solidFill>
                              <a:schemeClr val="tx1"/>
                            </a:solidFill>
                          </a:endParaRPr>
                        </a:p>
                      </a:txBody>
                      <a:tcPr anchor="ctr"/>
                    </a:tc>
                    <a:extLst>
                      <a:ext uri="{0D108BD9-81ED-4DB2-BD59-A6C34878D82A}">
                        <a16:rowId xmlns:a16="http://schemas.microsoft.com/office/drawing/2014/main" val="3106131093"/>
                      </a:ext>
                    </a:extLst>
                  </a:tr>
                </a:tbl>
              </a:graphicData>
            </a:graphic>
          </p:graphicFrame>
        </mc:Fallback>
      </mc:AlternateContent>
      <mc:AlternateContent xmlns:mc="http://schemas.openxmlformats.org/markup-compatibility/2006">
        <mc:Choice xmlns:a14="http://schemas.microsoft.com/office/drawing/2010/main" Requires="a14">
          <p:sp>
            <p:nvSpPr>
              <p:cNvPr id="6" name="Rounded Rectangle 5">
                <a:extLst>
                  <a:ext uri="{FF2B5EF4-FFF2-40B4-BE49-F238E27FC236}">
                    <a16:creationId xmlns:a16="http://schemas.microsoft.com/office/drawing/2014/main" id="{916F1A38-29DC-42ED-463C-2DA514E1685C}"/>
                  </a:ext>
                </a:extLst>
              </p:cNvPr>
              <p:cNvSpPr/>
              <p:nvPr/>
            </p:nvSpPr>
            <p:spPr>
              <a:xfrm>
                <a:off x="570751" y="4852503"/>
                <a:ext cx="11272973" cy="1856883"/>
              </a:xfrm>
              <a:prstGeom prst="roundRect">
                <a:avLst>
                  <a:gd name="adj" fmla="val 9457"/>
                </a:avLst>
              </a:prstGeom>
              <a:solidFill>
                <a:schemeClr val="tx2">
                  <a:lumMod val="20000"/>
                  <a:lumOff val="80000"/>
                  <a:alpha val="5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300"/>
                  </a:spcAft>
                </a:pPr>
                <a:r>
                  <a:rPr lang="en-US" sz="1600" b="1" dirty="0">
                    <a:solidFill>
                      <a:schemeClr val="tx2">
                        <a:lumMod val="75000"/>
                      </a:schemeClr>
                    </a:solidFill>
                  </a:rPr>
                  <a:t>Practice 1 – SR (details in Practice1.rmd)</a:t>
                </a:r>
              </a:p>
              <a:p>
                <a:pPr marL="236538" indent="-236538">
                  <a:spcAft>
                    <a:spcPts val="300"/>
                  </a:spcAft>
                  <a:buFont typeface="Arial" panose="020B0604020202020204" pitchFamily="34" charset="0"/>
                  <a:buChar char="•"/>
                </a:pPr>
                <a:r>
                  <a:rPr lang="en-US" sz="1350" dirty="0">
                    <a:solidFill>
                      <a:schemeClr val="tx2">
                        <a:lumMod val="75000"/>
                      </a:schemeClr>
                    </a:solidFill>
                  </a:rPr>
                  <a:t>Use </a:t>
                </a:r>
                <a:r>
                  <a:rPr lang="en-US" sz="1350" dirty="0" err="1">
                    <a:solidFill>
                      <a:schemeClr val="tx2">
                        <a:lumMod val="75000"/>
                      </a:schemeClr>
                    </a:solidFill>
                    <a:latin typeface="Courier New" panose="02070309020205020404" pitchFamily="49" charset="0"/>
                    <a:cs typeface="Courier New" panose="02070309020205020404" pitchFamily="49" charset="0"/>
                  </a:rPr>
                  <a:t>Fun_datagen</a:t>
                </a:r>
                <a:r>
                  <a:rPr lang="en-US" sz="1350" dirty="0">
                    <a:solidFill>
                      <a:schemeClr val="tx2">
                        <a:lumMod val="75000"/>
                      </a:schemeClr>
                    </a:solidFill>
                    <a:latin typeface="Courier New" panose="02070309020205020404" pitchFamily="49" charset="0"/>
                    <a:cs typeface="Courier New" panose="02070309020205020404" pitchFamily="49" charset="0"/>
                  </a:rPr>
                  <a:t>(</a:t>
                </a:r>
                <a:r>
                  <a:rPr lang="en-US" sz="1350" dirty="0" err="1">
                    <a:solidFill>
                      <a:schemeClr val="tx2">
                        <a:lumMod val="75000"/>
                      </a:schemeClr>
                    </a:solidFill>
                    <a:latin typeface="Courier New" panose="02070309020205020404" pitchFamily="49" charset="0"/>
                    <a:cs typeface="Courier New" panose="02070309020205020404" pitchFamily="49" charset="0"/>
                  </a:rPr>
                  <a:t>Fun.n</a:t>
                </a:r>
                <a:r>
                  <a:rPr lang="en-US" sz="1350" dirty="0">
                    <a:solidFill>
                      <a:schemeClr val="tx2">
                        <a:lumMod val="75000"/>
                      </a:schemeClr>
                    </a:solidFill>
                    <a:latin typeface="Courier New" panose="02070309020205020404" pitchFamily="49" charset="0"/>
                    <a:cs typeface="Courier New" panose="02070309020205020404" pitchFamily="49" charset="0"/>
                  </a:rPr>
                  <a:t>=500, </a:t>
                </a:r>
                <a:r>
                  <a:rPr lang="en-US" sz="1350" dirty="0" err="1">
                    <a:solidFill>
                      <a:schemeClr val="tx2">
                        <a:lumMod val="75000"/>
                      </a:schemeClr>
                    </a:solidFill>
                    <a:latin typeface="Courier New" panose="02070309020205020404" pitchFamily="49" charset="0"/>
                    <a:cs typeface="Courier New" panose="02070309020205020404" pitchFamily="49" charset="0"/>
                  </a:rPr>
                  <a:t>Fun.y.type</a:t>
                </a:r>
                <a:r>
                  <a:rPr lang="en-US" sz="1350" dirty="0">
                    <a:solidFill>
                      <a:schemeClr val="tx2">
                        <a:lumMod val="75000"/>
                      </a:schemeClr>
                    </a:solidFill>
                    <a:latin typeface="Courier New" panose="02070309020205020404" pitchFamily="49" charset="0"/>
                    <a:cs typeface="Courier New" panose="02070309020205020404" pitchFamily="49" charset="0"/>
                  </a:rPr>
                  <a:t>=”</a:t>
                </a:r>
                <a:r>
                  <a:rPr lang="en-US" sz="1350" dirty="0">
                    <a:solidFill>
                      <a:schemeClr val="tx2">
                        <a:lumMod val="75000"/>
                      </a:schemeClr>
                    </a:solidFill>
                    <a:highlight>
                      <a:srgbClr val="FFFF00"/>
                    </a:highlight>
                    <a:latin typeface="Courier New" panose="02070309020205020404" pitchFamily="49" charset="0"/>
                    <a:cs typeface="Courier New" panose="02070309020205020404" pitchFamily="49" charset="0"/>
                  </a:rPr>
                  <a:t>count</a:t>
                </a:r>
                <a:r>
                  <a:rPr lang="en-US" sz="1350" dirty="0">
                    <a:solidFill>
                      <a:schemeClr val="tx2">
                        <a:lumMod val="75000"/>
                      </a:schemeClr>
                    </a:solidFill>
                    <a:latin typeface="Courier New" panose="02070309020205020404" pitchFamily="49" charset="0"/>
                    <a:cs typeface="Courier New" panose="02070309020205020404" pitchFamily="49" charset="0"/>
                  </a:rPr>
                  <a:t>", </a:t>
                </a:r>
                <a:r>
                  <a:rPr lang="en-US" sz="1350" dirty="0" err="1">
                    <a:solidFill>
                      <a:schemeClr val="tx2">
                        <a:lumMod val="75000"/>
                      </a:schemeClr>
                    </a:solidFill>
                    <a:latin typeface="Courier New" panose="02070309020205020404" pitchFamily="49" charset="0"/>
                    <a:cs typeface="Courier New" panose="02070309020205020404" pitchFamily="49" charset="0"/>
                  </a:rPr>
                  <a:t>Fun.rand</a:t>
                </a:r>
                <a:r>
                  <a:rPr lang="en-US" sz="1350" dirty="0">
                    <a:solidFill>
                      <a:schemeClr val="tx2">
                        <a:lumMod val="75000"/>
                      </a:schemeClr>
                    </a:solidFill>
                    <a:latin typeface="Courier New" panose="02070309020205020404" pitchFamily="49" charset="0"/>
                    <a:cs typeface="Courier New" panose="02070309020205020404" pitchFamily="49" charset="0"/>
                  </a:rPr>
                  <a:t>=”CAR", </a:t>
                </a:r>
                <a:r>
                  <a:rPr lang="en-US" sz="1350" dirty="0" err="1">
                    <a:solidFill>
                      <a:schemeClr val="tx2">
                        <a:lumMod val="75000"/>
                      </a:schemeClr>
                    </a:solidFill>
                    <a:latin typeface="Courier New" panose="02070309020205020404" pitchFamily="49" charset="0"/>
                    <a:cs typeface="Courier New" panose="02070309020205020404" pitchFamily="49" charset="0"/>
                  </a:rPr>
                  <a:t>Fun.p</a:t>
                </a:r>
                <a:r>
                  <a:rPr lang="en-US" sz="1350" dirty="0">
                    <a:solidFill>
                      <a:schemeClr val="tx2">
                        <a:lumMod val="75000"/>
                      </a:schemeClr>
                    </a:solidFill>
                    <a:latin typeface="Courier New" panose="02070309020205020404" pitchFamily="49" charset="0"/>
                    <a:cs typeface="Courier New" panose="02070309020205020404" pitchFamily="49" charset="0"/>
                  </a:rPr>
                  <a:t>=2/3)</a:t>
                </a:r>
                <a:r>
                  <a:rPr lang="en-US" sz="1350" dirty="0">
                    <a:solidFill>
                      <a:schemeClr val="tx2">
                        <a:lumMod val="75000"/>
                      </a:schemeClr>
                    </a:solidFill>
                  </a:rPr>
                  <a:t> to generate data with count outcome under CAR</a:t>
                </a:r>
              </a:p>
              <a:p>
                <a:pPr marL="236538" indent="-236538">
                  <a:spcAft>
                    <a:spcPts val="300"/>
                  </a:spcAft>
                  <a:buFont typeface="Arial" panose="020B0604020202020204" pitchFamily="34" charset="0"/>
                  <a:buChar char="•"/>
                </a:pPr>
                <a:r>
                  <a:rPr lang="en-US" sz="1350" dirty="0">
                    <a:solidFill>
                      <a:schemeClr val="tx2">
                        <a:lumMod val="75000"/>
                      </a:schemeClr>
                    </a:solidFill>
                  </a:rPr>
                  <a:t>Create treatment contrast function </a:t>
                </a:r>
                <a14:m>
                  <m:oMath xmlns:m="http://schemas.openxmlformats.org/officeDocument/2006/math">
                    <m:r>
                      <a:rPr lang="en-US" sz="1350" i="1" dirty="0" smtClean="0">
                        <a:solidFill>
                          <a:schemeClr val="tx2">
                            <a:lumMod val="75000"/>
                          </a:schemeClr>
                        </a:solidFill>
                        <a:latin typeface="Cambria Math" panose="02040503050406030204" pitchFamily="18" charset="0"/>
                      </a:rPr>
                      <m:t>h</m:t>
                    </m:r>
                  </m:oMath>
                </a14:m>
                <a:r>
                  <a:rPr lang="en-US" sz="1350" dirty="0">
                    <a:solidFill>
                      <a:schemeClr val="tx2">
                        <a:lumMod val="75000"/>
                      </a:schemeClr>
                    </a:solidFill>
                  </a:rPr>
                  <a:t> for mean difference and mean ratio, name them as </a:t>
                </a:r>
                <a:r>
                  <a:rPr lang="en-US" sz="1350" dirty="0" err="1">
                    <a:solidFill>
                      <a:schemeClr val="tx2">
                        <a:lumMod val="75000"/>
                      </a:schemeClr>
                    </a:solidFill>
                    <a:latin typeface="Courier New" panose="02070309020205020404" pitchFamily="49" charset="0"/>
                    <a:cs typeface="Courier New" panose="02070309020205020404" pitchFamily="49" charset="0"/>
                  </a:rPr>
                  <a:t>Fun_h_diff</a:t>
                </a:r>
                <a:r>
                  <a:rPr lang="en-US" sz="1350" dirty="0">
                    <a:solidFill>
                      <a:schemeClr val="tx2">
                        <a:lumMod val="75000"/>
                      </a:schemeClr>
                    </a:solidFill>
                    <a:latin typeface="Courier New" panose="02070309020205020404" pitchFamily="49" charset="0"/>
                    <a:cs typeface="Courier New" panose="02070309020205020404" pitchFamily="49" charset="0"/>
                  </a:rPr>
                  <a:t>, </a:t>
                </a:r>
                <a:r>
                  <a:rPr lang="en-US" sz="1350" dirty="0" err="1">
                    <a:solidFill>
                      <a:schemeClr val="tx2">
                        <a:lumMod val="75000"/>
                      </a:schemeClr>
                    </a:solidFill>
                    <a:latin typeface="Courier New" panose="02070309020205020404" pitchFamily="49" charset="0"/>
                    <a:cs typeface="Courier New" panose="02070309020205020404" pitchFamily="49" charset="0"/>
                  </a:rPr>
                  <a:t>Fun_h_logratio</a:t>
                </a:r>
                <a:r>
                  <a:rPr lang="en-US" sz="1350" dirty="0">
                    <a:solidFill>
                      <a:schemeClr val="tx2">
                        <a:lumMod val="75000"/>
                      </a:schemeClr>
                    </a:solidFill>
                  </a:rPr>
                  <a:t>, respectively</a:t>
                </a:r>
              </a:p>
              <a:p>
                <a:pPr marL="236538" indent="-236538">
                  <a:spcAft>
                    <a:spcPts val="300"/>
                  </a:spcAft>
                  <a:buFont typeface="Arial" panose="020B0604020202020204" pitchFamily="34" charset="0"/>
                  <a:buChar char="•"/>
                </a:pPr>
                <a:r>
                  <a:rPr lang="en-US" sz="1350" dirty="0">
                    <a:solidFill>
                      <a:schemeClr val="tx2">
                        <a:lumMod val="75000"/>
                      </a:schemeClr>
                    </a:solidFill>
                  </a:rPr>
                  <a:t>Obtain joint normality of ANCOVA, ANHECOVA and AIPW estimators with adjustment for </a:t>
                </a:r>
                <a:r>
                  <a:rPr lang="en-US" sz="1350" dirty="0" err="1">
                    <a:solidFill>
                      <a:schemeClr val="tx2">
                        <a:lumMod val="75000"/>
                      </a:schemeClr>
                    </a:solidFill>
                    <a:latin typeface="Courier New" panose="02070309020205020404" pitchFamily="49" charset="0"/>
                    <a:cs typeface="Courier New" panose="02070309020205020404" pitchFamily="49" charset="0"/>
                  </a:rPr>
                  <a:t>Xc</a:t>
                </a:r>
                <a:r>
                  <a:rPr lang="en-US" sz="1350" dirty="0">
                    <a:solidFill>
                      <a:schemeClr val="tx2">
                        <a:lumMod val="75000"/>
                      </a:schemeClr>
                    </a:solidFill>
                  </a:rPr>
                  <a:t> and </a:t>
                </a:r>
                <a:r>
                  <a:rPr lang="en-US" sz="1350" dirty="0" err="1">
                    <a:solidFill>
                      <a:schemeClr val="tx2">
                        <a:lumMod val="75000"/>
                      </a:schemeClr>
                    </a:solidFill>
                    <a:latin typeface="Courier New" panose="02070309020205020404" pitchFamily="49" charset="0"/>
                    <a:cs typeface="Courier New" panose="02070309020205020404" pitchFamily="49" charset="0"/>
                  </a:rPr>
                  <a:t>Xb</a:t>
                </a:r>
                <a:r>
                  <a:rPr lang="en-US" sz="1350" dirty="0">
                    <a:solidFill>
                      <a:schemeClr val="tx2">
                        <a:lumMod val="75000"/>
                      </a:schemeClr>
                    </a:solidFill>
                  </a:rPr>
                  <a:t>, not accounting for CAR</a:t>
                </a:r>
              </a:p>
              <a:p>
                <a:pPr marL="236538" indent="-236538">
                  <a:spcAft>
                    <a:spcPts val="300"/>
                  </a:spcAft>
                  <a:buFont typeface="Arial" panose="020B0604020202020204" pitchFamily="34" charset="0"/>
                  <a:buChar char="•"/>
                </a:pPr>
                <a:r>
                  <a:rPr lang="en-US" sz="1350" dirty="0">
                    <a:solidFill>
                      <a:schemeClr val="tx2">
                        <a:lumMod val="75000"/>
                      </a:schemeClr>
                    </a:solidFill>
                  </a:rPr>
                  <a:t>Use </a:t>
                </a:r>
                <a:r>
                  <a:rPr lang="en-US" sz="1350" dirty="0" err="1">
                    <a:solidFill>
                      <a:schemeClr val="tx2">
                        <a:lumMod val="75000"/>
                      </a:schemeClr>
                    </a:solidFill>
                    <a:latin typeface="Courier New" panose="02070309020205020404" pitchFamily="49" charset="0"/>
                    <a:cs typeface="Courier New" panose="02070309020205020404" pitchFamily="49" charset="0"/>
                  </a:rPr>
                  <a:t>robincar_contrast</a:t>
                </a:r>
                <a:r>
                  <a:rPr lang="en-US" sz="1350" dirty="0">
                    <a:solidFill>
                      <a:schemeClr val="tx2">
                        <a:lumMod val="75000"/>
                      </a:schemeClr>
                    </a:solidFill>
                  </a:rPr>
                  <a:t> to obtain mean difference and mean ratio estimator based on ANCOVA, ANHECOVA and AIPW estimators</a:t>
                </a:r>
              </a:p>
              <a:p>
                <a:pPr marL="236538" indent="-236538">
                  <a:spcAft>
                    <a:spcPts val="300"/>
                  </a:spcAft>
                  <a:buFont typeface="Arial" panose="020B0604020202020204" pitchFamily="34" charset="0"/>
                  <a:buChar char="•"/>
                </a:pPr>
                <a:r>
                  <a:rPr lang="en-US" sz="1350" dirty="0">
                    <a:solidFill>
                      <a:schemeClr val="tx2">
                        <a:lumMod val="75000"/>
                      </a:schemeClr>
                    </a:solidFill>
                  </a:rPr>
                  <a:t>Supply </a:t>
                </a:r>
                <a:r>
                  <a:rPr lang="en-US" sz="1350" dirty="0" err="1">
                    <a:solidFill>
                      <a:schemeClr val="tx2">
                        <a:lumMod val="75000"/>
                      </a:schemeClr>
                    </a:solidFill>
                    <a:latin typeface="Courier New" panose="02070309020205020404" pitchFamily="49" charset="0"/>
                    <a:cs typeface="Courier New" panose="02070309020205020404" pitchFamily="49" charset="0"/>
                  </a:rPr>
                  <a:t>contrast_h</a:t>
                </a:r>
                <a:r>
                  <a:rPr lang="en-US" sz="1350" dirty="0">
                    <a:solidFill>
                      <a:schemeClr val="tx2">
                        <a:lumMod val="75000"/>
                      </a:schemeClr>
                    </a:solidFill>
                    <a:latin typeface="Courier New" panose="02070309020205020404" pitchFamily="49" charset="0"/>
                    <a:cs typeface="Courier New" panose="02070309020205020404" pitchFamily="49" charset="0"/>
                  </a:rPr>
                  <a:t> </a:t>
                </a:r>
                <a:r>
                  <a:rPr lang="en-US" sz="1350" dirty="0">
                    <a:solidFill>
                      <a:schemeClr val="tx2">
                        <a:lumMod val="75000"/>
                      </a:schemeClr>
                    </a:solidFill>
                  </a:rPr>
                  <a:t>directly in </a:t>
                </a:r>
                <a:r>
                  <a:rPr lang="en-US" sz="1350" dirty="0" err="1">
                    <a:solidFill>
                      <a:schemeClr val="tx2">
                        <a:lumMod val="75000"/>
                      </a:schemeClr>
                    </a:solidFill>
                    <a:latin typeface="Courier New" panose="02070309020205020404" pitchFamily="49" charset="0"/>
                    <a:cs typeface="Courier New" panose="02070309020205020404" pitchFamily="49" charset="0"/>
                  </a:rPr>
                  <a:t>robincar_linear</a:t>
                </a:r>
                <a:r>
                  <a:rPr lang="en-US" sz="1350" dirty="0">
                    <a:solidFill>
                      <a:schemeClr val="tx2">
                        <a:lumMod val="75000"/>
                      </a:schemeClr>
                    </a:solidFill>
                    <a:latin typeface="Courier New" panose="02070309020205020404" pitchFamily="49" charset="0"/>
                    <a:cs typeface="Courier New" panose="02070309020205020404" pitchFamily="49" charset="0"/>
                  </a:rPr>
                  <a:t> </a:t>
                </a:r>
                <a:r>
                  <a:rPr lang="en-US" sz="1350" dirty="0">
                    <a:solidFill>
                      <a:schemeClr val="tx2">
                        <a:lumMod val="75000"/>
                      </a:schemeClr>
                    </a:solidFill>
                  </a:rPr>
                  <a:t>and </a:t>
                </a:r>
                <a:r>
                  <a:rPr lang="en-US" sz="1350" dirty="0" err="1">
                    <a:solidFill>
                      <a:schemeClr val="tx2">
                        <a:lumMod val="75000"/>
                      </a:schemeClr>
                    </a:solidFill>
                    <a:latin typeface="Courier New" panose="02070309020205020404" pitchFamily="49" charset="0"/>
                    <a:cs typeface="Courier New" panose="02070309020205020404" pitchFamily="49" charset="0"/>
                  </a:rPr>
                  <a:t>robincar_glm</a:t>
                </a:r>
                <a:endParaRPr lang="en-US" sz="1350" dirty="0">
                  <a:solidFill>
                    <a:schemeClr val="tx2">
                      <a:lumMod val="75000"/>
                    </a:schemeClr>
                  </a:solidFill>
                  <a:latin typeface="Courier New" panose="02070309020205020404" pitchFamily="49" charset="0"/>
                  <a:cs typeface="Courier New" panose="02070309020205020404" pitchFamily="49" charset="0"/>
                </a:endParaRPr>
              </a:p>
              <a:p>
                <a:pPr marL="236538" indent="-236538">
                  <a:spcAft>
                    <a:spcPts val="300"/>
                  </a:spcAft>
                  <a:buFont typeface="Arial" panose="020B0604020202020204" pitchFamily="34" charset="0"/>
                  <a:buChar char="•"/>
                </a:pPr>
                <a:endParaRPr lang="en-US" sz="600" i="1" dirty="0">
                  <a:solidFill>
                    <a:schemeClr val="tx2">
                      <a:lumMod val="75000"/>
                    </a:schemeClr>
                  </a:solidFill>
                  <a:latin typeface="Cambria Math" panose="02040503050406030204" pitchFamily="18" charset="0"/>
                </a:endParaRPr>
              </a:p>
              <a:p>
                <a:pPr marL="236538" indent="-236538">
                  <a:spcAft>
                    <a:spcPts val="300"/>
                  </a:spcAft>
                  <a:buFont typeface="Arial" panose="020B0604020202020204" pitchFamily="34" charset="0"/>
                  <a:buChar char="•"/>
                </a:pPr>
                <a:endParaRPr lang="en-US" sz="1600" dirty="0">
                  <a:solidFill>
                    <a:schemeClr val="tx2">
                      <a:lumMod val="75000"/>
                    </a:schemeClr>
                  </a:solidFill>
                </a:endParaRPr>
              </a:p>
            </p:txBody>
          </p:sp>
        </mc:Choice>
        <mc:Fallback>
          <p:sp>
            <p:nvSpPr>
              <p:cNvPr id="6" name="Rounded Rectangle 5">
                <a:extLst>
                  <a:ext uri="{FF2B5EF4-FFF2-40B4-BE49-F238E27FC236}">
                    <a16:creationId xmlns:a16="http://schemas.microsoft.com/office/drawing/2014/main" id="{916F1A38-29DC-42ED-463C-2DA514E1685C}"/>
                  </a:ext>
                </a:extLst>
              </p:cNvPr>
              <p:cNvSpPr>
                <a:spLocks noRot="1" noChangeAspect="1" noMove="1" noResize="1" noEditPoints="1" noAdjustHandles="1" noChangeArrowheads="1" noChangeShapeType="1" noTextEdit="1"/>
              </p:cNvSpPr>
              <p:nvPr/>
            </p:nvSpPr>
            <p:spPr>
              <a:xfrm>
                <a:off x="570751" y="4852503"/>
                <a:ext cx="11272973" cy="1856883"/>
              </a:xfrm>
              <a:prstGeom prst="roundRect">
                <a:avLst>
                  <a:gd name="adj" fmla="val 9457"/>
                </a:avLst>
              </a:prstGeom>
              <a:blipFill>
                <a:blip r:embed="rId5"/>
                <a:stretch>
                  <a:fillRect/>
                </a:stretch>
              </a:blipFill>
              <a:ln w="19050">
                <a:solidFill>
                  <a:schemeClr val="tx2"/>
                </a:solidFill>
              </a:ln>
            </p:spPr>
            <p:txBody>
              <a:bodyPr/>
              <a:lstStyle/>
              <a:p>
                <a:r>
                  <a:rPr lang="en-US">
                    <a:noFill/>
                  </a:rPr>
                  <a:t> </a:t>
                </a:r>
              </a:p>
            </p:txBody>
          </p:sp>
        </mc:Fallback>
      </mc:AlternateContent>
    </p:spTree>
    <p:extLst>
      <p:ext uri="{BB962C8B-B14F-4D97-AF65-F5344CB8AC3E}">
        <p14:creationId xmlns:p14="http://schemas.microsoft.com/office/powerpoint/2010/main" val="1586651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b="1" dirty="0"/>
              <a:t>Robust Inference – </a:t>
            </a:r>
            <a:r>
              <a:rPr lang="en-US" sz="2800" b="1" dirty="0">
                <a:solidFill>
                  <a:srgbClr val="C00000"/>
                </a:solidFill>
              </a:rPr>
              <a:t>one theory fits all</a:t>
            </a:r>
            <a:endParaRPr lang="en-US" sz="2800" dirty="0"/>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365992" cy="3775448"/>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r>
                  <a:rPr lang="en-US" sz="1600" dirty="0"/>
                  <a:t> </a:t>
                </a:r>
              </a:p>
              <a:p>
                <a:pPr>
                  <a:spcAft>
                    <a:spcPts val="600"/>
                  </a:spcAft>
                </a:pPr>
                <a:r>
                  <a:rPr lang="en-US" b="1" u="sng" dirty="0">
                    <a:solidFill>
                      <a:srgbClr val="C5050C"/>
                    </a:solidFill>
                  </a:rPr>
                  <a:t>Method of Estimation</a:t>
                </a:r>
                <a:r>
                  <a:rPr lang="en-US" b="1" dirty="0">
                    <a:solidFill>
                      <a:srgbClr val="C5050C"/>
                    </a:solidFill>
                  </a:rPr>
                  <a:t>:</a:t>
                </a: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a:p>
                <a:pPr>
                  <a:spcAft>
                    <a:spcPts val="600"/>
                  </a:spcAft>
                </a:pPr>
                <a:r>
                  <a:rPr lang="en-US" b="1" u="sng" dirty="0">
                    <a:solidFill>
                      <a:srgbClr val="C5050C"/>
                    </a:solidFill>
                  </a:rPr>
                  <a:t>Robust Inference (asymptotic theory + delta method): </a:t>
                </a:r>
              </a:p>
              <a:p>
                <a:pPr>
                  <a:spcAft>
                    <a:spcPts val="600"/>
                  </a:spcAft>
                </a:pPr>
                <a14:m>
                  <m:oMathPara xmlns:m="http://schemas.openxmlformats.org/officeDocument/2006/math">
                    <m:oMathParaPr>
                      <m:jc m:val="centerGroup"/>
                    </m:oMathParaPr>
                    <m:oMath xmlns:m="http://schemas.openxmlformats.org/officeDocument/2006/math">
                      <m:rad>
                        <m:radPr>
                          <m:degHide m:val="on"/>
                          <m:ctrlPr>
                            <a:rPr lang="en-US" sz="1350" i="1">
                              <a:latin typeface="Cambria Math" panose="02040503050406030204" pitchFamily="18" charset="0"/>
                            </a:rPr>
                          </m:ctrlPr>
                        </m:radPr>
                        <m:deg/>
                        <m:e>
                          <m:r>
                            <a:rPr lang="en-US" sz="1350" i="1">
                              <a:latin typeface="Cambria Math" panose="02040503050406030204" pitchFamily="18" charset="0"/>
                            </a:rPr>
                            <m:t>𝑛</m:t>
                          </m:r>
                        </m:e>
                      </m:rad>
                      <m:d>
                        <m:dPr>
                          <m:begChr m:val="["/>
                          <m:endChr m:val="]"/>
                          <m:ctrlPr>
                            <a:rPr lang="en-US" sz="1350" i="1">
                              <a:latin typeface="Cambria Math" panose="02040503050406030204" pitchFamily="18" charset="0"/>
                            </a:rPr>
                          </m:ctrlPr>
                        </m:dPr>
                        <m:e>
                          <m:r>
                            <a:rPr lang="en-US" sz="1350" i="1">
                              <a:latin typeface="Cambria Math" panose="02040503050406030204" pitchFamily="18" charset="0"/>
                            </a:rPr>
                            <m:t>h</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panose="02040503050406030204" pitchFamily="18" charset="0"/>
                                        </a:rPr>
                                        <m:t>𝜃</m:t>
                                      </m:r>
                                    </m:e>
                                  </m:acc>
                                </m:e>
                                <m:sub>
                                  <m:r>
                                    <a:rPr lang="en-US" sz="1350" i="1">
                                      <a:latin typeface="Cambria Math" panose="02040503050406030204" pitchFamily="18" charset="0"/>
                                    </a:rPr>
                                    <m:t>1</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panose="02040503050406030204" pitchFamily="18" charset="0"/>
                                        </a:rPr>
                                        <m:t>𝜃</m:t>
                                      </m:r>
                                    </m:e>
                                  </m:acc>
                                </m:e>
                                <m:sub>
                                  <m:r>
                                    <a:rPr lang="en-US" sz="1350" i="1">
                                      <a:latin typeface="Cambria Math" panose="02040503050406030204" pitchFamily="18" charset="0"/>
                                    </a:rPr>
                                    <m:t>𝑘</m:t>
                                  </m:r>
                                </m:sub>
                              </m:sSub>
                            </m:e>
                          </m:d>
                          <m:r>
                            <a:rPr lang="en-US" sz="1350" i="1">
                              <a:latin typeface="Cambria Math" panose="02040503050406030204" pitchFamily="18" charset="0"/>
                            </a:rPr>
                            <m:t>−</m:t>
                          </m:r>
                          <m:r>
                            <a:rPr lang="en-US" sz="1350" i="1">
                              <a:latin typeface="Cambria Math" panose="02040503050406030204" pitchFamily="18" charset="0"/>
                            </a:rPr>
                            <m:t>h</m:t>
                          </m:r>
                          <m:d>
                            <m:dPr>
                              <m:ctrlPr>
                                <a:rPr lang="en-US" sz="1350" i="1">
                                  <a:latin typeface="Cambria Math" panose="02040503050406030204" pitchFamily="18" charset="0"/>
                                </a:rPr>
                              </m:ctrlPr>
                            </m:dPr>
                            <m:e>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1</m:t>
                                          </m:r>
                                        </m:e>
                                      </m:d>
                                    </m:sup>
                                  </m:sSup>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2</m:t>
                                          </m:r>
                                        </m:e>
                                      </m:d>
                                    </m:sup>
                                  </m:sSup>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𝑘</m:t>
                                          </m:r>
                                        </m:e>
                                      </m:d>
                                    </m:sup>
                                  </m:sSup>
                                </m:e>
                              </m:d>
                            </m:e>
                          </m:d>
                        </m:e>
                      </m:d>
                      <m:r>
                        <a:rPr lang="en-US" sz="1350" i="1">
                          <a:latin typeface="Cambria Math" panose="02040503050406030204" pitchFamily="18" charset="0"/>
                        </a:rPr>
                        <m:t> </m:t>
                      </m:r>
                      <m:groupChr>
                        <m:groupChrPr>
                          <m:chr m:val="→"/>
                          <m:vertJc m:val="bot"/>
                          <m:ctrlPr>
                            <a:rPr lang="en-US" sz="1350" i="1">
                              <a:latin typeface="Cambria Math" panose="02040503050406030204" pitchFamily="18" charset="0"/>
                            </a:rPr>
                          </m:ctrlPr>
                        </m:groupChrPr>
                        <m:e>
                          <m:r>
                            <m:rPr>
                              <m:brk m:alnAt="2"/>
                            </m:rPr>
                            <a:rPr lang="en-US" sz="1350" i="1">
                              <a:latin typeface="Cambria Math" panose="02040503050406030204" pitchFamily="18" charset="0"/>
                            </a:rPr>
                            <m:t> </m:t>
                          </m:r>
                          <m:r>
                            <a:rPr lang="en-US" sz="1350" i="1">
                              <a:latin typeface="Cambria Math" panose="02040503050406030204" pitchFamily="18" charset="0"/>
                            </a:rPr>
                            <m:t>    </m:t>
                          </m:r>
                          <m:r>
                            <a:rPr lang="en-US" sz="1350" i="1">
                              <a:latin typeface="Cambria Math" panose="02040503050406030204" pitchFamily="18" charset="0"/>
                            </a:rPr>
                            <m:t>𝑑</m:t>
                          </m:r>
                          <m:r>
                            <a:rPr lang="en-US" sz="1350" i="1">
                              <a:latin typeface="Cambria Math" panose="02040503050406030204" pitchFamily="18" charset="0"/>
                            </a:rPr>
                            <m:t>     </m:t>
                          </m:r>
                        </m:e>
                      </m:groupChr>
                      <m:r>
                        <a:rPr lang="en-US" sz="1350" i="1">
                          <a:latin typeface="Cambria Math" panose="02040503050406030204" pitchFamily="18" charset="0"/>
                        </a:rPr>
                        <m:t> </m:t>
                      </m:r>
                      <m:r>
                        <m:rPr>
                          <m:sty m:val="p"/>
                        </m:rPr>
                        <a:rPr lang="en-US" sz="1350" i="1">
                          <a:latin typeface="Cambria Math" panose="02040503050406030204" pitchFamily="18" charset="0"/>
                        </a:rPr>
                        <m:t>N</m:t>
                      </m:r>
                      <m:d>
                        <m:dPr>
                          <m:begChr m:val="["/>
                          <m:endChr m:val="]"/>
                          <m:ctrlPr>
                            <a:rPr lang="en-US" sz="1350" i="1">
                              <a:latin typeface="Cambria Math" panose="02040503050406030204" pitchFamily="18" charset="0"/>
                            </a:rPr>
                          </m:ctrlPr>
                        </m:dPr>
                        <m:e>
                          <m:r>
                            <a:rPr lang="en-US" sz="1350" i="1">
                              <a:latin typeface="Cambria Math" panose="02040503050406030204" pitchFamily="18" charset="0"/>
                            </a:rPr>
                            <m:t>0, </m:t>
                          </m:r>
                          <m:sSup>
                            <m:sSupPr>
                              <m:ctrlPr>
                                <a:rPr lang="en-US" sz="1350" b="1" i="1">
                                  <a:latin typeface="Cambria Math" panose="02040503050406030204" pitchFamily="18" charset="0"/>
                                  <a:ea typeface="Cambria Math" panose="02040503050406030204" pitchFamily="18" charset="0"/>
                                </a:rPr>
                              </m:ctrlPr>
                            </m:sSupPr>
                            <m:e>
                              <m:d>
                                <m:dPr>
                                  <m:begChr m:val="{"/>
                                  <m:endChr m:val="}"/>
                                  <m:ctrlPr>
                                    <a:rPr lang="en-US" sz="1350" i="1">
                                      <a:latin typeface="Cambria Math" panose="02040503050406030204" pitchFamily="18" charset="0"/>
                                      <a:ea typeface="Cambria Math" panose="02040503050406030204" pitchFamily="18" charset="0"/>
                                    </a:rPr>
                                  </m:ctrlPr>
                                </m:dPr>
                                <m:e>
                                  <m:r>
                                    <a:rPr lang="en-US" sz="1350" i="1">
                                      <a:latin typeface="Cambria Math" panose="02040503050406030204" pitchFamily="18" charset="0"/>
                                      <a:ea typeface="Cambria Math" panose="02040503050406030204" pitchFamily="18" charset="0"/>
                                    </a:rPr>
                                    <m:t>𝛁</m:t>
                                  </m:r>
                                  <m:r>
                                    <a:rPr lang="en-US" sz="1350" i="1">
                                      <a:latin typeface="Cambria Math" panose="02040503050406030204" pitchFamily="18" charset="0"/>
                                      <a:ea typeface="Cambria Math" panose="02040503050406030204" pitchFamily="18" charset="0"/>
                                    </a:rPr>
                                    <m:t>h</m:t>
                                  </m:r>
                                  <m:d>
                                    <m:dPr>
                                      <m:ctrlPr>
                                        <a:rPr lang="en-US" sz="1350" b="1" i="1">
                                          <a:latin typeface="Cambria Math" panose="02040503050406030204" pitchFamily="18" charset="0"/>
                                          <a:ea typeface="Cambria Math" panose="02040503050406030204" pitchFamily="18" charset="0"/>
                                        </a:rPr>
                                      </m:ctrlPr>
                                    </m:dPr>
                                    <m:e>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1</m:t>
                                                  </m:r>
                                                </m:e>
                                              </m:d>
                                            </m:sup>
                                          </m:sSup>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2</m:t>
                                                  </m:r>
                                                </m:e>
                                              </m:d>
                                            </m:sup>
                                          </m:sSup>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𝑘</m:t>
                                                  </m:r>
                                                </m:e>
                                              </m:d>
                                            </m:sup>
                                          </m:sSup>
                                        </m:e>
                                      </m:d>
                                    </m:e>
                                  </m:d>
                                </m:e>
                              </m:d>
                            </m:e>
                            <m:sup>
                              <m:r>
                                <a:rPr lang="en-US" sz="1350" b="1" i="1">
                                  <a:latin typeface="Cambria Math" panose="02040503050406030204" pitchFamily="18" charset="0"/>
                                  <a:ea typeface="Cambria Math" panose="02040503050406030204" pitchFamily="18" charset="0"/>
                                </a:rPr>
                                <m:t>⊤</m:t>
                              </m:r>
                            </m:sup>
                          </m:sSup>
                          <m:r>
                            <a:rPr lang="en-US" sz="1350" b="1" i="1">
                              <a:latin typeface="Cambria Math" panose="02040503050406030204" pitchFamily="18" charset="0"/>
                            </a:rPr>
                            <m:t>𝑽</m:t>
                          </m:r>
                          <m:d>
                            <m:dPr>
                              <m:begChr m:val="{"/>
                              <m:endChr m:val="}"/>
                              <m:ctrlPr>
                                <a:rPr lang="en-US" sz="1350" i="1">
                                  <a:latin typeface="Cambria Math" panose="02040503050406030204" pitchFamily="18" charset="0"/>
                                  <a:ea typeface="Cambria Math" panose="02040503050406030204" pitchFamily="18" charset="0"/>
                                </a:rPr>
                              </m:ctrlPr>
                            </m:dPr>
                            <m:e>
                              <m:r>
                                <a:rPr lang="en-US" sz="1350" i="1">
                                  <a:latin typeface="Cambria Math" panose="02040503050406030204" pitchFamily="18" charset="0"/>
                                  <a:ea typeface="Cambria Math" panose="02040503050406030204" pitchFamily="18" charset="0"/>
                                </a:rPr>
                                <m:t>𝛁</m:t>
                              </m:r>
                              <m:r>
                                <a:rPr lang="en-US" sz="1350" i="1">
                                  <a:latin typeface="Cambria Math" panose="02040503050406030204" pitchFamily="18" charset="0"/>
                                  <a:ea typeface="Cambria Math" panose="02040503050406030204" pitchFamily="18" charset="0"/>
                                </a:rPr>
                                <m:t>h</m:t>
                              </m:r>
                              <m:d>
                                <m:dPr>
                                  <m:ctrlPr>
                                    <a:rPr lang="en-US" sz="1350" b="1" i="1">
                                      <a:latin typeface="Cambria Math" panose="02040503050406030204" pitchFamily="18" charset="0"/>
                                      <a:ea typeface="Cambria Math" panose="02040503050406030204" pitchFamily="18" charset="0"/>
                                    </a:rPr>
                                  </m:ctrlPr>
                                </m:dPr>
                                <m:e>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1</m:t>
                                              </m:r>
                                            </m:e>
                                          </m:d>
                                        </m:sup>
                                      </m:sSup>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2</m:t>
                                              </m:r>
                                            </m:e>
                                          </m:d>
                                        </m:sup>
                                      </m:sSup>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𝑘</m:t>
                                              </m:r>
                                            </m:e>
                                          </m:d>
                                        </m:sup>
                                      </m:sSup>
                                    </m:e>
                                  </m:d>
                                </m:e>
                              </m:d>
                            </m:e>
                          </m:d>
                        </m:e>
                      </m:d>
                    </m:oMath>
                  </m:oMathPara>
                </a14:m>
                <a:endParaRPr lang="en-US" sz="1350" b="1" dirty="0">
                  <a:solidFill>
                    <a:srgbClr val="C5050C"/>
                  </a:solidFill>
                </a:endParaRPr>
              </a:p>
              <a:p>
                <a:pPr>
                  <a:spcAft>
                    <a:spcPts val="600"/>
                  </a:spcAft>
                </a:pPr>
                <a:r>
                  <a:rPr lang="en-US" sz="1350" i="1" dirty="0"/>
                  <a:t>Where </a:t>
                </a:r>
                <a14:m>
                  <m:oMath xmlns:m="http://schemas.openxmlformats.org/officeDocument/2006/math">
                    <m:r>
                      <a:rPr lang="en-US" sz="1350" b="1" i="1" smtClean="0">
                        <a:latin typeface="Cambria Math" panose="02040503050406030204" pitchFamily="18" charset="0"/>
                      </a:rPr>
                      <m:t>𝑽</m:t>
                    </m:r>
                    <m:r>
                      <a:rPr lang="en-US" sz="1350" b="0" i="1" smtClean="0">
                        <a:latin typeface="Cambria Math" panose="02040503050406030204" pitchFamily="18" charset="0"/>
                      </a:rPr>
                      <m:t>=</m:t>
                    </m:r>
                    <m:r>
                      <m:rPr>
                        <m:sty m:val="p"/>
                      </m:rPr>
                      <a:rPr lang="en-US" sz="1350" i="1" smtClean="0">
                        <a:solidFill>
                          <a:srgbClr val="0070C0"/>
                        </a:solidFill>
                        <a:latin typeface="Cambria Math" panose="02040503050406030204" pitchFamily="18" charset="0"/>
                      </a:rPr>
                      <m:t>diag</m:t>
                    </m:r>
                    <m:d>
                      <m:dPr>
                        <m:begChr m:val="{"/>
                        <m:endChr m:val="}"/>
                        <m:ctrlPr>
                          <a:rPr lang="en-US" sz="1350" b="0" i="1" smtClean="0">
                            <a:solidFill>
                              <a:srgbClr val="0070C0"/>
                            </a:solidFill>
                            <a:latin typeface="Cambria Math" panose="02040503050406030204" pitchFamily="18" charset="0"/>
                          </a:rPr>
                        </m:ctrlPr>
                      </m:dPr>
                      <m:e>
                        <m:sSubSup>
                          <m:sSubSupPr>
                            <m:ctrlPr>
                              <a:rPr lang="en-US" sz="1350" i="1">
                                <a:solidFill>
                                  <a:srgbClr val="0070C0"/>
                                </a:solidFill>
                                <a:latin typeface="Cambria Math" panose="02040503050406030204" pitchFamily="18" charset="0"/>
                              </a:rPr>
                            </m:ctrlPr>
                          </m:sSubSupPr>
                          <m:e>
                            <m:r>
                              <a:rPr lang="en-US" sz="1350" i="1">
                                <a:solidFill>
                                  <a:srgbClr val="0070C0"/>
                                </a:solidFill>
                                <a:latin typeface="Cambria Math" panose="02040503050406030204" pitchFamily="18" charset="0"/>
                              </a:rPr>
                              <m:t>𝜋</m:t>
                            </m:r>
                          </m:e>
                          <m:sub>
                            <m:r>
                              <a:rPr lang="en-US" sz="1350" i="1">
                                <a:solidFill>
                                  <a:srgbClr val="0070C0"/>
                                </a:solidFill>
                                <a:latin typeface="Cambria Math" panose="02040503050406030204" pitchFamily="18" charset="0"/>
                              </a:rPr>
                              <m:t>𝑎</m:t>
                            </m:r>
                          </m:sub>
                          <m:sup>
                            <m:r>
                              <a:rPr lang="en-US" sz="1350" i="1">
                                <a:solidFill>
                                  <a:srgbClr val="0070C0"/>
                                </a:solidFill>
                                <a:latin typeface="Cambria Math" panose="02040503050406030204" pitchFamily="18" charset="0"/>
                              </a:rPr>
                              <m:t>−1</m:t>
                            </m:r>
                          </m:sup>
                        </m:sSubSup>
                        <m:r>
                          <m:rPr>
                            <m:sty m:val="p"/>
                          </m:rPr>
                          <a:rPr lang="en-US" sz="1350" i="1">
                            <a:solidFill>
                              <a:srgbClr val="0070C0"/>
                            </a:solidFill>
                            <a:latin typeface="Cambria Math" panose="02040503050406030204" pitchFamily="18" charset="0"/>
                          </a:rPr>
                          <m:t>Var</m:t>
                        </m:r>
                        <m:d>
                          <m:dPr>
                            <m:ctrlPr>
                              <a:rPr lang="en-US" sz="1350" i="1">
                                <a:solidFill>
                                  <a:srgbClr val="0070C0"/>
                                </a:solidFill>
                                <a:latin typeface="Cambria Math" panose="02040503050406030204" pitchFamily="18" charset="0"/>
                              </a:rPr>
                            </m:ctrlPr>
                          </m:dPr>
                          <m:e>
                            <m:sSup>
                              <m:sSupPr>
                                <m:ctrlPr>
                                  <a:rPr lang="en-US" sz="1350" i="1">
                                    <a:solidFill>
                                      <a:srgbClr val="0070C0"/>
                                    </a:solidFill>
                                    <a:latin typeface="Cambria Math" panose="02040503050406030204" pitchFamily="18" charset="0"/>
                                  </a:rPr>
                                </m:ctrlPr>
                              </m:sSupPr>
                              <m:e>
                                <m:r>
                                  <a:rPr lang="en-US" sz="1350" i="1">
                                    <a:solidFill>
                                      <a:srgbClr val="0070C0"/>
                                    </a:solidFill>
                                    <a:latin typeface="Cambria Math" panose="02040503050406030204" pitchFamily="18" charset="0"/>
                                  </a:rPr>
                                  <m:t>𝑌</m:t>
                                </m:r>
                              </m:e>
                              <m:sup>
                                <m:d>
                                  <m:dPr>
                                    <m:ctrlPr>
                                      <a:rPr lang="en-US" sz="1350" i="1">
                                        <a:solidFill>
                                          <a:srgbClr val="0070C0"/>
                                        </a:solidFill>
                                        <a:latin typeface="Cambria Math" panose="02040503050406030204" pitchFamily="18" charset="0"/>
                                      </a:rPr>
                                    </m:ctrlPr>
                                  </m:dPr>
                                  <m:e>
                                    <m:r>
                                      <a:rPr lang="en-US" sz="1350" i="1">
                                        <a:solidFill>
                                          <a:srgbClr val="0070C0"/>
                                        </a:solidFill>
                                        <a:latin typeface="Cambria Math" panose="02040503050406030204" pitchFamily="18" charset="0"/>
                                      </a:rPr>
                                      <m:t>𝑎</m:t>
                                    </m:r>
                                  </m:e>
                                </m:d>
                              </m:sup>
                            </m:sSup>
                            <m:r>
                              <a:rPr lang="en-US" sz="1350" i="1">
                                <a:solidFill>
                                  <a:srgbClr val="0070C0"/>
                                </a:solidFill>
                                <a:latin typeface="Cambria Math" panose="02040503050406030204" pitchFamily="18" charset="0"/>
                              </a:rPr>
                              <m:t>−</m:t>
                            </m:r>
                            <m:sSub>
                              <m:sSubPr>
                                <m:ctrlPr>
                                  <a:rPr lang="en-US" sz="1350" i="1">
                                    <a:solidFill>
                                      <a:srgbClr val="0070C0"/>
                                    </a:solidFill>
                                    <a:latin typeface="Cambria Math" panose="02040503050406030204" pitchFamily="18" charset="0"/>
                                  </a:rPr>
                                </m:ctrlPr>
                              </m:sSubPr>
                              <m:e>
                                <m:r>
                                  <a:rPr lang="en-US" sz="1350" i="1">
                                    <a:solidFill>
                                      <a:srgbClr val="0070C0"/>
                                    </a:solidFill>
                                    <a:latin typeface="Cambria Math" panose="02040503050406030204" pitchFamily="18" charset="0"/>
                                  </a:rPr>
                                  <m:t>𝜇</m:t>
                                </m:r>
                              </m:e>
                              <m:sub>
                                <m:r>
                                  <a:rPr lang="en-US" sz="1350" i="1">
                                    <a:solidFill>
                                      <a:srgbClr val="0070C0"/>
                                    </a:solidFill>
                                    <a:latin typeface="Cambria Math" panose="02040503050406030204" pitchFamily="18" charset="0"/>
                                  </a:rPr>
                                  <m:t>𝑎</m:t>
                                </m:r>
                              </m:sub>
                            </m:sSub>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𝑿</m:t>
                                </m:r>
                              </m:e>
                            </m:d>
                          </m:e>
                        </m:d>
                        <m:r>
                          <a:rPr lang="en-US" sz="1350" i="1">
                            <a:solidFill>
                              <a:srgbClr val="0070C0"/>
                            </a:solidFill>
                            <a:latin typeface="Cambria Math" panose="02040503050406030204" pitchFamily="18" charset="0"/>
                          </a:rPr>
                          <m:t>, </m:t>
                        </m:r>
                        <m:r>
                          <a:rPr lang="en-US" sz="1350" i="1">
                            <a:solidFill>
                              <a:srgbClr val="0070C0"/>
                            </a:solidFill>
                            <a:latin typeface="Cambria Math" panose="02040503050406030204" pitchFamily="18" charset="0"/>
                          </a:rPr>
                          <m:t>𝑎</m:t>
                        </m:r>
                        <m:r>
                          <a:rPr lang="en-US" sz="1350" i="1">
                            <a:solidFill>
                              <a:srgbClr val="0070C0"/>
                            </a:solidFill>
                            <a:latin typeface="Cambria Math" panose="02040503050406030204" pitchFamily="18" charset="0"/>
                          </a:rPr>
                          <m:t>=1,…,</m:t>
                        </m:r>
                        <m:r>
                          <a:rPr lang="en-US" sz="1350" i="1">
                            <a:solidFill>
                              <a:srgbClr val="0070C0"/>
                            </a:solidFill>
                            <a:latin typeface="Cambria Math" panose="02040503050406030204" pitchFamily="18" charset="0"/>
                          </a:rPr>
                          <m:t>𝑘</m:t>
                        </m:r>
                      </m:e>
                    </m:d>
                    <m:r>
                      <a:rPr lang="en-US" sz="1350" i="1">
                        <a:solidFill>
                          <a:srgbClr val="0070C0"/>
                        </a:solidFill>
                        <a:latin typeface="Cambria Math" panose="02040503050406030204" pitchFamily="18" charset="0"/>
                      </a:rPr>
                      <m:t>+</m:t>
                    </m:r>
                    <m:r>
                      <m:rPr>
                        <m:sty m:val="p"/>
                      </m:rPr>
                      <a:rPr lang="en-US" sz="1350" i="1">
                        <a:solidFill>
                          <a:srgbClr val="0070C0"/>
                        </a:solidFill>
                        <a:latin typeface="Cambria Math" panose="02040503050406030204" pitchFamily="18" charset="0"/>
                      </a:rPr>
                      <m:t>Cov</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𝒀</m:t>
                        </m:r>
                        <m:r>
                          <a:rPr lang="en-US" sz="1350" i="1">
                            <a:solidFill>
                              <a:srgbClr val="0070C0"/>
                            </a:solidFill>
                            <a:latin typeface="Cambria Math" panose="02040503050406030204" pitchFamily="18" charset="0"/>
                          </a:rPr>
                          <m:t>, </m:t>
                        </m:r>
                        <m:r>
                          <a:rPr lang="en-US" sz="1350" b="1" i="1">
                            <a:solidFill>
                              <a:srgbClr val="0070C0"/>
                            </a:solidFill>
                            <a:latin typeface="Cambria Math" panose="02040503050406030204" pitchFamily="18" charset="0"/>
                          </a:rPr>
                          <m:t>𝝁</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𝑿</m:t>
                            </m:r>
                          </m:e>
                        </m:d>
                      </m:e>
                    </m:d>
                    <m:r>
                      <a:rPr lang="en-US" sz="1350" i="1">
                        <a:solidFill>
                          <a:srgbClr val="0070C0"/>
                        </a:solidFill>
                        <a:latin typeface="Cambria Math" panose="02040503050406030204" pitchFamily="18" charset="0"/>
                      </a:rPr>
                      <m:t>+</m:t>
                    </m:r>
                    <m:r>
                      <m:rPr>
                        <m:sty m:val="p"/>
                      </m:rPr>
                      <a:rPr lang="en-US" sz="1350" i="1">
                        <a:solidFill>
                          <a:srgbClr val="0070C0"/>
                        </a:solidFill>
                        <a:latin typeface="Cambria Math" panose="02040503050406030204" pitchFamily="18" charset="0"/>
                      </a:rPr>
                      <m:t>Cov</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𝝁</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𝑿</m:t>
                            </m:r>
                          </m:e>
                        </m:d>
                        <m:r>
                          <a:rPr lang="en-US" sz="1350" i="1">
                            <a:solidFill>
                              <a:srgbClr val="0070C0"/>
                            </a:solidFill>
                            <a:latin typeface="Cambria Math" panose="02040503050406030204" pitchFamily="18" charset="0"/>
                          </a:rPr>
                          <m:t>, </m:t>
                        </m:r>
                        <m:r>
                          <a:rPr lang="en-US" sz="1350" b="1" i="1">
                            <a:solidFill>
                              <a:srgbClr val="0070C0"/>
                            </a:solidFill>
                            <a:latin typeface="Cambria Math" panose="02040503050406030204" pitchFamily="18" charset="0"/>
                          </a:rPr>
                          <m:t>𝒀</m:t>
                        </m:r>
                      </m:e>
                    </m:d>
                    <m:r>
                      <a:rPr lang="en-US" sz="1350" i="1">
                        <a:solidFill>
                          <a:srgbClr val="0070C0"/>
                        </a:solidFill>
                        <a:latin typeface="Cambria Math" panose="02040503050406030204" pitchFamily="18" charset="0"/>
                      </a:rPr>
                      <m:t>−</m:t>
                    </m:r>
                    <m:r>
                      <m:rPr>
                        <m:sty m:val="p"/>
                      </m:rPr>
                      <a:rPr lang="en-US" sz="1350" i="1">
                        <a:solidFill>
                          <a:srgbClr val="0070C0"/>
                        </a:solidFill>
                        <a:latin typeface="Cambria Math" panose="02040503050406030204" pitchFamily="18" charset="0"/>
                      </a:rPr>
                      <m:t>Var</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𝝁</m:t>
                        </m:r>
                        <m:d>
                          <m:dPr>
                            <m:ctrlPr>
                              <a:rPr lang="en-US" sz="1350" i="1">
                                <a:solidFill>
                                  <a:srgbClr val="0070C0"/>
                                </a:solidFill>
                                <a:latin typeface="Cambria Math" panose="02040503050406030204" pitchFamily="18" charset="0"/>
                              </a:rPr>
                            </m:ctrlPr>
                          </m:dPr>
                          <m:e>
                            <m:r>
                              <a:rPr lang="en-US" sz="1350" b="1" i="1">
                                <a:solidFill>
                                  <a:srgbClr val="0070C0"/>
                                </a:solidFill>
                                <a:latin typeface="Cambria Math" panose="02040503050406030204" pitchFamily="18" charset="0"/>
                              </a:rPr>
                              <m:t>𝑿</m:t>
                            </m:r>
                          </m:e>
                        </m:d>
                      </m:e>
                    </m:d>
                    <m:r>
                      <a:rPr lang="en-US" sz="1350" b="0" i="1" smtClean="0">
                        <a:solidFill>
                          <a:srgbClr val="C00000"/>
                        </a:solidFill>
                        <a:latin typeface="Cambria Math" panose="02040503050406030204" pitchFamily="18" charset="0"/>
                      </a:rPr>
                      <m:t>−</m:t>
                    </m:r>
                    <m:r>
                      <m:rPr>
                        <m:sty m:val="p"/>
                      </m:rPr>
                      <a:rPr lang="en-US" sz="1350" b="0" i="1"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𝑅</m:t>
                                </m:r>
                              </m:e>
                              <m:sub>
                                <m:r>
                                  <a:rPr lang="en-US" sz="1350" b="0" i="1" smtClean="0">
                                    <a:solidFill>
                                      <a:srgbClr val="C00000"/>
                                    </a:solidFill>
                                    <a:latin typeface="Cambria Math" panose="02040503050406030204" pitchFamily="18" charset="0"/>
                                  </a:rPr>
                                  <m:t>𝑌</m:t>
                                </m:r>
                              </m:sub>
                            </m:sSub>
                            <m:d>
                              <m:dPr>
                                <m:ctrlPr>
                                  <a:rPr lang="en-US" sz="1350" b="0" i="1" smtClean="0">
                                    <a:solidFill>
                                      <a:srgbClr val="C00000"/>
                                    </a:solidFill>
                                    <a:latin typeface="Cambria Math" panose="02040503050406030204" pitchFamily="18" charset="0"/>
                                  </a:rPr>
                                </m:ctrlPr>
                              </m:dPr>
                              <m:e>
                                <m:r>
                                  <a:rPr lang="en-US" sz="1350" b="1" i="1" smtClean="0">
                                    <a:solidFill>
                                      <a:srgbClr val="C00000"/>
                                    </a:solidFill>
                                    <a:latin typeface="Cambria Math" panose="02040503050406030204" pitchFamily="18" charset="0"/>
                                  </a:rPr>
                                  <m:t>𝒁</m:t>
                                </m:r>
                              </m:e>
                            </m:d>
                            <m:r>
                              <a:rPr lang="en-US" sz="1350" b="0" i="1"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𝑅</m:t>
                                </m:r>
                              </m:e>
                              <m:sub>
                                <m:r>
                                  <a:rPr lang="en-US" sz="1350" b="0" i="1" smtClean="0">
                                    <a:solidFill>
                                      <a:srgbClr val="C00000"/>
                                    </a:solidFill>
                                    <a:latin typeface="Cambria Math" panose="02040503050406030204" pitchFamily="18" charset="0"/>
                                  </a:rPr>
                                  <m:t>𝑋</m:t>
                                </m:r>
                              </m:sub>
                            </m:sSub>
                            <m:d>
                              <m:dPr>
                                <m:ctrlPr>
                                  <a:rPr lang="en-US" sz="1350" b="0" i="1" smtClean="0">
                                    <a:solidFill>
                                      <a:srgbClr val="C00000"/>
                                    </a:solidFill>
                                    <a:latin typeface="Cambria Math" panose="02040503050406030204" pitchFamily="18" charset="0"/>
                                  </a:rPr>
                                </m:ctrlPr>
                              </m:dPr>
                              <m:e>
                                <m:r>
                                  <a:rPr lang="en-US" sz="1350" b="1" i="1" smtClean="0">
                                    <a:solidFill>
                                      <a:srgbClr val="C00000"/>
                                    </a:solidFill>
                                    <a:latin typeface="Cambria Math" panose="02040503050406030204" pitchFamily="18" charset="0"/>
                                  </a:rPr>
                                  <m:t>𝒁</m:t>
                                </m:r>
                              </m:e>
                            </m:d>
                          </m:e>
                        </m:d>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m:rPr>
                                    <m:sty m:val="p"/>
                                  </m:rPr>
                                  <a:rPr lang="en-US" sz="1350" b="0" i="0" smtClean="0">
                                    <a:solidFill>
                                      <a:srgbClr val="C00000"/>
                                    </a:solidFill>
                                    <a:latin typeface="Cambria Math" panose="02040503050406030204" pitchFamily="18" charset="0"/>
                                  </a:rPr>
                                  <m:t>Ω</m:t>
                                </m:r>
                              </m:e>
                              <m:sub>
                                <m:r>
                                  <a:rPr lang="en-US" sz="1350" b="0" i="1" smtClean="0">
                                    <a:solidFill>
                                      <a:srgbClr val="C00000"/>
                                    </a:solidFill>
                                    <a:latin typeface="Cambria Math" panose="02040503050406030204" pitchFamily="18" charset="0"/>
                                  </a:rPr>
                                  <m:t>𝑆𝑅</m:t>
                                </m:r>
                              </m:sub>
                            </m:sSub>
                            <m:r>
                              <a:rPr lang="en-US" sz="1350" b="0" i="1" smtClean="0">
                                <a:solidFill>
                                  <a:srgbClr val="C00000"/>
                                </a:solidFill>
                                <a:latin typeface="Cambria Math" panose="02040503050406030204" pitchFamily="18" charset="0"/>
                              </a:rPr>
                              <m:t>−</m:t>
                            </m:r>
                            <m:r>
                              <m:rPr>
                                <m:sty m:val="p"/>
                              </m:rPr>
                              <a:rPr lang="en-US" sz="1350" b="0" i="0" smtClean="0">
                                <a:solidFill>
                                  <a:srgbClr val="C00000"/>
                                </a:solidFill>
                                <a:latin typeface="Cambria Math" panose="02040503050406030204" pitchFamily="18" charset="0"/>
                              </a:rPr>
                              <m:t>Ω</m:t>
                            </m:r>
                            <m:d>
                              <m:dPr>
                                <m:ctrlPr>
                                  <a:rPr lang="en-US" sz="1350" b="0" i="1" smtClean="0">
                                    <a:solidFill>
                                      <a:srgbClr val="C00000"/>
                                    </a:solidFill>
                                    <a:latin typeface="Cambria Math" panose="02040503050406030204" pitchFamily="18" charset="0"/>
                                  </a:rPr>
                                </m:ctrlPr>
                              </m:dPr>
                              <m:e>
                                <m:r>
                                  <a:rPr lang="en-US" sz="1350" b="1" i="1" smtClean="0">
                                    <a:solidFill>
                                      <a:srgbClr val="C00000"/>
                                    </a:solidFill>
                                    <a:latin typeface="Cambria Math" panose="02040503050406030204" pitchFamily="18" charset="0"/>
                                  </a:rPr>
                                  <m:t>𝒁</m:t>
                                </m:r>
                              </m:e>
                            </m:d>
                          </m:e>
                        </m:d>
                        <m:d>
                          <m:dPr>
                            <m:ctrlPr>
                              <a:rPr lang="en-US" sz="1350" b="0" i="1" smtClean="0">
                                <a:solidFill>
                                  <a:srgbClr val="C00000"/>
                                </a:solidFill>
                                <a:latin typeface="Cambria Math" panose="02040503050406030204" pitchFamily="18" charset="0"/>
                              </a:rPr>
                            </m:ctrlPr>
                          </m:dPr>
                          <m:e>
                            <m:sSub>
                              <m:sSubPr>
                                <m:ctrlPr>
                                  <a:rPr lang="en-US" sz="1350" i="1">
                                    <a:solidFill>
                                      <a:srgbClr val="C00000"/>
                                    </a:solidFill>
                                    <a:latin typeface="Cambria Math" panose="02040503050406030204" pitchFamily="18" charset="0"/>
                                  </a:rPr>
                                </m:ctrlPr>
                              </m:sSubPr>
                              <m:e>
                                <m:r>
                                  <a:rPr lang="en-US" sz="1350" i="1">
                                    <a:solidFill>
                                      <a:srgbClr val="C00000"/>
                                    </a:solidFill>
                                    <a:latin typeface="Cambria Math" panose="02040503050406030204" pitchFamily="18" charset="0"/>
                                  </a:rPr>
                                  <m:t>𝑅</m:t>
                                </m:r>
                              </m:e>
                              <m:sub>
                                <m:r>
                                  <a:rPr lang="en-US" sz="1350" i="1">
                                    <a:solidFill>
                                      <a:srgbClr val="C00000"/>
                                    </a:solidFill>
                                    <a:latin typeface="Cambria Math" panose="02040503050406030204" pitchFamily="18" charset="0"/>
                                  </a:rPr>
                                  <m:t>𝑌</m:t>
                                </m:r>
                              </m:sub>
                            </m:sSub>
                            <m:d>
                              <m:dPr>
                                <m:ctrlPr>
                                  <a:rPr lang="en-US" sz="1350" i="1">
                                    <a:solidFill>
                                      <a:srgbClr val="C00000"/>
                                    </a:solidFill>
                                    <a:latin typeface="Cambria Math" panose="02040503050406030204" pitchFamily="18" charset="0"/>
                                  </a:rPr>
                                </m:ctrlPr>
                              </m:dPr>
                              <m:e>
                                <m:r>
                                  <a:rPr lang="en-US" sz="1350" b="1" i="1">
                                    <a:solidFill>
                                      <a:srgbClr val="C00000"/>
                                    </a:solidFill>
                                    <a:latin typeface="Cambria Math" panose="02040503050406030204" pitchFamily="18" charset="0"/>
                                  </a:rPr>
                                  <m:t>𝒁</m:t>
                                </m:r>
                              </m:e>
                            </m:d>
                            <m:r>
                              <a:rPr lang="en-US" sz="1350" i="1">
                                <a:solidFill>
                                  <a:srgbClr val="C00000"/>
                                </a:solidFill>
                                <a:latin typeface="Cambria Math" panose="02040503050406030204" pitchFamily="18" charset="0"/>
                              </a:rPr>
                              <m:t>−</m:t>
                            </m:r>
                            <m:sSub>
                              <m:sSubPr>
                                <m:ctrlPr>
                                  <a:rPr lang="en-US" sz="1350" i="1">
                                    <a:solidFill>
                                      <a:srgbClr val="C00000"/>
                                    </a:solidFill>
                                    <a:latin typeface="Cambria Math" panose="02040503050406030204" pitchFamily="18" charset="0"/>
                                  </a:rPr>
                                </m:ctrlPr>
                              </m:sSubPr>
                              <m:e>
                                <m:r>
                                  <a:rPr lang="en-US" sz="1350" i="1">
                                    <a:solidFill>
                                      <a:srgbClr val="C00000"/>
                                    </a:solidFill>
                                    <a:latin typeface="Cambria Math" panose="02040503050406030204" pitchFamily="18" charset="0"/>
                                  </a:rPr>
                                  <m:t>𝑅</m:t>
                                </m:r>
                              </m:e>
                              <m:sub>
                                <m:r>
                                  <a:rPr lang="en-US" sz="1350" i="1">
                                    <a:solidFill>
                                      <a:srgbClr val="C00000"/>
                                    </a:solidFill>
                                    <a:latin typeface="Cambria Math" panose="02040503050406030204" pitchFamily="18" charset="0"/>
                                  </a:rPr>
                                  <m:t>𝑋</m:t>
                                </m:r>
                              </m:sub>
                            </m:sSub>
                            <m:d>
                              <m:dPr>
                                <m:ctrlPr>
                                  <a:rPr lang="en-US" sz="1350" i="1">
                                    <a:solidFill>
                                      <a:srgbClr val="C00000"/>
                                    </a:solidFill>
                                    <a:latin typeface="Cambria Math" panose="02040503050406030204" pitchFamily="18" charset="0"/>
                                  </a:rPr>
                                </m:ctrlPr>
                              </m:dPr>
                              <m:e>
                                <m:r>
                                  <a:rPr lang="en-US" sz="1350" b="1" i="1">
                                    <a:solidFill>
                                      <a:srgbClr val="C00000"/>
                                    </a:solidFill>
                                    <a:latin typeface="Cambria Math" panose="02040503050406030204" pitchFamily="18" charset="0"/>
                                  </a:rPr>
                                  <m:t>𝒁</m:t>
                                </m:r>
                              </m:e>
                            </m:d>
                          </m:e>
                        </m:d>
                      </m:e>
                    </m:d>
                  </m:oMath>
                </a14:m>
                <a:endParaRPr lang="en-US" sz="1350" i="1" dirty="0">
                  <a:solidFill>
                    <a:srgbClr val="C00000"/>
                  </a:solidFill>
                </a:endParaRPr>
              </a:p>
              <a:p>
                <a:pPr>
                  <a:spcAft>
                    <a:spcPts val="600"/>
                  </a:spcAft>
                </a:pPr>
                <a:r>
                  <a:rPr lang="en-US" sz="1350" i="1" dirty="0"/>
                  <a:t>and </a:t>
                </a:r>
                <a14:m>
                  <m:oMath xmlns:m="http://schemas.openxmlformats.org/officeDocument/2006/math">
                    <m:r>
                      <a:rPr lang="en-US" sz="1350" i="1" dirty="0" smtClean="0">
                        <a:latin typeface="Cambria Math" panose="02040503050406030204" pitchFamily="18" charset="0"/>
                      </a:rPr>
                      <m:t>h</m:t>
                    </m:r>
                    <m:r>
                      <a:rPr lang="en-US" sz="1350" i="1" dirty="0" smtClean="0">
                        <a:latin typeface="Cambria Math" panose="02040503050406030204" pitchFamily="18" charset="0"/>
                      </a:rPr>
                      <m:t>(⋅) </m:t>
                    </m:r>
                  </m:oMath>
                </a14:m>
                <a:r>
                  <a:rPr lang="en-US" sz="1350" i="1" dirty="0"/>
                  <a:t>represents the comparisons among treatments, with </a:t>
                </a:r>
                <a14:m>
                  <m:oMath xmlns:m="http://schemas.openxmlformats.org/officeDocument/2006/math">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𝜋</m:t>
                        </m:r>
                      </m:e>
                      <m:sub>
                        <m:r>
                          <a:rPr lang="en-US" sz="1350" b="0" i="1" smtClean="0">
                            <a:latin typeface="Cambria Math" panose="02040503050406030204" pitchFamily="18" charset="0"/>
                          </a:rPr>
                          <m:t>𝑎</m:t>
                        </m:r>
                      </m:sub>
                    </m:sSub>
                    <m:r>
                      <a:rPr lang="en-US" sz="1350" b="0" i="1" smtClean="0">
                        <a:latin typeface="Cambria Math" panose="02040503050406030204" pitchFamily="18" charset="0"/>
                      </a:rPr>
                      <m:t>=</m:t>
                    </m:r>
                    <m:r>
                      <m:rPr>
                        <m:sty m:val="p"/>
                      </m:rPr>
                      <a:rPr lang="en-US" sz="1350" b="0" i="1" smtClean="0">
                        <a:latin typeface="Cambria Math" panose="02040503050406030204" pitchFamily="18" charset="0"/>
                      </a:rPr>
                      <m:t>Pr</m:t>
                    </m:r>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𝐴</m:t>
                        </m:r>
                        <m:r>
                          <a:rPr lang="en-US" sz="1350" b="0" i="1" smtClean="0">
                            <a:latin typeface="Cambria Math" panose="02040503050406030204" pitchFamily="18" charset="0"/>
                          </a:rPr>
                          <m:t>=</m:t>
                        </m:r>
                        <m:r>
                          <a:rPr lang="en-US" sz="1350" b="0" i="1" smtClean="0">
                            <a:latin typeface="Cambria Math" panose="02040503050406030204" pitchFamily="18" charset="0"/>
                          </a:rPr>
                          <m:t>𝑎</m:t>
                        </m:r>
                      </m:e>
                    </m:d>
                  </m:oMath>
                </a14:m>
                <a:r>
                  <a:rPr lang="en-US" sz="1350" dirty="0"/>
                  <a:t>, </a:t>
                </a:r>
                <a14:m>
                  <m:oMath xmlns:m="http://schemas.openxmlformats.org/officeDocument/2006/math">
                    <m:r>
                      <a:rPr lang="en-US" sz="1350" b="1" i="1" smtClean="0">
                        <a:latin typeface="Cambria Math" panose="02040503050406030204" pitchFamily="18" charset="0"/>
                      </a:rPr>
                      <m:t>𝒀</m:t>
                    </m:r>
                    <m:r>
                      <a:rPr lang="en-US" sz="1350" b="0" i="1" smtClean="0">
                        <a:latin typeface="Cambria Math" panose="02040503050406030204" pitchFamily="18" charset="0"/>
                      </a:rPr>
                      <m:t>=</m:t>
                    </m:r>
                    <m:sSup>
                      <m:sSupPr>
                        <m:ctrlPr>
                          <a:rPr lang="en-US" sz="1350" b="0" i="1" smtClean="0">
                            <a:latin typeface="Cambria Math" panose="02040503050406030204" pitchFamily="18" charset="0"/>
                          </a:rPr>
                        </m:ctrlPr>
                      </m:sSupPr>
                      <m:e>
                        <m:d>
                          <m:dPr>
                            <m:ctrlPr>
                              <a:rPr lang="en-US" sz="1350" b="0" i="1" smtClean="0">
                                <a:latin typeface="Cambria Math" panose="02040503050406030204" pitchFamily="18" charset="0"/>
                              </a:rPr>
                            </m:ctrlPr>
                          </m:dPr>
                          <m:e>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𝑌</m:t>
                                </m:r>
                              </m:e>
                              <m:sup>
                                <m:d>
                                  <m:dPr>
                                    <m:ctrlPr>
                                      <a:rPr lang="en-US" sz="1350" b="0" i="1" smtClean="0">
                                        <a:latin typeface="Cambria Math" panose="02040503050406030204" pitchFamily="18" charset="0"/>
                                      </a:rPr>
                                    </m:ctrlPr>
                                  </m:dPr>
                                  <m:e>
                                    <m:r>
                                      <a:rPr lang="en-US" sz="1350" b="0" i="1" smtClean="0">
                                        <a:latin typeface="Cambria Math" panose="02040503050406030204" pitchFamily="18" charset="0"/>
                                      </a:rPr>
                                      <m:t>1</m:t>
                                    </m:r>
                                  </m:e>
                                </m:d>
                              </m:sup>
                            </m:sSup>
                            <m:r>
                              <a:rPr lang="en-US" sz="1350" b="0" i="1" smtClean="0">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b="0" i="1" smtClean="0">
                                        <a:latin typeface="Cambria Math" panose="02040503050406030204" pitchFamily="18" charset="0"/>
                                      </a:rPr>
                                      <m:t>𝑘</m:t>
                                    </m:r>
                                  </m:e>
                                </m:d>
                              </m:sup>
                            </m:sSup>
                          </m:e>
                        </m:d>
                      </m:e>
                      <m:sup>
                        <m:r>
                          <a:rPr lang="en-US" sz="1350" b="0" i="1" smtClean="0">
                            <a:latin typeface="Cambria Math" panose="02040503050406030204" pitchFamily="18" charset="0"/>
                          </a:rPr>
                          <m:t>⊤</m:t>
                        </m:r>
                      </m:sup>
                    </m:sSup>
                  </m:oMath>
                </a14:m>
                <a:r>
                  <a:rPr lang="en-US" sz="1350" dirty="0"/>
                  <a:t>, </a:t>
                </a:r>
                <a14:m>
                  <m:oMath xmlns:m="http://schemas.openxmlformats.org/officeDocument/2006/math">
                    <m:r>
                      <a:rPr lang="en-US" sz="1350" b="1" i="1" smtClean="0">
                        <a:latin typeface="Cambria Math" panose="02040503050406030204" pitchFamily="18" charset="0"/>
                      </a:rPr>
                      <m:t>𝝁</m:t>
                    </m:r>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𝑋</m:t>
                        </m:r>
                      </m:e>
                    </m:d>
                    <m:r>
                      <a:rPr lang="en-US" sz="1350" b="0" i="1" smtClean="0">
                        <a:latin typeface="Cambria Math" panose="02040503050406030204" pitchFamily="18" charset="0"/>
                      </a:rPr>
                      <m:t>=</m:t>
                    </m:r>
                    <m:sSup>
                      <m:sSupPr>
                        <m:ctrlPr>
                          <a:rPr lang="en-US" sz="1350" b="0" i="1" smtClean="0">
                            <a:latin typeface="Cambria Math" panose="02040503050406030204" pitchFamily="18" charset="0"/>
                          </a:rPr>
                        </m:ctrlPr>
                      </m:sSupPr>
                      <m:e>
                        <m:d>
                          <m:dPr>
                            <m:ctrlPr>
                              <a:rPr lang="en-US" sz="1350" b="0" i="1" smtClean="0">
                                <a:latin typeface="Cambria Math" panose="02040503050406030204" pitchFamily="18" charset="0"/>
                              </a:rPr>
                            </m:ctrlPr>
                          </m:dPr>
                          <m:e>
                            <m:sSub>
                              <m:sSubPr>
                                <m:ctrlPr>
                                  <a:rPr lang="en-US" sz="1350" i="1">
                                    <a:latin typeface="Cambria Math" panose="02040503050406030204" pitchFamily="18" charset="0"/>
                                  </a:rPr>
                                </m:ctrlPr>
                              </m:sSubPr>
                              <m:e>
                                <m:r>
                                  <a:rPr lang="en-US" sz="1350">
                                    <a:latin typeface="Cambria Math" panose="02040503050406030204" pitchFamily="18" charset="0"/>
                                  </a:rPr>
                                  <m:t>𝜇</m:t>
                                </m:r>
                              </m:e>
                              <m:sub>
                                <m:r>
                                  <a:rPr lang="en-US" sz="1350" b="0" i="1" smtClean="0">
                                    <a:latin typeface="Cambria Math" panose="02040503050406030204" pitchFamily="18" charset="0"/>
                                  </a:rPr>
                                  <m:t>1</m:t>
                                </m:r>
                              </m:sub>
                            </m:sSub>
                            <m:d>
                              <m:dPr>
                                <m:ctrlPr>
                                  <a:rPr lang="en-US" sz="1350" i="1">
                                    <a:latin typeface="Cambria Math" panose="02040503050406030204" pitchFamily="18" charset="0"/>
                                  </a:rPr>
                                </m:ctrlPr>
                              </m:dPr>
                              <m:e>
                                <m:r>
                                  <a:rPr lang="en-US" sz="1350">
                                    <a:latin typeface="Cambria Math" panose="02040503050406030204" pitchFamily="18" charset="0"/>
                                  </a:rPr>
                                  <m:t>𝑋</m:t>
                                </m:r>
                              </m:e>
                            </m:d>
                            <m:r>
                              <a:rPr lang="en-US" sz="1350" b="0" i="1" smtClean="0">
                                <a:latin typeface="Cambria Math" panose="02040503050406030204" pitchFamily="18" charset="0"/>
                              </a:rPr>
                              <m:t>,…,</m:t>
                            </m:r>
                            <m:sSub>
                              <m:sSubPr>
                                <m:ctrlPr>
                                  <a:rPr lang="en-US" sz="1350" i="1">
                                    <a:latin typeface="Cambria Math" panose="02040503050406030204" pitchFamily="18" charset="0"/>
                                  </a:rPr>
                                </m:ctrlPr>
                              </m:sSubPr>
                              <m:e>
                                <m:r>
                                  <a:rPr lang="en-US" sz="1350">
                                    <a:latin typeface="Cambria Math" panose="02040503050406030204" pitchFamily="18" charset="0"/>
                                  </a:rPr>
                                  <m:t>𝜇</m:t>
                                </m:r>
                              </m:e>
                              <m:sub>
                                <m:r>
                                  <a:rPr lang="en-US" sz="1350" b="0" i="1" smtClean="0">
                                    <a:latin typeface="Cambria Math" panose="02040503050406030204" pitchFamily="18" charset="0"/>
                                  </a:rPr>
                                  <m:t>𝑘</m:t>
                                </m:r>
                              </m:sub>
                            </m:sSub>
                            <m:d>
                              <m:dPr>
                                <m:ctrlPr>
                                  <a:rPr lang="en-US" sz="1350" i="1">
                                    <a:latin typeface="Cambria Math" panose="02040503050406030204" pitchFamily="18" charset="0"/>
                                  </a:rPr>
                                </m:ctrlPr>
                              </m:dPr>
                              <m:e>
                                <m:r>
                                  <a:rPr lang="en-US" sz="1350">
                                    <a:latin typeface="Cambria Math" panose="02040503050406030204" pitchFamily="18" charset="0"/>
                                  </a:rPr>
                                  <m:t>𝑋</m:t>
                                </m:r>
                              </m:e>
                            </m:d>
                          </m:e>
                        </m:d>
                      </m:e>
                      <m:sup>
                        <m:r>
                          <a:rPr lang="en-US" sz="1350" b="0" i="1" smtClean="0">
                            <a:latin typeface="Cambria Math" panose="02040503050406030204" pitchFamily="18" charset="0"/>
                          </a:rPr>
                          <m:t>⊤</m:t>
                        </m:r>
                      </m:sup>
                    </m:sSup>
                  </m:oMath>
                </a14:m>
                <a:r>
                  <a:rPr lang="en-US" sz="1350" dirty="0"/>
                  <a:t>, </a:t>
                </a:r>
                <a14:m>
                  <m:oMath xmlns:m="http://schemas.openxmlformats.org/officeDocument/2006/math">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𝑅</m:t>
                        </m:r>
                      </m:e>
                      <m:sub>
                        <m:r>
                          <a:rPr lang="en-US" sz="1350" b="0" i="1" smtClean="0">
                            <a:latin typeface="Cambria Math" panose="02040503050406030204" pitchFamily="18" charset="0"/>
                          </a:rPr>
                          <m:t>𝑌</m:t>
                        </m:r>
                      </m:sub>
                    </m:sSub>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𝑍</m:t>
                        </m:r>
                      </m:e>
                    </m:d>
                    <m:r>
                      <a:rPr lang="en-US" sz="1350" b="0" i="1" smtClean="0">
                        <a:latin typeface="Cambria Math" panose="02040503050406030204" pitchFamily="18" charset="0"/>
                      </a:rPr>
                      <m:t>=</m:t>
                    </m:r>
                    <m:r>
                      <m:rPr>
                        <m:sty m:val="p"/>
                      </m:rPr>
                      <a:rPr lang="en-US" sz="1350" b="0" i="1" smtClean="0">
                        <a:latin typeface="Cambria Math" panose="02040503050406030204" pitchFamily="18" charset="0"/>
                      </a:rPr>
                      <m:t>diag</m:t>
                    </m:r>
                    <m:d>
                      <m:dPr>
                        <m:begChr m:val="{"/>
                        <m:endChr m:val="}"/>
                        <m:ctrlPr>
                          <a:rPr lang="en-US" sz="1350" b="0" i="1" smtClean="0">
                            <a:latin typeface="Cambria Math" panose="02040503050406030204" pitchFamily="18" charset="0"/>
                          </a:rPr>
                        </m:ctrlPr>
                      </m:dPr>
                      <m:e>
                        <m:sSubSup>
                          <m:sSubSupPr>
                            <m:ctrlPr>
                              <a:rPr lang="en-US" sz="1350" i="1">
                                <a:latin typeface="Cambria Math" panose="02040503050406030204" pitchFamily="18" charset="0"/>
                              </a:rPr>
                            </m:ctrlPr>
                          </m:sSubSupPr>
                          <m:e>
                            <m:r>
                              <a:rPr lang="en-US" sz="1350" i="1">
                                <a:latin typeface="Cambria Math" panose="02040503050406030204" pitchFamily="18" charset="0"/>
                              </a:rPr>
                              <m:t>𝜋</m:t>
                            </m:r>
                          </m:e>
                          <m:sub>
                            <m:r>
                              <a:rPr lang="en-US" sz="1350" i="1">
                                <a:latin typeface="Cambria Math" panose="02040503050406030204" pitchFamily="18" charset="0"/>
                              </a:rPr>
                              <m:t>𝑎</m:t>
                            </m:r>
                          </m:sub>
                          <m:sup>
                            <m:r>
                              <a:rPr lang="en-US" sz="1350" i="1">
                                <a:latin typeface="Cambria Math" panose="02040503050406030204" pitchFamily="18" charset="0"/>
                              </a:rPr>
                              <m:t>−1</m:t>
                            </m:r>
                          </m:sup>
                        </m:sSubSup>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𝑎</m:t>
                                    </m:r>
                                  </m:e>
                                </m:d>
                              </m:sup>
                            </m:sSup>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𝑌</m:t>
                                    </m:r>
                                  </m:e>
                                  <m:sup>
                                    <m:d>
                                      <m:dPr>
                                        <m:ctrlPr>
                                          <a:rPr lang="en-US" sz="1350" i="1">
                                            <a:latin typeface="Cambria Math" panose="02040503050406030204" pitchFamily="18" charset="0"/>
                                          </a:rPr>
                                        </m:ctrlPr>
                                      </m:dPr>
                                      <m:e>
                                        <m:r>
                                          <a:rPr lang="en-US" sz="1350" i="1">
                                            <a:latin typeface="Cambria Math" panose="02040503050406030204" pitchFamily="18" charset="0"/>
                                          </a:rPr>
                                          <m:t>𝑎</m:t>
                                        </m:r>
                                      </m:e>
                                    </m:d>
                                  </m:sup>
                                </m:sSup>
                              </m:e>
                            </m:d>
                            <m:r>
                              <a:rPr lang="en-US" sz="1350" i="1">
                                <a:latin typeface="Cambria Math" panose="02040503050406030204" pitchFamily="18" charset="0"/>
                              </a:rPr>
                              <m:t>|</m:t>
                            </m:r>
                            <m:r>
                              <a:rPr lang="en-US" sz="1350" i="1">
                                <a:latin typeface="Cambria Math" panose="02040503050406030204" pitchFamily="18" charset="0"/>
                              </a:rPr>
                              <m:t>𝑍</m:t>
                            </m:r>
                          </m:e>
                        </m:d>
                        <m:r>
                          <a:rPr lang="en-US" sz="1350" i="1">
                            <a:latin typeface="Cambria Math" panose="02040503050406030204" pitchFamily="18" charset="0"/>
                          </a:rPr>
                          <m:t>, </m:t>
                        </m:r>
                        <m:r>
                          <a:rPr lang="en-US" sz="1350" i="1">
                            <a:latin typeface="Cambria Math" panose="02040503050406030204" pitchFamily="18" charset="0"/>
                          </a:rPr>
                          <m:t>𝑎</m:t>
                        </m:r>
                        <m:r>
                          <a:rPr lang="en-US" sz="1350" i="1">
                            <a:latin typeface="Cambria Math" panose="02040503050406030204" pitchFamily="18" charset="0"/>
                          </a:rPr>
                          <m:t>=1,…,</m:t>
                        </m:r>
                        <m:r>
                          <a:rPr lang="en-US" sz="1350" i="1">
                            <a:latin typeface="Cambria Math" panose="02040503050406030204" pitchFamily="18" charset="0"/>
                          </a:rPr>
                          <m:t>𝑘</m:t>
                        </m:r>
                      </m:e>
                    </m:d>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𝑅</m:t>
                        </m:r>
                      </m:e>
                      <m:sub>
                        <m:r>
                          <a:rPr lang="en-US" sz="1350" b="0" i="1" smtClean="0">
                            <a:latin typeface="Cambria Math" panose="02040503050406030204" pitchFamily="18" charset="0"/>
                          </a:rPr>
                          <m:t>𝑋</m:t>
                        </m:r>
                      </m:sub>
                    </m:sSub>
                    <m:d>
                      <m:dPr>
                        <m:ctrlPr>
                          <a:rPr lang="en-US" sz="1350" i="1">
                            <a:latin typeface="Cambria Math" panose="02040503050406030204" pitchFamily="18" charset="0"/>
                          </a:rPr>
                        </m:ctrlPr>
                      </m:dPr>
                      <m:e>
                        <m:r>
                          <a:rPr lang="en-US" sz="1350" i="1">
                            <a:latin typeface="Cambria Math" panose="02040503050406030204" pitchFamily="18" charset="0"/>
                          </a:rPr>
                          <m:t>𝑍</m:t>
                        </m:r>
                      </m:e>
                    </m:d>
                    <m:r>
                      <a:rPr lang="en-US" sz="1350" i="1">
                        <a:latin typeface="Cambria Math" panose="02040503050406030204" pitchFamily="18" charset="0"/>
                      </a:rPr>
                      <m:t>=</m:t>
                    </m:r>
                    <m:r>
                      <m:rPr>
                        <m:sty m:val="p"/>
                      </m:rPr>
                      <a:rPr lang="en-US" sz="1350" i="1">
                        <a:latin typeface="Cambria Math" panose="02040503050406030204" pitchFamily="18" charset="0"/>
                      </a:rPr>
                      <m:t>diag</m:t>
                    </m:r>
                    <m:d>
                      <m:dPr>
                        <m:begChr m:val="{"/>
                        <m:endChr m:val="}"/>
                        <m:ctrlPr>
                          <a:rPr lang="en-US" sz="1350" b="0" i="1" smtClean="0">
                            <a:latin typeface="Cambria Math" panose="02040503050406030204" pitchFamily="18" charset="0"/>
                          </a:rPr>
                        </m:ctrlPr>
                      </m:dPr>
                      <m:e>
                        <m:sSubSup>
                          <m:sSubSupPr>
                            <m:ctrlPr>
                              <a:rPr lang="en-US" sz="1350" i="1">
                                <a:latin typeface="Cambria Math" panose="02040503050406030204" pitchFamily="18" charset="0"/>
                              </a:rPr>
                            </m:ctrlPr>
                          </m:sSubSupPr>
                          <m:e>
                            <m:r>
                              <a:rPr lang="en-US" sz="1350" i="1">
                                <a:latin typeface="Cambria Math" panose="02040503050406030204" pitchFamily="18" charset="0"/>
                              </a:rPr>
                              <m:t>𝜋</m:t>
                            </m:r>
                          </m:e>
                          <m:sub>
                            <m:r>
                              <a:rPr lang="en-US" sz="1350" i="1">
                                <a:latin typeface="Cambria Math" panose="02040503050406030204" pitchFamily="18" charset="0"/>
                              </a:rPr>
                              <m:t>𝑎</m:t>
                            </m:r>
                          </m:sub>
                          <m:sup>
                            <m:r>
                              <a:rPr lang="en-US" sz="1350" i="1">
                                <a:latin typeface="Cambria Math" panose="02040503050406030204" pitchFamily="18" charset="0"/>
                              </a:rPr>
                              <m:t>−1</m:t>
                            </m:r>
                          </m:sup>
                        </m:sSubSup>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𝜇</m:t>
                                </m:r>
                              </m:e>
                              <m:sub>
                                <m:r>
                                  <a:rPr lang="en-US" sz="1350" i="1">
                                    <a:latin typeface="Cambria Math" panose="02040503050406030204" pitchFamily="18" charset="0"/>
                                  </a:rPr>
                                  <m:t>𝑎</m:t>
                                </m:r>
                              </m:sub>
                            </m:sSub>
                            <m:d>
                              <m:dPr>
                                <m:ctrlPr>
                                  <a:rPr lang="en-US" sz="1350" i="1">
                                    <a:latin typeface="Cambria Math" panose="02040503050406030204" pitchFamily="18" charset="0"/>
                                  </a:rPr>
                                </m:ctrlPr>
                              </m:dPr>
                              <m:e>
                                <m:r>
                                  <a:rPr lang="en-US" sz="1350" i="1">
                                    <a:latin typeface="Cambria Math" panose="02040503050406030204" pitchFamily="18" charset="0"/>
                                  </a:rPr>
                                  <m:t>𝑋</m:t>
                                </m:r>
                              </m:e>
                            </m:d>
                            <m:r>
                              <a:rPr lang="en-US" sz="1350" i="1">
                                <a:latin typeface="Cambria Math" panose="02040503050406030204" pitchFamily="18" charset="0"/>
                              </a:rPr>
                              <m:t>−</m:t>
                            </m:r>
                            <m:r>
                              <m:rPr>
                                <m:sty m:val="p"/>
                              </m:rPr>
                              <a:rPr lang="en-US" sz="1350" i="1">
                                <a:latin typeface="Cambria Math" panose="02040503050406030204" pitchFamily="18" charset="0"/>
                              </a:rPr>
                              <m:t>E</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𝜇</m:t>
                                    </m:r>
                                  </m:e>
                                  <m:sub>
                                    <m:r>
                                      <a:rPr lang="en-US" sz="1350" i="1">
                                        <a:latin typeface="Cambria Math" panose="02040503050406030204" pitchFamily="18" charset="0"/>
                                      </a:rPr>
                                      <m:t>𝑎</m:t>
                                    </m:r>
                                  </m:sub>
                                </m:sSub>
                                <m:d>
                                  <m:dPr>
                                    <m:ctrlPr>
                                      <a:rPr lang="en-US" sz="1350" i="1">
                                        <a:latin typeface="Cambria Math" panose="02040503050406030204" pitchFamily="18" charset="0"/>
                                      </a:rPr>
                                    </m:ctrlPr>
                                  </m:dPr>
                                  <m:e>
                                    <m:r>
                                      <a:rPr lang="en-US" sz="1350" i="1">
                                        <a:latin typeface="Cambria Math" panose="02040503050406030204" pitchFamily="18" charset="0"/>
                                      </a:rPr>
                                      <m:t>𝑋</m:t>
                                    </m:r>
                                  </m:e>
                                </m:d>
                              </m:e>
                            </m:d>
                            <m:r>
                              <a:rPr lang="en-US" sz="1350" i="1">
                                <a:latin typeface="Cambria Math" panose="02040503050406030204" pitchFamily="18" charset="0"/>
                              </a:rPr>
                              <m:t>|</m:t>
                            </m:r>
                            <m:r>
                              <a:rPr lang="en-US" sz="1350" i="1">
                                <a:latin typeface="Cambria Math" panose="02040503050406030204" pitchFamily="18" charset="0"/>
                              </a:rPr>
                              <m:t>𝑍</m:t>
                            </m:r>
                          </m:e>
                        </m:d>
                        <m:r>
                          <a:rPr lang="en-US" sz="1350" i="1">
                            <a:latin typeface="Cambria Math" panose="02040503050406030204" pitchFamily="18" charset="0"/>
                          </a:rPr>
                          <m:t>, </m:t>
                        </m:r>
                        <m:r>
                          <a:rPr lang="en-US" sz="1350" i="1">
                            <a:latin typeface="Cambria Math" panose="02040503050406030204" pitchFamily="18" charset="0"/>
                          </a:rPr>
                          <m:t>𝑎</m:t>
                        </m:r>
                        <m:r>
                          <a:rPr lang="en-US" sz="1350" i="1">
                            <a:latin typeface="Cambria Math" panose="02040503050406030204" pitchFamily="18" charset="0"/>
                          </a:rPr>
                          <m:t>=1,…,</m:t>
                        </m:r>
                        <m:r>
                          <a:rPr lang="en-US" sz="1350" i="1">
                            <a:latin typeface="Cambria Math" panose="02040503050406030204" pitchFamily="18" charset="0"/>
                          </a:rPr>
                          <m:t>𝑘</m:t>
                        </m:r>
                      </m:e>
                    </m:d>
                  </m:oMath>
                </a14:m>
                <a:r>
                  <a:rPr lang="en-US" sz="1350" dirty="0"/>
                  <a:t>, </a:t>
                </a:r>
                <a14:m>
                  <m:oMath xmlns:m="http://schemas.openxmlformats.org/officeDocument/2006/math">
                    <m:r>
                      <m:rPr>
                        <m:sty m:val="p"/>
                      </m:rPr>
                      <a:rPr lang="en-US" sz="1350" b="0" i="0" smtClean="0">
                        <a:latin typeface="Cambria Math" panose="02040503050406030204" pitchFamily="18" charset="0"/>
                      </a:rPr>
                      <m:t>Ω</m:t>
                    </m:r>
                    <m:r>
                      <a:rPr lang="en-US" sz="1350" b="0" i="1" smtClean="0">
                        <a:latin typeface="Cambria Math" panose="02040503050406030204" pitchFamily="18" charset="0"/>
                      </a:rPr>
                      <m:t>(</m:t>
                    </m:r>
                    <m:r>
                      <a:rPr lang="en-US" sz="1350" b="0" i="1" smtClean="0">
                        <a:latin typeface="Cambria Math" panose="02040503050406030204" pitchFamily="18" charset="0"/>
                      </a:rPr>
                      <m:t>𝑍</m:t>
                    </m:r>
                    <m:r>
                      <a:rPr lang="en-US" sz="1350" b="0" i="1" smtClean="0">
                        <a:latin typeface="Cambria Math" panose="02040503050406030204" pitchFamily="18" charset="0"/>
                      </a:rPr>
                      <m:t>)</m:t>
                    </m:r>
                  </m:oMath>
                </a14:m>
                <a:r>
                  <a:rPr lang="en-US" sz="1350" dirty="0"/>
                  <a:t> is related to </a:t>
                </a:r>
                <a:r>
                  <a:rPr lang="en-US" sz="1350" b="1" dirty="0"/>
                  <a:t>covariate-adaptive randomization</a:t>
                </a:r>
                <a:r>
                  <a:rPr lang="en-US" sz="1350" dirty="0"/>
                  <a:t> and </a:t>
                </a:r>
                <a14:m>
                  <m:oMath xmlns:m="http://schemas.openxmlformats.org/officeDocument/2006/math">
                    <m:sSub>
                      <m:sSubPr>
                        <m:ctrlPr>
                          <a:rPr lang="en-US" sz="1350" b="0" i="1" smtClean="0">
                            <a:latin typeface="Cambria Math" panose="02040503050406030204" pitchFamily="18" charset="0"/>
                          </a:rPr>
                        </m:ctrlPr>
                      </m:sSubPr>
                      <m:e>
                        <m:r>
                          <m:rPr>
                            <m:sty m:val="p"/>
                          </m:rPr>
                          <a:rPr lang="en-US" sz="1350" b="0" i="0" smtClean="0">
                            <a:latin typeface="Cambria Math" panose="02040503050406030204" pitchFamily="18" charset="0"/>
                          </a:rPr>
                          <m:t>Ω</m:t>
                        </m:r>
                      </m:e>
                      <m:sub>
                        <m:r>
                          <a:rPr lang="en-US" sz="1350" b="0" i="1" smtClean="0">
                            <a:latin typeface="Cambria Math" panose="02040503050406030204" pitchFamily="18" charset="0"/>
                          </a:rPr>
                          <m:t>𝑆𝑅</m:t>
                        </m:r>
                      </m:sub>
                    </m:sSub>
                  </m:oMath>
                </a14:m>
                <a:r>
                  <a:rPr lang="en-US" sz="1350" dirty="0"/>
                  <a:t> is </a:t>
                </a:r>
                <a14:m>
                  <m:oMath xmlns:m="http://schemas.openxmlformats.org/officeDocument/2006/math">
                    <m:r>
                      <m:rPr>
                        <m:sty m:val="p"/>
                      </m:rPr>
                      <a:rPr lang="en-US" sz="1350" b="0" i="0" smtClean="0">
                        <a:latin typeface="Cambria Math" panose="02040503050406030204" pitchFamily="18" charset="0"/>
                      </a:rPr>
                      <m:t>Ω</m:t>
                    </m:r>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𝑍</m:t>
                        </m:r>
                      </m:e>
                    </m:d>
                  </m:oMath>
                </a14:m>
                <a:r>
                  <a:rPr lang="en-US" sz="1350" dirty="0"/>
                  <a:t> under simple randomization, and </a:t>
                </a:r>
                <a14:m>
                  <m:oMath xmlns:m="http://schemas.openxmlformats.org/officeDocument/2006/math">
                    <m:r>
                      <a:rPr lang="en-US" sz="1350" b="0" i="1" smtClean="0">
                        <a:latin typeface="Cambria Math" panose="02040503050406030204" pitchFamily="18" charset="0"/>
                      </a:rPr>
                      <m:t>𝑍</m:t>
                    </m:r>
                  </m:oMath>
                </a14:m>
                <a:r>
                  <a:rPr lang="en-US" sz="1350" dirty="0"/>
                  <a:t> is the stratification factor.</a:t>
                </a:r>
              </a:p>
              <a:p>
                <a:pPr>
                  <a:spcAft>
                    <a:spcPts val="600"/>
                  </a:spcAft>
                </a:pPr>
                <a:endParaRPr lang="en-US" sz="1350" b="1" dirty="0">
                  <a:solidFill>
                    <a:srgbClr val="C5050C"/>
                  </a:solidFill>
                </a:endParaRPr>
              </a:p>
              <a:p>
                <a:pPr>
                  <a:spcAft>
                    <a:spcPts val="600"/>
                  </a:spcAft>
                </a:pPr>
                <a:endParaRPr lang="en-US" sz="1350" b="1" dirty="0">
                  <a:solidFill>
                    <a:srgbClr val="C5050C"/>
                  </a:solidFill>
                </a:endParaRPr>
              </a:p>
              <a:p>
                <a:pPr>
                  <a:spcAft>
                    <a:spcPts val="600"/>
                  </a:spcAft>
                </a:pPr>
                <a:endParaRPr lang="en-US" sz="1350" b="1" dirty="0">
                  <a:solidFill>
                    <a:srgbClr val="C5050C"/>
                  </a:solidFill>
                </a:endParaRP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365992" cy="3775448"/>
              </a:xfrm>
              <a:prstGeom prst="rect">
                <a:avLst/>
              </a:prstGeom>
              <a:blipFill>
                <a:blip r:embed="rId3"/>
                <a:stretch>
                  <a:fillRect l="-1341" b="-66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1">
                <a:extLst>
                  <a:ext uri="{FF2B5EF4-FFF2-40B4-BE49-F238E27FC236}">
                    <a16:creationId xmlns:a16="http://schemas.microsoft.com/office/drawing/2014/main" id="{519C15B4-9962-8C69-B7BF-E88600B4793F}"/>
                  </a:ext>
                </a:extLst>
              </p:cNvPr>
              <p:cNvGraphicFramePr>
                <a:graphicFrameLocks noGrp="1"/>
              </p:cNvGraphicFramePr>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u="none" smtClean="0">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u="none" dirty="0" smtClean="0">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chemeClr val="tx1"/>
                              </a:solidFill>
                            </a:rPr>
                            <a:t>AIPW (doubly robust)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solidFill>
                                    <a:schemeClr val="tx1"/>
                                  </a:solidFill>
                                  <a:latin typeface="Cambria Math" panose="02040503050406030204" pitchFamily="18" charset="0"/>
                                </a:rPr>
                                <m:t>E</m:t>
                              </m:r>
                              <m:d>
                                <m:dPr>
                                  <m:ctrlPr>
                                    <a:rPr lang="en-US" sz="1350" b="0" i="1" smtClean="0">
                                      <a:solidFill>
                                        <a:schemeClr val="tx1"/>
                                      </a:solidFill>
                                      <a:latin typeface="Cambria Math" panose="02040503050406030204" pitchFamily="18" charset="0"/>
                                    </a:rPr>
                                  </m:ctrlPr>
                                </m:dPr>
                                <m:e>
                                  <m:r>
                                    <a:rPr lang="en-US" sz="1350" b="0" smtClean="0">
                                      <a:solidFill>
                                        <a:schemeClr val="tx1"/>
                                      </a:solidFill>
                                      <a:latin typeface="Cambria Math" panose="02040503050406030204" pitchFamily="18" charset="0"/>
                                    </a:rPr>
                                    <m:t>𝑌</m:t>
                                  </m:r>
                                </m:e>
                                <m:e>
                                  <m:r>
                                    <a:rPr lang="en-US" sz="1350" b="0" smtClean="0">
                                      <a:solidFill>
                                        <a:schemeClr val="tx1"/>
                                      </a:solidFill>
                                      <a:latin typeface="Cambria Math" panose="02040503050406030204" pitchFamily="18" charset="0"/>
                                    </a:rPr>
                                    <m:t>𝐴</m:t>
                                  </m:r>
                                  <m:r>
                                    <a:rPr lang="en-US" sz="1350" b="0" smtClean="0">
                                      <a:solidFill>
                                        <a:schemeClr val="tx1"/>
                                      </a:solidFill>
                                      <a:latin typeface="Cambria Math" panose="02040503050406030204" pitchFamily="18" charset="0"/>
                                    </a:rPr>
                                    <m:t>, </m:t>
                                  </m:r>
                                  <m:r>
                                    <a:rPr lang="en-US" sz="1350" b="0" smtClean="0">
                                      <a:solidFill>
                                        <a:schemeClr val="tx1"/>
                                      </a:solidFill>
                                      <a:latin typeface="Cambria Math" panose="02040503050406030204" pitchFamily="18" charset="0"/>
                                    </a:rPr>
                                    <m:t>𝑋</m:t>
                                  </m:r>
                                </m:e>
                              </m:d>
                              <m:r>
                                <a:rPr lang="en-US" sz="1350" b="0" smtClean="0">
                                  <a:solidFill>
                                    <a:schemeClr val="tx1"/>
                                  </a:solidFill>
                                  <a:latin typeface="Cambria Math" panose="02040503050406030204" pitchFamily="18" charset="0"/>
                                </a:rPr>
                                <m:t>=∑</m:t>
                              </m:r>
                              <m:sSub>
                                <m:sSubPr>
                                  <m:ctrlPr>
                                    <a:rPr lang="en-US" sz="1350" b="0" i="1" smtClean="0">
                                      <a:solidFill>
                                        <a:schemeClr val="tx1"/>
                                      </a:solidFill>
                                      <a:latin typeface="Cambria Math" panose="02040503050406030204" pitchFamily="18" charset="0"/>
                                    </a:rPr>
                                  </m:ctrlPr>
                                </m:sSubPr>
                                <m:e>
                                  <m:r>
                                    <a:rPr lang="en-US" sz="1350" b="0" i="1" smtClean="0">
                                      <a:solidFill>
                                        <a:schemeClr val="tx1"/>
                                      </a:solidFill>
                                      <a:latin typeface="Cambria Math" panose="02040503050406030204" pitchFamily="18" charset="0"/>
                                    </a:rPr>
                                    <m:t>𝜇</m:t>
                                  </m:r>
                                </m:e>
                                <m:sub>
                                  <m:r>
                                    <a:rPr lang="en-US" sz="1350" b="0" i="1" smtClean="0">
                                      <a:solidFill>
                                        <a:schemeClr val="tx1"/>
                                      </a:solidFill>
                                      <a:latin typeface="Cambria Math" panose="02040503050406030204" pitchFamily="18" charset="0"/>
                                    </a:rPr>
                                    <m:t>𝑎</m:t>
                                  </m:r>
                                </m:sub>
                              </m:sSub>
                              <m:d>
                                <m:dPr>
                                  <m:ctrlPr>
                                    <a:rPr lang="en-US" sz="1350" b="0" i="1" smtClean="0">
                                      <a:solidFill>
                                        <a:schemeClr val="tx1"/>
                                      </a:solidFill>
                                      <a:latin typeface="Cambria Math" panose="02040503050406030204" pitchFamily="18" charset="0"/>
                                    </a:rPr>
                                  </m:ctrlPr>
                                </m:dPr>
                                <m:e>
                                  <m:r>
                                    <a:rPr lang="en-US" sz="1350" b="0" i="1" smtClean="0">
                                      <a:solidFill>
                                        <a:schemeClr val="tx1"/>
                                      </a:solidFill>
                                      <a:latin typeface="Cambria Math" panose="02040503050406030204" pitchFamily="18" charset="0"/>
                                    </a:rPr>
                                    <m:t>𝑋</m:t>
                                  </m:r>
                                </m:e>
                              </m:d>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𝐼</m:t>
                                  </m:r>
                                </m:e>
                                <m:sub>
                                  <m:d>
                                    <m:dPr>
                                      <m:begChr m:val="{"/>
                                      <m:endChr m:val="}"/>
                                      <m:ctrlPr>
                                        <a:rPr lang="en-US" sz="1350" b="0" i="1" smtClean="0">
                                          <a:solidFill>
                                            <a:schemeClr val="tx1"/>
                                          </a:solidFill>
                                          <a:latin typeface="Cambria Math" panose="02040503050406030204" pitchFamily="18" charset="0"/>
                                        </a:rPr>
                                      </m:ctrlPr>
                                    </m:dPr>
                                    <m:e>
                                      <m:r>
                                        <a:rPr lang="en-US" sz="1350" b="0" smtClean="0">
                                          <a:solidFill>
                                            <a:schemeClr val="tx1"/>
                                          </a:solidFill>
                                          <a:latin typeface="Cambria Math" panose="02040503050406030204" pitchFamily="18" charset="0"/>
                                        </a:rPr>
                                        <m:t>𝐴</m:t>
                                      </m:r>
                                      <m:r>
                                        <a:rPr lang="en-US" sz="1350" b="0" smtClean="0">
                                          <a:solidFill>
                                            <a:schemeClr val="tx1"/>
                                          </a:solidFill>
                                          <a:latin typeface="Cambria Math" panose="02040503050406030204" pitchFamily="18" charset="0"/>
                                        </a:rPr>
                                        <m:t>=</m:t>
                                      </m:r>
                                      <m:r>
                                        <a:rPr lang="en-US" sz="1350" b="0" smtClean="0">
                                          <a:solidFill>
                                            <a:schemeClr val="tx1"/>
                                          </a:solidFill>
                                          <a:latin typeface="Cambria Math" panose="02040503050406030204" pitchFamily="18" charset="0"/>
                                        </a:rPr>
                                        <m:t>𝑎</m:t>
                                      </m:r>
                                    </m:e>
                                  </m:d>
                                </m:sub>
                              </m:sSub>
                            </m:oMath>
                          </a14:m>
                          <a:r>
                            <a:rPr lang="en-US" sz="1350" dirty="0">
                              <a:solidFill>
                                <a:schemeClr val="tx1"/>
                              </a:solidFill>
                            </a:rPr>
                            <a:t> </a:t>
                          </a:r>
                        </a:p>
                      </a:txBody>
                      <a:tcPr anchor="ctr"/>
                    </a:tc>
                    <a:tc>
                      <a:txBody>
                        <a:bodyPr/>
                        <a:lstStyle/>
                        <a:p>
                          <a:pPr algn="l"/>
                          <a14:m>
                            <m:oMath xmlns:m="http://schemas.openxmlformats.org/officeDocument/2006/math">
                              <m:f>
                                <m:fPr>
                                  <m:ctrlPr>
                                    <a:rPr lang="en-US" sz="1350" i="1" smtClean="0">
                                      <a:solidFill>
                                        <a:schemeClr val="tx1"/>
                                      </a:solidFill>
                                      <a:latin typeface="Cambria Math" panose="02040503050406030204" pitchFamily="18" charset="0"/>
                                    </a:rPr>
                                  </m:ctrlPr>
                                </m:fPr>
                                <m:num>
                                  <m:r>
                                    <a:rPr lang="en-US" sz="1350" b="0" smtClean="0">
                                      <a:solidFill>
                                        <a:schemeClr val="tx1"/>
                                      </a:solidFill>
                                      <a:latin typeface="Cambria Math" panose="02040503050406030204" pitchFamily="18" charset="0"/>
                                    </a:rPr>
                                    <m:t>1</m:t>
                                  </m:r>
                                </m:num>
                                <m:den>
                                  <m:r>
                                    <a:rPr lang="en-US" sz="1350" b="0" smtClean="0">
                                      <a:solidFill>
                                        <a:schemeClr val="tx1"/>
                                      </a:solidFill>
                                      <a:latin typeface="Cambria Math" panose="02040503050406030204" pitchFamily="18" charset="0"/>
                                    </a:rPr>
                                    <m:t>𝑛</m:t>
                                  </m:r>
                                </m:den>
                              </m:f>
                              <m:nary>
                                <m:naryPr>
                                  <m:chr m:val="∑"/>
                                  <m:limLoc m:val="subSup"/>
                                  <m:supHide m:val="on"/>
                                  <m:ctrlPr>
                                    <a:rPr lang="en-US" sz="1350" i="1" smtClean="0">
                                      <a:solidFill>
                                        <a:schemeClr val="tx1"/>
                                      </a:solidFill>
                                      <a:latin typeface="Cambria Math" panose="02040503050406030204" pitchFamily="18" charset="0"/>
                                    </a:rPr>
                                  </m:ctrlPr>
                                </m:naryPr>
                                <m:sub>
                                  <m:sSub>
                                    <m:sSubPr>
                                      <m:ctrlPr>
                                        <a:rPr lang="en-US" sz="1350" b="0" i="1" smtClean="0">
                                          <a:solidFill>
                                            <a:schemeClr val="tx1"/>
                                          </a:solidFill>
                                          <a:latin typeface="Cambria Math" panose="02040503050406030204" pitchFamily="18" charset="0"/>
                                        </a:rPr>
                                      </m:ctrlPr>
                                    </m:sSubPr>
                                    <m:e>
                                      <m:r>
                                        <m:rPr>
                                          <m:brk m:alnAt="9"/>
                                        </m:rPr>
                                        <a:rPr lang="en-US" sz="1350" b="0" smtClean="0">
                                          <a:solidFill>
                                            <a:schemeClr val="tx1"/>
                                          </a:solidFill>
                                          <a:latin typeface="Cambria Math" panose="02040503050406030204" pitchFamily="18" charset="0"/>
                                        </a:rPr>
                                        <m:t>𝐴</m:t>
                                      </m:r>
                                    </m:e>
                                    <m:sub>
                                      <m:r>
                                        <m:rPr>
                                          <m:brk m:alnAt="9"/>
                                        </m:rPr>
                                        <a:rPr lang="en-US" sz="1350" b="0" smtClean="0">
                                          <a:solidFill>
                                            <a:schemeClr val="tx1"/>
                                          </a:solidFill>
                                          <a:latin typeface="Cambria Math" panose="02040503050406030204" pitchFamily="18" charset="0"/>
                                        </a:rPr>
                                        <m:t>𝑖</m:t>
                                      </m:r>
                                    </m:sub>
                                  </m:sSub>
                                  <m:r>
                                    <m:rPr>
                                      <m:brk m:alnAt="9"/>
                                    </m:rPr>
                                    <a:rPr lang="en-US" sz="1350" b="0" smtClean="0">
                                      <a:solidFill>
                                        <a:schemeClr val="tx1"/>
                                      </a:solidFill>
                                      <a:latin typeface="Cambria Math" panose="02040503050406030204" pitchFamily="18" charset="0"/>
                                    </a:rPr>
                                    <m:t>=</m:t>
                                  </m:r>
                                  <m:r>
                                    <a:rPr lang="en-US" sz="1350" b="0" smtClean="0">
                                      <a:solidFill>
                                        <a:schemeClr val="tx1"/>
                                      </a:solidFill>
                                      <a:latin typeface="Cambria Math" panose="02040503050406030204" pitchFamily="18" charset="0"/>
                                    </a:rPr>
                                    <m:t>𝑎</m:t>
                                  </m:r>
                                </m:sub>
                                <m:sup/>
                                <m:e>
                                  <m:f>
                                    <m:fPr>
                                      <m:ctrlPr>
                                        <a:rPr lang="en-US" sz="1350" i="1" smtClean="0">
                                          <a:solidFill>
                                            <a:schemeClr val="tx1"/>
                                          </a:solidFill>
                                          <a:latin typeface="Cambria Math" panose="02040503050406030204" pitchFamily="18" charset="0"/>
                                        </a:rPr>
                                      </m:ctrlPr>
                                    </m:fPr>
                                    <m:num>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𝑌</m:t>
                                          </m:r>
                                        </m:e>
                                        <m:sub>
                                          <m:r>
                                            <a:rPr lang="en-US" sz="1350" b="0" smtClean="0">
                                              <a:solidFill>
                                                <a:schemeClr val="tx1"/>
                                              </a:solidFill>
                                              <a:latin typeface="Cambria Math" panose="02040503050406030204" pitchFamily="18" charset="0"/>
                                            </a:rPr>
                                            <m:t>𝑖</m:t>
                                          </m:r>
                                        </m:sub>
                                      </m:sSub>
                                      <m:r>
                                        <a:rPr lang="en-US" sz="1350" b="0" smtClean="0">
                                          <a:solidFill>
                                            <a:schemeClr val="tx1"/>
                                          </a:solidFill>
                                          <a:latin typeface="Cambria Math" panose="02040503050406030204" pitchFamily="18" charset="0"/>
                                        </a:rPr>
                                        <m:t>−</m:t>
                                      </m:r>
                                      <m:sSub>
                                        <m:sSubPr>
                                          <m:ctrlPr>
                                            <a:rPr lang="en-US" sz="1350" b="0" i="1" smtClean="0">
                                              <a:solidFill>
                                                <a:schemeClr val="tx1"/>
                                              </a:solidFill>
                                              <a:latin typeface="Cambria Math" panose="02040503050406030204" pitchFamily="18" charset="0"/>
                                            </a:rPr>
                                          </m:ctrlPr>
                                        </m:sSubPr>
                                        <m:e>
                                          <m:acc>
                                            <m:accPr>
                                              <m:chr m:val="̂"/>
                                              <m:ctrlPr>
                                                <a:rPr lang="en-US" sz="1350" b="0" i="1" smtClean="0">
                                                  <a:solidFill>
                                                    <a:schemeClr val="tx1"/>
                                                  </a:solidFill>
                                                  <a:latin typeface="Cambria Math" panose="02040503050406030204" pitchFamily="18" charset="0"/>
                                                </a:rPr>
                                              </m:ctrlPr>
                                            </m:accPr>
                                            <m:e>
                                              <m:r>
                                                <a:rPr lang="en-US" sz="1350" b="0" smtClean="0">
                                                  <a:solidFill>
                                                    <a:schemeClr val="tx1"/>
                                                  </a:solidFill>
                                                  <a:latin typeface="Cambria Math" panose="02040503050406030204" pitchFamily="18" charset="0"/>
                                                </a:rPr>
                                                <m:t>𝜇</m:t>
                                              </m:r>
                                            </m:e>
                                          </m:acc>
                                        </m:e>
                                        <m:sub>
                                          <m:r>
                                            <a:rPr lang="en-US" sz="1350" b="0" smtClean="0">
                                              <a:solidFill>
                                                <a:schemeClr val="tx1"/>
                                              </a:solidFill>
                                              <a:latin typeface="Cambria Math" panose="02040503050406030204" pitchFamily="18" charset="0"/>
                                            </a:rPr>
                                            <m:t>𝑎</m:t>
                                          </m:r>
                                        </m:sub>
                                      </m:sSub>
                                      <m:d>
                                        <m:dPr>
                                          <m:ctrlPr>
                                            <a:rPr lang="en-US" sz="1350" b="0" i="1" smtClean="0">
                                              <a:solidFill>
                                                <a:schemeClr val="tx1"/>
                                              </a:solidFill>
                                              <a:latin typeface="Cambria Math" panose="02040503050406030204" pitchFamily="18" charset="0"/>
                                            </a:rPr>
                                          </m:ctrlPr>
                                        </m:dPr>
                                        <m:e>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𝑋</m:t>
                                              </m:r>
                                            </m:e>
                                            <m:sub>
                                              <m:r>
                                                <a:rPr lang="en-US" sz="1350" b="0" smtClean="0">
                                                  <a:solidFill>
                                                    <a:schemeClr val="tx1"/>
                                                  </a:solidFill>
                                                  <a:latin typeface="Cambria Math" panose="02040503050406030204" pitchFamily="18" charset="0"/>
                                                </a:rPr>
                                                <m:t>𝑖</m:t>
                                              </m:r>
                                            </m:sub>
                                          </m:sSub>
                                        </m:e>
                                      </m:d>
                                    </m:num>
                                    <m:den>
                                      <m:f>
                                        <m:fPr>
                                          <m:type m:val="lin"/>
                                          <m:ctrlPr>
                                            <a:rPr lang="en-US" sz="1350" i="1" smtClean="0">
                                              <a:solidFill>
                                                <a:schemeClr val="tx1"/>
                                              </a:solidFill>
                                              <a:latin typeface="Cambria Math" panose="02040503050406030204" pitchFamily="18" charset="0"/>
                                            </a:rPr>
                                          </m:ctrlPr>
                                        </m:fPr>
                                        <m:num>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𝑛</m:t>
                                              </m:r>
                                            </m:e>
                                            <m:sub>
                                              <m:r>
                                                <a:rPr lang="en-US" sz="1350" b="0" smtClean="0">
                                                  <a:solidFill>
                                                    <a:schemeClr val="tx1"/>
                                                  </a:solidFill>
                                                  <a:latin typeface="Cambria Math" panose="02040503050406030204" pitchFamily="18" charset="0"/>
                                                </a:rPr>
                                                <m:t>𝑎</m:t>
                                              </m:r>
                                            </m:sub>
                                          </m:sSub>
                                        </m:num>
                                        <m:den>
                                          <m:r>
                                            <a:rPr lang="en-US" sz="1350" b="0" smtClean="0">
                                              <a:solidFill>
                                                <a:schemeClr val="tx1"/>
                                              </a:solidFill>
                                              <a:latin typeface="Cambria Math" panose="02040503050406030204" pitchFamily="18" charset="0"/>
                                            </a:rPr>
                                            <m:t>𝑛</m:t>
                                          </m:r>
                                        </m:den>
                                      </m:f>
                                    </m:den>
                                  </m:f>
                                </m:e>
                              </m:nary>
                              <m:r>
                                <a:rPr lang="en-US" sz="1350" b="0" smtClean="0">
                                  <a:solidFill>
                                    <a:schemeClr val="tx1"/>
                                  </a:solidFill>
                                  <a:latin typeface="Cambria Math" panose="02040503050406030204" pitchFamily="18" charset="0"/>
                                </a:rPr>
                                <m:t>+</m:t>
                              </m:r>
                              <m:f>
                                <m:fPr>
                                  <m:ctrlPr>
                                    <a:rPr lang="en-US" sz="1350" b="0" i="1" smtClean="0">
                                      <a:solidFill>
                                        <a:schemeClr val="tx1"/>
                                      </a:solidFill>
                                      <a:latin typeface="Cambria Math" panose="02040503050406030204" pitchFamily="18" charset="0"/>
                                    </a:rPr>
                                  </m:ctrlPr>
                                </m:fPr>
                                <m:num>
                                  <m:r>
                                    <a:rPr lang="en-US" sz="1350" b="0" smtClean="0">
                                      <a:solidFill>
                                        <a:schemeClr val="tx1"/>
                                      </a:solidFill>
                                      <a:latin typeface="Cambria Math" panose="02040503050406030204" pitchFamily="18" charset="0"/>
                                    </a:rPr>
                                    <m:t>1</m:t>
                                  </m:r>
                                </m:num>
                                <m:den>
                                  <m:r>
                                    <a:rPr lang="en-US" sz="1350" b="0" smtClean="0">
                                      <a:solidFill>
                                        <a:schemeClr val="tx1"/>
                                      </a:solidFill>
                                      <a:latin typeface="Cambria Math" panose="02040503050406030204" pitchFamily="18" charset="0"/>
                                    </a:rPr>
                                    <m:t>𝑛</m:t>
                                  </m:r>
                                </m:den>
                              </m:f>
                              <m:nary>
                                <m:naryPr>
                                  <m:chr m:val="∑"/>
                                  <m:limLoc m:val="subSup"/>
                                  <m:ctrlPr>
                                    <a:rPr lang="en-US" sz="1350" b="0" i="1" smtClean="0">
                                      <a:solidFill>
                                        <a:schemeClr val="tx1"/>
                                      </a:solidFill>
                                      <a:latin typeface="Cambria Math" panose="02040503050406030204" pitchFamily="18" charset="0"/>
                                    </a:rPr>
                                  </m:ctrlPr>
                                </m:naryPr>
                                <m:sub>
                                  <m:r>
                                    <m:rPr>
                                      <m:brk m:alnAt="25"/>
                                    </m:rPr>
                                    <a:rPr lang="en-US" sz="1350" b="0" smtClean="0">
                                      <a:solidFill>
                                        <a:schemeClr val="tx1"/>
                                      </a:solidFill>
                                      <a:latin typeface="Cambria Math" panose="02040503050406030204" pitchFamily="18" charset="0"/>
                                    </a:rPr>
                                    <m:t>𝑖</m:t>
                                  </m:r>
                                  <m:r>
                                    <a:rPr lang="en-US" sz="1350" b="0" smtClean="0">
                                      <a:solidFill>
                                        <a:schemeClr val="tx1"/>
                                      </a:solidFill>
                                      <a:latin typeface="Cambria Math" panose="02040503050406030204" pitchFamily="18" charset="0"/>
                                    </a:rPr>
                                    <m:t>=1</m:t>
                                  </m:r>
                                </m:sub>
                                <m:sup>
                                  <m:r>
                                    <a:rPr lang="en-US" sz="1350" b="0" smtClean="0">
                                      <a:solidFill>
                                        <a:schemeClr val="tx1"/>
                                      </a:solidFill>
                                      <a:latin typeface="Cambria Math" panose="02040503050406030204" pitchFamily="18" charset="0"/>
                                    </a:rPr>
                                    <m:t>𝑛</m:t>
                                  </m:r>
                                </m:sup>
                                <m:e>
                                  <m:sSub>
                                    <m:sSubPr>
                                      <m:ctrlPr>
                                        <a:rPr lang="en-US" sz="1350" b="0" i="1" smtClean="0">
                                          <a:solidFill>
                                            <a:schemeClr val="tx1"/>
                                          </a:solidFill>
                                          <a:latin typeface="Cambria Math" panose="02040503050406030204" pitchFamily="18" charset="0"/>
                                        </a:rPr>
                                      </m:ctrlPr>
                                    </m:sSubPr>
                                    <m:e>
                                      <m:acc>
                                        <m:accPr>
                                          <m:chr m:val="̂"/>
                                          <m:ctrlPr>
                                            <a:rPr lang="en-US" sz="1350" b="0" i="1" smtClean="0">
                                              <a:solidFill>
                                                <a:schemeClr val="tx1"/>
                                              </a:solidFill>
                                              <a:latin typeface="Cambria Math" panose="02040503050406030204" pitchFamily="18" charset="0"/>
                                            </a:rPr>
                                          </m:ctrlPr>
                                        </m:accPr>
                                        <m:e>
                                          <m:r>
                                            <a:rPr lang="en-US" sz="1350" b="0" smtClean="0">
                                              <a:solidFill>
                                                <a:schemeClr val="tx1"/>
                                              </a:solidFill>
                                              <a:latin typeface="Cambria Math" panose="02040503050406030204" pitchFamily="18" charset="0"/>
                                            </a:rPr>
                                            <m:t>𝜇</m:t>
                                          </m:r>
                                        </m:e>
                                      </m:acc>
                                    </m:e>
                                    <m:sub>
                                      <m:r>
                                        <a:rPr lang="en-US" sz="1350" b="0" smtClean="0">
                                          <a:solidFill>
                                            <a:schemeClr val="tx1"/>
                                          </a:solidFill>
                                          <a:latin typeface="Cambria Math" panose="02040503050406030204" pitchFamily="18" charset="0"/>
                                        </a:rPr>
                                        <m:t>𝑎</m:t>
                                      </m:r>
                                    </m:sub>
                                  </m:sSub>
                                  <m:d>
                                    <m:dPr>
                                      <m:ctrlPr>
                                        <a:rPr lang="en-US" sz="1350" b="0" i="1" smtClean="0">
                                          <a:solidFill>
                                            <a:schemeClr val="tx1"/>
                                          </a:solidFill>
                                          <a:latin typeface="Cambria Math" panose="02040503050406030204" pitchFamily="18" charset="0"/>
                                        </a:rPr>
                                      </m:ctrlPr>
                                    </m:dPr>
                                    <m:e>
                                      <m:sSub>
                                        <m:sSubPr>
                                          <m:ctrlPr>
                                            <a:rPr lang="en-US" sz="1350" b="0" i="1" smtClean="0">
                                              <a:solidFill>
                                                <a:schemeClr val="tx1"/>
                                              </a:solidFill>
                                              <a:latin typeface="Cambria Math" panose="02040503050406030204" pitchFamily="18" charset="0"/>
                                            </a:rPr>
                                          </m:ctrlPr>
                                        </m:sSubPr>
                                        <m:e>
                                          <m:r>
                                            <a:rPr lang="en-US" sz="1350" b="0" smtClean="0">
                                              <a:solidFill>
                                                <a:schemeClr val="tx1"/>
                                              </a:solidFill>
                                              <a:latin typeface="Cambria Math" panose="02040503050406030204" pitchFamily="18" charset="0"/>
                                            </a:rPr>
                                            <m:t>𝑋</m:t>
                                          </m:r>
                                        </m:e>
                                        <m:sub>
                                          <m:r>
                                            <a:rPr lang="en-US" sz="1350" b="0" smtClean="0">
                                              <a:solidFill>
                                                <a:schemeClr val="tx1"/>
                                              </a:solidFill>
                                              <a:latin typeface="Cambria Math" panose="02040503050406030204" pitchFamily="18" charset="0"/>
                                            </a:rPr>
                                            <m:t>𝑖</m:t>
                                          </m:r>
                                        </m:sub>
                                      </m:sSub>
                                    </m:e>
                                  </m:d>
                                </m:e>
                              </m:nary>
                              <m:r>
                                <a:rPr lang="en-US" sz="1350" b="0" smtClean="0">
                                  <a:solidFill>
                                    <a:schemeClr val="tx1"/>
                                  </a:solidFill>
                                  <a:latin typeface="Cambria Math" panose="02040503050406030204" pitchFamily="18" charset="0"/>
                                </a:rPr>
                                <m:t>, </m:t>
                              </m:r>
                              <m:r>
                                <a:rPr lang="en-US" sz="1350" b="0" smtClean="0">
                                  <a:solidFill>
                                    <a:schemeClr val="tx1"/>
                                  </a:solidFill>
                                  <a:latin typeface="Cambria Math" panose="02040503050406030204" pitchFamily="18" charset="0"/>
                                </a:rPr>
                                <m:t>𝑎</m:t>
                              </m:r>
                              <m:r>
                                <a:rPr lang="en-US" sz="1350" b="0" smtClean="0">
                                  <a:solidFill>
                                    <a:schemeClr val="tx1"/>
                                  </a:solidFill>
                                  <a:latin typeface="Cambria Math" panose="02040503050406030204" pitchFamily="18" charset="0"/>
                                </a:rPr>
                                <m:t>=1,…,</m:t>
                              </m:r>
                              <m:r>
                                <a:rPr lang="en-US" sz="1350" b="0" smtClean="0">
                                  <a:solidFill>
                                    <a:schemeClr val="tx1"/>
                                  </a:solidFill>
                                  <a:latin typeface="Cambria Math" panose="02040503050406030204" pitchFamily="18" charset="0"/>
                                </a:rPr>
                                <m:t>𝑘</m:t>
                              </m:r>
                            </m:oMath>
                          </a14:m>
                          <a:r>
                            <a:rPr lang="en-US" sz="1350" dirty="0">
                              <a:solidFill>
                                <a:schemeClr val="tx1"/>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chemeClr val="tx1"/>
                              </a:solidFill>
                            </a:rPr>
                            <a:t>robincar_glm</a:t>
                          </a:r>
                          <a:r>
                            <a:rPr lang="en-US" sz="1350" dirty="0">
                              <a:solidFill>
                                <a:schemeClr val="tx1"/>
                              </a:solidFill>
                            </a:rPr>
                            <a:t>, </a:t>
                          </a:r>
                          <a:r>
                            <a:rPr lang="en-US" sz="1350" dirty="0" err="1">
                              <a:solidFill>
                                <a:schemeClr val="tx1"/>
                              </a:solidFill>
                            </a:rPr>
                            <a:t>robincar_SL</a:t>
                          </a:r>
                          <a:endParaRPr lang="en-US" sz="1350" dirty="0">
                            <a:solidFill>
                              <a:schemeClr val="tx1"/>
                            </a:solidFill>
                          </a:endParaRPr>
                        </a:p>
                      </a:txBody>
                      <a:tcPr anchor="ctr"/>
                    </a:tc>
                    <a:extLst>
                      <a:ext uri="{0D108BD9-81ED-4DB2-BD59-A6C34878D82A}">
                        <a16:rowId xmlns:a16="http://schemas.microsoft.com/office/drawing/2014/main" val="3106131093"/>
                      </a:ext>
                    </a:extLst>
                  </a:tr>
                </a:tbl>
              </a:graphicData>
            </a:graphic>
          </p:graphicFrame>
        </mc:Choice>
        <mc:Fallback xmlns="">
          <p:graphicFrame>
            <p:nvGraphicFramePr>
              <p:cNvPr id="4" name="Table 1">
                <a:extLst>
                  <a:ext uri="{FF2B5EF4-FFF2-40B4-BE49-F238E27FC236}">
                    <a16:creationId xmlns:a16="http://schemas.microsoft.com/office/drawing/2014/main" id="{519C15B4-9962-8C69-B7BF-E88600B4793F}"/>
                  </a:ext>
                </a:extLst>
              </p:cNvPr>
              <p:cNvGraphicFramePr>
                <a:graphicFrameLocks noGrp="1"/>
              </p:cNvGraphicFramePr>
              <p:nvPr/>
            </p:nvGraphicFramePr>
            <p:xfrm>
              <a:off x="570752" y="1881240"/>
              <a:ext cx="11272972" cy="9144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4"/>
                          <a:stretch>
                            <a:fillRect l="-136918" t="-2703" r="-82079" b="-189189"/>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solidFill>
                                <a:schemeClr val="tx1"/>
                              </a:solidFill>
                            </a:rPr>
                            <a:t>AIPW (doubly robust)</a:t>
                          </a:r>
                        </a:p>
                      </a:txBody>
                      <a:tcPr anchor="ctr"/>
                    </a:tc>
                    <a:tc>
                      <a:txBody>
                        <a:bodyPr/>
                        <a:lstStyle/>
                        <a:p>
                          <a:endParaRPr lang="en-US"/>
                        </a:p>
                      </a:txBody>
                      <a:tcPr anchor="ctr">
                        <a:blipFill>
                          <a:blip r:embed="rId4"/>
                          <a:stretch>
                            <a:fillRect l="-70536" t="-105556" r="-226786" b="-94444"/>
                          </a:stretch>
                        </a:blipFill>
                      </a:tcPr>
                    </a:tc>
                    <a:tc>
                      <a:txBody>
                        <a:bodyPr/>
                        <a:lstStyle/>
                        <a:p>
                          <a:endParaRPr lang="en-US"/>
                        </a:p>
                      </a:txBody>
                      <a:tcPr anchor="ctr">
                        <a:blipFill>
                          <a:blip r:embed="rId4"/>
                          <a:stretch>
                            <a:fillRect l="-136918" t="-105556" r="-82079" b="-9444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chemeClr val="tx1"/>
                              </a:solidFill>
                            </a:rPr>
                            <a:t>robincar_glm</a:t>
                          </a:r>
                          <a:r>
                            <a:rPr lang="en-US" sz="1350" dirty="0">
                              <a:solidFill>
                                <a:schemeClr val="tx1"/>
                              </a:solidFill>
                            </a:rPr>
                            <a:t>, </a:t>
                          </a:r>
                          <a:r>
                            <a:rPr lang="en-US" sz="1350" dirty="0" err="1">
                              <a:solidFill>
                                <a:schemeClr val="tx1"/>
                              </a:solidFill>
                            </a:rPr>
                            <a:t>robincar_SL</a:t>
                          </a:r>
                          <a:endParaRPr lang="en-US" sz="1350" dirty="0">
                            <a:solidFill>
                              <a:schemeClr val="tx1"/>
                            </a:solidFill>
                          </a:endParaRPr>
                        </a:p>
                      </a:txBody>
                      <a:tcPr anchor="ctr"/>
                    </a:tc>
                    <a:extLst>
                      <a:ext uri="{0D108BD9-81ED-4DB2-BD59-A6C34878D82A}">
                        <a16:rowId xmlns:a16="http://schemas.microsoft.com/office/drawing/2014/main" val="3106131093"/>
                      </a:ext>
                    </a:extLst>
                  </a:tr>
                </a:tbl>
              </a:graphicData>
            </a:graphic>
          </p:graphicFrame>
        </mc:Fallback>
      </mc:AlternateContent>
      <p:sp>
        <p:nvSpPr>
          <p:cNvPr id="6" name="Rounded Rectangle 5">
            <a:extLst>
              <a:ext uri="{FF2B5EF4-FFF2-40B4-BE49-F238E27FC236}">
                <a16:creationId xmlns:a16="http://schemas.microsoft.com/office/drawing/2014/main" id="{916F1A38-29DC-42ED-463C-2DA514E1685C}"/>
              </a:ext>
            </a:extLst>
          </p:cNvPr>
          <p:cNvSpPr/>
          <p:nvPr/>
        </p:nvSpPr>
        <p:spPr>
          <a:xfrm>
            <a:off x="570751" y="4852503"/>
            <a:ext cx="11272973" cy="1856883"/>
          </a:xfrm>
          <a:prstGeom prst="roundRect">
            <a:avLst>
              <a:gd name="adj" fmla="val 9457"/>
            </a:avLst>
          </a:prstGeom>
          <a:solidFill>
            <a:schemeClr val="tx2">
              <a:lumMod val="20000"/>
              <a:lumOff val="80000"/>
              <a:alpha val="5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300"/>
              </a:spcAft>
            </a:pPr>
            <a:r>
              <a:rPr lang="en-US" sz="1600" b="1" dirty="0">
                <a:solidFill>
                  <a:schemeClr val="tx2">
                    <a:lumMod val="75000"/>
                  </a:schemeClr>
                </a:solidFill>
              </a:rPr>
              <a:t>Practice – CAR (details in Practice1.rmd)</a:t>
            </a:r>
          </a:p>
          <a:p>
            <a:pPr marL="236538" indent="-236538">
              <a:spcAft>
                <a:spcPts val="300"/>
              </a:spcAft>
              <a:buFont typeface="Arial" panose="020B0604020202020204" pitchFamily="34" charset="0"/>
              <a:buChar char="•"/>
            </a:pPr>
            <a:r>
              <a:rPr lang="en-US" sz="1350" dirty="0">
                <a:solidFill>
                  <a:schemeClr val="tx2">
                    <a:lumMod val="75000"/>
                  </a:schemeClr>
                </a:solidFill>
              </a:rPr>
              <a:t>Re-use the previously simulated data set and the contrast function </a:t>
            </a:r>
            <a:r>
              <a:rPr lang="en-US" sz="1350" dirty="0" err="1">
                <a:solidFill>
                  <a:schemeClr val="tx2">
                    <a:lumMod val="75000"/>
                  </a:schemeClr>
                </a:solidFill>
                <a:latin typeface="Courier New" panose="02070309020205020404" pitchFamily="49" charset="0"/>
                <a:cs typeface="Courier New" panose="02070309020205020404" pitchFamily="49" charset="0"/>
              </a:rPr>
              <a:t>Fun_h_diff</a:t>
            </a:r>
            <a:r>
              <a:rPr lang="en-US" sz="1350" dirty="0">
                <a:solidFill>
                  <a:schemeClr val="tx2">
                    <a:lumMod val="75000"/>
                  </a:schemeClr>
                </a:solidFill>
                <a:latin typeface="Courier New" panose="02070309020205020404" pitchFamily="49" charset="0"/>
                <a:cs typeface="Courier New" panose="02070309020205020404" pitchFamily="49" charset="0"/>
              </a:rPr>
              <a:t> </a:t>
            </a:r>
            <a:r>
              <a:rPr lang="en-US" sz="1350" dirty="0">
                <a:solidFill>
                  <a:schemeClr val="tx2">
                    <a:lumMod val="75000"/>
                  </a:schemeClr>
                </a:solidFill>
              </a:rPr>
              <a:t>and</a:t>
            </a:r>
            <a:r>
              <a:rPr lang="en-US" sz="1350" dirty="0">
                <a:solidFill>
                  <a:schemeClr val="tx2">
                    <a:lumMod val="75000"/>
                  </a:schemeClr>
                </a:solidFill>
                <a:latin typeface="Courier New" panose="02070309020205020404" pitchFamily="49" charset="0"/>
                <a:cs typeface="Courier New" panose="02070309020205020404" pitchFamily="49" charset="0"/>
              </a:rPr>
              <a:t> </a:t>
            </a:r>
            <a:r>
              <a:rPr lang="en-US" sz="1350" dirty="0" err="1">
                <a:solidFill>
                  <a:schemeClr val="tx2">
                    <a:lumMod val="75000"/>
                  </a:schemeClr>
                </a:solidFill>
                <a:latin typeface="Courier New" panose="02070309020205020404" pitchFamily="49" charset="0"/>
                <a:cs typeface="Courier New" panose="02070309020205020404" pitchFamily="49" charset="0"/>
              </a:rPr>
              <a:t>Fun_h_ratio</a:t>
            </a:r>
            <a:endParaRPr lang="en-US" sz="1350" dirty="0">
              <a:solidFill>
                <a:schemeClr val="tx2">
                  <a:lumMod val="75000"/>
                </a:schemeClr>
              </a:solidFill>
              <a:latin typeface="Courier New" panose="02070309020205020404" pitchFamily="49" charset="0"/>
              <a:cs typeface="Courier New" panose="02070309020205020404" pitchFamily="49" charset="0"/>
            </a:endParaRPr>
          </a:p>
          <a:p>
            <a:pPr marL="236538" indent="-236538">
              <a:spcAft>
                <a:spcPts val="300"/>
              </a:spcAft>
              <a:buFont typeface="Arial" panose="020B0604020202020204" pitchFamily="34" charset="0"/>
              <a:buChar char="•"/>
            </a:pPr>
            <a:r>
              <a:rPr lang="en-US" sz="1350" dirty="0">
                <a:solidFill>
                  <a:schemeClr val="tx2">
                    <a:lumMod val="75000"/>
                  </a:schemeClr>
                </a:solidFill>
              </a:rPr>
              <a:t>Obtain joint normality of ANCOVA, ANHECOVA and AIPW estimators with adjustment for </a:t>
            </a:r>
            <a:r>
              <a:rPr lang="en-US" sz="1350" dirty="0" err="1">
                <a:solidFill>
                  <a:schemeClr val="tx2">
                    <a:lumMod val="75000"/>
                  </a:schemeClr>
                </a:solidFill>
                <a:latin typeface="Courier New" panose="02070309020205020404" pitchFamily="49" charset="0"/>
                <a:cs typeface="Courier New" panose="02070309020205020404" pitchFamily="49" charset="0"/>
              </a:rPr>
              <a:t>Xc</a:t>
            </a:r>
            <a:r>
              <a:rPr lang="en-US" sz="1350" dirty="0">
                <a:solidFill>
                  <a:schemeClr val="tx2">
                    <a:lumMod val="75000"/>
                  </a:schemeClr>
                </a:solidFill>
                <a:latin typeface="Courier New" panose="02070309020205020404" pitchFamily="49" charset="0"/>
                <a:cs typeface="Courier New" panose="02070309020205020404" pitchFamily="49" charset="0"/>
              </a:rPr>
              <a:t>, </a:t>
            </a:r>
            <a:r>
              <a:rPr lang="en-US" sz="1350" dirty="0" err="1">
                <a:solidFill>
                  <a:schemeClr val="tx2">
                    <a:lumMod val="75000"/>
                  </a:schemeClr>
                </a:solidFill>
                <a:latin typeface="Courier New" panose="02070309020205020404" pitchFamily="49" charset="0"/>
                <a:cs typeface="Courier New" panose="02070309020205020404" pitchFamily="49" charset="0"/>
              </a:rPr>
              <a:t>Xb</a:t>
            </a:r>
            <a:r>
              <a:rPr lang="en-US" sz="1350" dirty="0">
                <a:solidFill>
                  <a:schemeClr val="tx2">
                    <a:lumMod val="75000"/>
                  </a:schemeClr>
                </a:solidFill>
                <a:latin typeface="Courier New" panose="02070309020205020404" pitchFamily="49" charset="0"/>
                <a:cs typeface="Courier New" panose="02070309020205020404" pitchFamily="49" charset="0"/>
              </a:rPr>
              <a:t> and Z</a:t>
            </a:r>
            <a:r>
              <a:rPr lang="en-US" sz="1350" dirty="0">
                <a:solidFill>
                  <a:schemeClr val="tx2">
                    <a:lumMod val="75000"/>
                  </a:schemeClr>
                </a:solidFill>
              </a:rPr>
              <a:t>, accounting for CAR</a:t>
            </a:r>
          </a:p>
          <a:p>
            <a:pPr marL="236538" indent="-236538">
              <a:spcAft>
                <a:spcPts val="300"/>
              </a:spcAft>
              <a:buFont typeface="Arial" panose="020B0604020202020204" pitchFamily="34" charset="0"/>
              <a:buChar char="•"/>
            </a:pPr>
            <a:r>
              <a:rPr lang="en-US" sz="1350" dirty="0">
                <a:solidFill>
                  <a:schemeClr val="tx2">
                    <a:lumMod val="75000"/>
                  </a:schemeClr>
                </a:solidFill>
              </a:rPr>
              <a:t>Use </a:t>
            </a:r>
            <a:r>
              <a:rPr lang="en-US" sz="1350" dirty="0" err="1">
                <a:solidFill>
                  <a:schemeClr val="tx2">
                    <a:lumMod val="75000"/>
                  </a:schemeClr>
                </a:solidFill>
                <a:latin typeface="Courier New" panose="02070309020205020404" pitchFamily="49" charset="0"/>
                <a:cs typeface="Courier New" panose="02070309020205020404" pitchFamily="49" charset="0"/>
              </a:rPr>
              <a:t>robincar_contrast</a:t>
            </a:r>
            <a:r>
              <a:rPr lang="en-US" sz="1350" dirty="0">
                <a:solidFill>
                  <a:schemeClr val="tx2">
                    <a:lumMod val="75000"/>
                  </a:schemeClr>
                </a:solidFill>
              </a:rPr>
              <a:t> to obtain mean difference and mean ratio estimator based on ANCOVA, ANHECOVA and AIPW estimators</a:t>
            </a:r>
            <a:endParaRPr lang="en-US" sz="600" i="1" dirty="0">
              <a:solidFill>
                <a:schemeClr val="tx2">
                  <a:lumMod val="75000"/>
                </a:schemeClr>
              </a:solidFill>
              <a:latin typeface="Cambria Math" panose="02040503050406030204" pitchFamily="18" charset="0"/>
            </a:endParaRPr>
          </a:p>
          <a:p>
            <a:pPr marL="236538" indent="-236538">
              <a:spcAft>
                <a:spcPts val="300"/>
              </a:spcAft>
              <a:buFont typeface="Arial" panose="020B0604020202020204" pitchFamily="34" charset="0"/>
              <a:buChar char="•"/>
            </a:pPr>
            <a:r>
              <a:rPr lang="en-US" sz="1350" dirty="0">
                <a:solidFill>
                  <a:schemeClr val="tx2">
                    <a:lumMod val="75000"/>
                  </a:schemeClr>
                </a:solidFill>
              </a:rPr>
              <a:t>Compare the estimates and corresponding SE with previous results not accounting for CAR</a:t>
            </a:r>
          </a:p>
        </p:txBody>
      </p:sp>
    </p:spTree>
    <p:extLst>
      <p:ext uri="{BB962C8B-B14F-4D97-AF65-F5344CB8AC3E}">
        <p14:creationId xmlns:p14="http://schemas.microsoft.com/office/powerpoint/2010/main" val="317312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BFA-F9F0-4254-8242-F4273DB436C8}"/>
              </a:ext>
            </a:extLst>
          </p:cNvPr>
          <p:cNvSpPr>
            <a:spLocks noGrp="1"/>
          </p:cNvSpPr>
          <p:nvPr>
            <p:ph type="title"/>
          </p:nvPr>
        </p:nvSpPr>
        <p:spPr/>
        <p:txBody>
          <a:bodyPr>
            <a:noAutofit/>
          </a:bodyPr>
          <a:lstStyle/>
          <a:p>
            <a:r>
              <a:rPr lang="en-US" sz="2800" dirty="0"/>
              <a:t>Covariate Adjustment for Unconditional Treatment Effect</a:t>
            </a:r>
          </a:p>
        </p:txBody>
      </p:sp>
      <mc:AlternateContent xmlns:mc="http://schemas.openxmlformats.org/markup-compatibility/2006" xmlns:a14="http://schemas.microsoft.com/office/drawing/2010/main">
        <mc:Choice Requires="a14">
          <p:sp>
            <p:nvSpPr>
              <p:cNvPr id="3" name="Text 1">
                <a:extLst>
                  <a:ext uri="{FF2B5EF4-FFF2-40B4-BE49-F238E27FC236}">
                    <a16:creationId xmlns:a16="http://schemas.microsoft.com/office/drawing/2014/main" id="{3E995EAE-6A40-0581-A77C-72E9F58C287E}"/>
                  </a:ext>
                </a:extLst>
              </p:cNvPr>
              <p:cNvSpPr/>
              <p:nvPr/>
            </p:nvSpPr>
            <p:spPr>
              <a:xfrm>
                <a:off x="570754" y="1077055"/>
                <a:ext cx="11272973" cy="5447478"/>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rtlCol="0" anchor="t"/>
              <a:lstStyle/>
              <a:p>
                <a:pPr>
                  <a:spcAft>
                    <a:spcPts val="600"/>
                  </a:spcAft>
                </a:pPr>
                <a:r>
                  <a:rPr lang="en-US" b="1" u="sng" dirty="0">
                    <a:solidFill>
                      <a:srgbClr val="C5050C"/>
                    </a:solidFill>
                  </a:rPr>
                  <a:t>Estimand</a:t>
                </a:r>
                <a:r>
                  <a:rPr lang="en-US" b="1" dirty="0">
                    <a:solidFill>
                      <a:srgbClr val="C5050C"/>
                    </a:solidFill>
                  </a:rPr>
                  <a:t>: </a:t>
                </a:r>
                <a:r>
                  <a:rPr lang="en-US" sz="1600" dirty="0"/>
                  <a:t>any comparison of</a:t>
                </a:r>
                <a:r>
                  <a:rPr lang="en-US" sz="2400" b="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2</m:t>
                                </m:r>
                              </m:e>
                            </m:d>
                          </m:sup>
                        </m:sSup>
                      </m:e>
                    </m:d>
                    <m:r>
                      <a:rPr lang="en-US" sz="1600" b="0" i="1" smtClean="0">
                        <a:latin typeface="Cambria Math" panose="02040503050406030204" pitchFamily="18" charset="0"/>
                      </a:rPr>
                      <m:t>,…,</m:t>
                    </m:r>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𝑘</m:t>
                                </m:r>
                              </m:e>
                            </m:d>
                          </m:sup>
                        </m:sSup>
                      </m:e>
                    </m:d>
                  </m:oMath>
                </a14:m>
                <a:r>
                  <a:rPr lang="en-US" sz="1600" dirty="0"/>
                  <a:t> </a:t>
                </a:r>
              </a:p>
              <a:p>
                <a:pPr>
                  <a:spcAft>
                    <a:spcPts val="600"/>
                  </a:spcAft>
                </a:pPr>
                <a:r>
                  <a:rPr lang="en-US" b="1" u="sng" dirty="0">
                    <a:solidFill>
                      <a:srgbClr val="C5050C"/>
                    </a:solidFill>
                  </a:rPr>
                  <a:t>Method of Estimation</a:t>
                </a:r>
                <a:r>
                  <a:rPr lang="en-US" b="1" dirty="0">
                    <a:solidFill>
                      <a:srgbClr val="C5050C"/>
                    </a:solidFill>
                  </a:rPr>
                  <a:t>:</a:t>
                </a: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a:p>
                <a:pPr>
                  <a:spcAft>
                    <a:spcPts val="600"/>
                  </a:spcAft>
                </a:pPr>
                <a:endParaRPr lang="en-US" sz="1600" b="1" dirty="0">
                  <a:solidFill>
                    <a:srgbClr val="C5050C"/>
                  </a:solidFill>
                </a:endParaRPr>
              </a:p>
              <a:p>
                <a:pPr>
                  <a:spcAft>
                    <a:spcPts val="600"/>
                  </a:spcAft>
                </a:pPr>
                <a:r>
                  <a:rPr lang="en-US" b="1" u="sng" dirty="0">
                    <a:solidFill>
                      <a:srgbClr val="C5050C"/>
                    </a:solidFill>
                  </a:rPr>
                  <a:t>Robust Inference (asymptotic theory): </a:t>
                </a:r>
              </a:p>
              <a:p>
                <a:pPr>
                  <a:spcAft>
                    <a:spcPts val="600"/>
                  </a:spcAft>
                </a:pPr>
                <a14:m>
                  <m:oMathPara xmlns:m="http://schemas.openxmlformats.org/officeDocument/2006/math">
                    <m:oMathParaPr>
                      <m:jc m:val="centerGroup"/>
                    </m:oMathParaPr>
                    <m:oMath xmlns:m="http://schemas.openxmlformats.org/officeDocument/2006/math">
                      <m:rad>
                        <m:radPr>
                          <m:degHide m:val="on"/>
                          <m:ctrlPr>
                            <a:rPr lang="en-US" sz="1400" b="0" i="1" smtClean="0">
                              <a:latin typeface="Cambria Math" panose="02040503050406030204" pitchFamily="18" charset="0"/>
                            </a:rPr>
                          </m:ctrlPr>
                        </m:radPr>
                        <m:deg/>
                        <m:e>
                          <m:r>
                            <a:rPr lang="en-US" sz="1400" b="0" i="1" smtClean="0">
                              <a:latin typeface="Cambria Math" panose="02040503050406030204" pitchFamily="18" charset="0"/>
                            </a:rPr>
                            <m:t>𝑛</m:t>
                          </m:r>
                        </m:e>
                      </m:rad>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𝜃</m:t>
                                          </m:r>
                                        </m:e>
                                      </m:acc>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𝜃</m:t>
                                          </m:r>
                                        </m:e>
                                      </m:acc>
                                    </m:e>
                                    <m:sub>
                                      <m:r>
                                        <a:rPr lang="en-US" sz="1400" b="0" i="1" smtClean="0">
                                          <a:latin typeface="Cambria Math" panose="02040503050406030204" pitchFamily="18" charset="0"/>
                                        </a:rPr>
                                        <m:t>𝑘</m:t>
                                      </m:r>
                                    </m:sub>
                                  </m:sSub>
                                </m:e>
                              </m:d>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m:rPr>
                                      <m:sty m:val="p"/>
                                    </m:rPr>
                                    <a:rPr lang="en-US" sz="1400" i="1">
                                      <a:latin typeface="Cambria Math" panose="02040503050406030204" pitchFamily="18" charset="0"/>
                                    </a:rPr>
                                    <m:t>E</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𝑌</m:t>
                                          </m:r>
                                        </m:e>
                                        <m:sup>
                                          <m:d>
                                            <m:dPr>
                                              <m:ctrlPr>
                                                <a:rPr lang="en-US" sz="1400" i="1">
                                                  <a:latin typeface="Cambria Math" panose="02040503050406030204" pitchFamily="18" charset="0"/>
                                                </a:rPr>
                                              </m:ctrlPr>
                                            </m:dPr>
                                            <m:e>
                                              <m:r>
                                                <a:rPr lang="en-US" sz="1400" i="1">
                                                  <a:latin typeface="Cambria Math" panose="02040503050406030204" pitchFamily="18" charset="0"/>
                                                </a:rPr>
                                                <m:t>1</m:t>
                                              </m:r>
                                            </m:e>
                                          </m:d>
                                        </m:sup>
                                      </m:sSup>
                                    </m:e>
                                  </m:d>
                                  <m:r>
                                    <a:rPr lang="en-US" sz="1400" i="1">
                                      <a:latin typeface="Cambria Math" panose="02040503050406030204" pitchFamily="18" charset="0"/>
                                    </a:rPr>
                                    <m:t>,</m:t>
                                  </m:r>
                                  <m:r>
                                    <m:rPr>
                                      <m:sty m:val="p"/>
                                    </m:rPr>
                                    <a:rPr lang="en-US" sz="1400" i="1">
                                      <a:latin typeface="Cambria Math" panose="02040503050406030204" pitchFamily="18" charset="0"/>
                                    </a:rPr>
                                    <m:t>E</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𝑌</m:t>
                                          </m:r>
                                        </m:e>
                                        <m:sup>
                                          <m:d>
                                            <m:dPr>
                                              <m:ctrlPr>
                                                <a:rPr lang="en-US" sz="1400" i="1">
                                                  <a:latin typeface="Cambria Math" panose="02040503050406030204" pitchFamily="18" charset="0"/>
                                                </a:rPr>
                                              </m:ctrlPr>
                                            </m:dPr>
                                            <m:e>
                                              <m:r>
                                                <a:rPr lang="en-US" sz="1400" i="1">
                                                  <a:latin typeface="Cambria Math" panose="02040503050406030204" pitchFamily="18" charset="0"/>
                                                </a:rPr>
                                                <m:t>2</m:t>
                                              </m:r>
                                            </m:e>
                                          </m:d>
                                        </m:sup>
                                      </m:sSup>
                                    </m:e>
                                  </m:d>
                                  <m:r>
                                    <a:rPr lang="en-US" sz="1400" i="1">
                                      <a:latin typeface="Cambria Math" panose="02040503050406030204" pitchFamily="18" charset="0"/>
                                    </a:rPr>
                                    <m:t>,…,</m:t>
                                  </m:r>
                                  <m:r>
                                    <m:rPr>
                                      <m:sty m:val="p"/>
                                    </m:rPr>
                                    <a:rPr lang="en-US" sz="1400" i="1">
                                      <a:latin typeface="Cambria Math" panose="02040503050406030204" pitchFamily="18" charset="0"/>
                                    </a:rPr>
                                    <m:t>E</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𝑌</m:t>
                                          </m:r>
                                        </m:e>
                                        <m:sup>
                                          <m:d>
                                            <m:dPr>
                                              <m:ctrlPr>
                                                <a:rPr lang="en-US" sz="1400" i="1">
                                                  <a:latin typeface="Cambria Math" panose="02040503050406030204" pitchFamily="18" charset="0"/>
                                                </a:rPr>
                                              </m:ctrlPr>
                                            </m:dPr>
                                            <m:e>
                                              <m:r>
                                                <a:rPr lang="en-US" sz="1400" i="1">
                                                  <a:latin typeface="Cambria Math" panose="02040503050406030204" pitchFamily="18" charset="0"/>
                                                </a:rPr>
                                                <m:t>𝑘</m:t>
                                              </m:r>
                                            </m:e>
                                          </m:d>
                                        </m:sup>
                                      </m:sSup>
                                    </m:e>
                                  </m:d>
                                </m:e>
                              </m:d>
                            </m:e>
                            <m:sup>
                              <m:r>
                                <a:rPr lang="en-US" sz="1400" b="0" i="1" smtClean="0">
                                  <a:latin typeface="Cambria Math" panose="02040503050406030204" pitchFamily="18" charset="0"/>
                                </a:rPr>
                                <m:t>⊤</m:t>
                              </m:r>
                            </m:sup>
                          </m:sSup>
                        </m:e>
                      </m:d>
                      <m:r>
                        <a:rPr lang="en-US" sz="1400" b="0" i="1" smtClean="0">
                          <a:latin typeface="Cambria Math" panose="02040503050406030204" pitchFamily="18" charset="0"/>
                        </a:rPr>
                        <m:t> </m:t>
                      </m:r>
                      <m:groupChr>
                        <m:groupChrPr>
                          <m:chr m:val="→"/>
                          <m:vertJc m:val="bot"/>
                          <m:ctrlPr>
                            <a:rPr lang="en-US" sz="1400" b="0" i="1" smtClean="0">
                              <a:latin typeface="Cambria Math" panose="02040503050406030204" pitchFamily="18" charset="0"/>
                            </a:rPr>
                          </m:ctrlPr>
                        </m:groupChrPr>
                        <m:e>
                          <m:r>
                            <m:rPr>
                              <m:brk m:alnAt="2"/>
                            </m:rPr>
                            <a:rPr lang="en-US" sz="1400" b="0" i="1" smtClean="0">
                              <a:latin typeface="Cambria Math" panose="02040503050406030204" pitchFamily="18" charset="0"/>
                            </a:rPr>
                            <m:t> </m:t>
                          </m:r>
                          <m:r>
                            <a:rPr lang="en-US" sz="1400" b="0" i="1" smtClean="0">
                              <a:latin typeface="Cambria Math" panose="02040503050406030204" pitchFamily="18" charset="0"/>
                            </a:rPr>
                            <m:t>    </m:t>
                          </m:r>
                          <m:r>
                            <a:rPr lang="en-US" sz="1400" b="0" i="1" smtClean="0">
                              <a:latin typeface="Cambria Math" panose="02040503050406030204" pitchFamily="18" charset="0"/>
                            </a:rPr>
                            <m:t>𝑑</m:t>
                          </m:r>
                          <m:r>
                            <a:rPr lang="en-US" sz="1400" b="0" i="1" smtClean="0">
                              <a:latin typeface="Cambria Math" panose="02040503050406030204" pitchFamily="18" charset="0"/>
                            </a:rPr>
                            <m:t>     </m:t>
                          </m:r>
                        </m:e>
                      </m:groupChr>
                      <m:r>
                        <a:rPr lang="en-US" sz="1400" b="0" i="1" smtClean="0">
                          <a:latin typeface="Cambria Math" panose="02040503050406030204" pitchFamily="18" charset="0"/>
                        </a:rPr>
                        <m:t> </m:t>
                      </m:r>
                      <m:r>
                        <m:rPr>
                          <m:sty m:val="p"/>
                        </m:rPr>
                        <a:rPr lang="en-US" sz="1400" b="0" i="1" smtClean="0">
                          <a:latin typeface="Cambria Math" panose="02040503050406030204" pitchFamily="18" charset="0"/>
                        </a:rPr>
                        <m:t>N</m:t>
                      </m:r>
                      <m:d>
                        <m:dPr>
                          <m:begChr m:val="["/>
                          <m:endChr m:val="]"/>
                          <m:ctrlPr>
                            <a:rPr lang="en-US" sz="1400" b="0" i="1" smtClean="0">
                              <a:latin typeface="Cambria Math" panose="02040503050406030204" pitchFamily="18" charset="0"/>
                            </a:rPr>
                          </m:ctrlPr>
                        </m:dPr>
                        <m:e>
                          <m:r>
                            <a:rPr lang="en-US" sz="1400" i="1">
                              <a:latin typeface="Cambria Math" panose="02040503050406030204" pitchFamily="18" charset="0"/>
                            </a:rPr>
                            <m:t>0, </m:t>
                          </m:r>
                          <m:r>
                            <a:rPr lang="en-US" sz="1400" b="1" i="1" smtClean="0">
                              <a:latin typeface="Cambria Math" panose="02040503050406030204" pitchFamily="18" charset="0"/>
                            </a:rPr>
                            <m:t>𝑽</m:t>
                          </m:r>
                        </m:e>
                      </m:d>
                    </m:oMath>
                  </m:oMathPara>
                </a14:m>
                <a:endParaRPr lang="en-US" sz="1400" b="1" dirty="0">
                  <a:solidFill>
                    <a:srgbClr val="C5050C"/>
                  </a:solidFill>
                </a:endParaRPr>
              </a:p>
              <a:p>
                <a:pPr>
                  <a:spcAft>
                    <a:spcPts val="600"/>
                  </a:spcAft>
                </a:pPr>
                <a:r>
                  <a:rPr lang="en-US" sz="1200" i="1" dirty="0"/>
                  <a:t>Where </a:t>
                </a:r>
                <a14:m>
                  <m:oMath xmlns:m="http://schemas.openxmlformats.org/officeDocument/2006/math">
                    <m:r>
                      <a:rPr lang="en-US" sz="1200" b="1" i="1" smtClean="0">
                        <a:latin typeface="Cambria Math" panose="02040503050406030204" pitchFamily="18" charset="0"/>
                      </a:rPr>
                      <m:t>𝑽</m:t>
                    </m:r>
                    <m:r>
                      <a:rPr lang="en-US" sz="1200" b="0" i="1" smtClean="0">
                        <a:latin typeface="Cambria Math" panose="02040503050406030204" pitchFamily="18" charset="0"/>
                      </a:rPr>
                      <m:t>=</m:t>
                    </m:r>
                    <m:r>
                      <m:rPr>
                        <m:sty m:val="p"/>
                      </m:rPr>
                      <a:rPr lang="en-US" sz="1200" i="1" smtClean="0">
                        <a:solidFill>
                          <a:srgbClr val="0070C0"/>
                        </a:solidFill>
                        <a:latin typeface="Cambria Math" panose="02040503050406030204" pitchFamily="18" charset="0"/>
                      </a:rPr>
                      <m:t>diag</m:t>
                    </m:r>
                    <m:d>
                      <m:dPr>
                        <m:begChr m:val="{"/>
                        <m:endChr m:val="}"/>
                        <m:ctrlPr>
                          <a:rPr lang="en-US" sz="1200" b="0" i="1" smtClean="0">
                            <a:solidFill>
                              <a:srgbClr val="0070C0"/>
                            </a:solidFill>
                            <a:latin typeface="Cambria Math" panose="02040503050406030204" pitchFamily="18" charset="0"/>
                          </a:rPr>
                        </m:ctrlPr>
                      </m:dPr>
                      <m:e>
                        <m:sSubSup>
                          <m:sSubSupPr>
                            <m:ctrlPr>
                              <a:rPr lang="en-US" sz="1200" i="1">
                                <a:solidFill>
                                  <a:srgbClr val="0070C0"/>
                                </a:solidFill>
                                <a:latin typeface="Cambria Math" panose="02040503050406030204" pitchFamily="18" charset="0"/>
                              </a:rPr>
                            </m:ctrlPr>
                          </m:sSubSupPr>
                          <m:e>
                            <m:r>
                              <a:rPr lang="en-US" sz="1200" i="1">
                                <a:solidFill>
                                  <a:srgbClr val="0070C0"/>
                                </a:solidFill>
                                <a:latin typeface="Cambria Math" panose="02040503050406030204" pitchFamily="18" charset="0"/>
                              </a:rPr>
                              <m:t>𝜋</m:t>
                            </m:r>
                          </m:e>
                          <m:sub>
                            <m:r>
                              <a:rPr lang="en-US" sz="1200" i="1">
                                <a:solidFill>
                                  <a:srgbClr val="0070C0"/>
                                </a:solidFill>
                                <a:latin typeface="Cambria Math" panose="02040503050406030204" pitchFamily="18" charset="0"/>
                              </a:rPr>
                              <m:t>𝑎</m:t>
                            </m:r>
                          </m:sub>
                          <m:sup>
                            <m:r>
                              <a:rPr lang="en-US" sz="1200" i="1">
                                <a:solidFill>
                                  <a:srgbClr val="0070C0"/>
                                </a:solidFill>
                                <a:latin typeface="Cambria Math" panose="02040503050406030204" pitchFamily="18" charset="0"/>
                              </a:rPr>
                              <m:t>−1</m:t>
                            </m:r>
                          </m:sup>
                        </m:sSubSup>
                        <m:r>
                          <m:rPr>
                            <m:sty m:val="p"/>
                          </m:rPr>
                          <a:rPr lang="en-US" sz="1200" i="1">
                            <a:solidFill>
                              <a:srgbClr val="0070C0"/>
                            </a:solidFill>
                            <a:latin typeface="Cambria Math" panose="02040503050406030204" pitchFamily="18" charset="0"/>
                          </a:rPr>
                          <m:t>Var</m:t>
                        </m:r>
                        <m:d>
                          <m:dPr>
                            <m:ctrlPr>
                              <a:rPr lang="en-US" sz="1200" i="1">
                                <a:solidFill>
                                  <a:srgbClr val="0070C0"/>
                                </a:solidFill>
                                <a:latin typeface="Cambria Math" panose="02040503050406030204" pitchFamily="18" charset="0"/>
                              </a:rPr>
                            </m:ctrlPr>
                          </m:dPr>
                          <m:e>
                            <m:sSup>
                              <m:sSupPr>
                                <m:ctrlPr>
                                  <a:rPr lang="en-US" sz="1200" i="1">
                                    <a:solidFill>
                                      <a:srgbClr val="0070C0"/>
                                    </a:solidFill>
                                    <a:latin typeface="Cambria Math" panose="02040503050406030204" pitchFamily="18" charset="0"/>
                                  </a:rPr>
                                </m:ctrlPr>
                              </m:sSupPr>
                              <m:e>
                                <m:r>
                                  <a:rPr lang="en-US" sz="1200" i="1">
                                    <a:solidFill>
                                      <a:srgbClr val="0070C0"/>
                                    </a:solidFill>
                                    <a:latin typeface="Cambria Math" panose="02040503050406030204" pitchFamily="18" charset="0"/>
                                  </a:rPr>
                                  <m:t>𝑌</m:t>
                                </m:r>
                              </m:e>
                              <m:sup>
                                <m:d>
                                  <m:dPr>
                                    <m:ctrlPr>
                                      <a:rPr lang="en-US" sz="1200" i="1">
                                        <a:solidFill>
                                          <a:srgbClr val="0070C0"/>
                                        </a:solidFill>
                                        <a:latin typeface="Cambria Math" panose="02040503050406030204" pitchFamily="18" charset="0"/>
                                      </a:rPr>
                                    </m:ctrlPr>
                                  </m:dPr>
                                  <m:e>
                                    <m:r>
                                      <a:rPr lang="en-US" sz="1200" i="1">
                                        <a:solidFill>
                                          <a:srgbClr val="0070C0"/>
                                        </a:solidFill>
                                        <a:latin typeface="Cambria Math" panose="02040503050406030204" pitchFamily="18" charset="0"/>
                                      </a:rPr>
                                      <m:t>𝑎</m:t>
                                    </m:r>
                                  </m:e>
                                </m:d>
                              </m:sup>
                            </m:sSup>
                            <m:r>
                              <a:rPr lang="en-US" sz="1200" i="1">
                                <a:solidFill>
                                  <a:srgbClr val="0070C0"/>
                                </a:solidFill>
                                <a:latin typeface="Cambria Math" panose="02040503050406030204" pitchFamily="18" charset="0"/>
                              </a:rPr>
                              <m:t>−</m:t>
                            </m:r>
                            <m:sSub>
                              <m:sSubPr>
                                <m:ctrlPr>
                                  <a:rPr lang="en-US" sz="1200" i="1">
                                    <a:solidFill>
                                      <a:srgbClr val="0070C0"/>
                                    </a:solidFill>
                                    <a:latin typeface="Cambria Math" panose="02040503050406030204" pitchFamily="18" charset="0"/>
                                  </a:rPr>
                                </m:ctrlPr>
                              </m:sSubPr>
                              <m:e>
                                <m:r>
                                  <a:rPr lang="en-US" sz="1200" i="1">
                                    <a:solidFill>
                                      <a:srgbClr val="0070C0"/>
                                    </a:solidFill>
                                    <a:latin typeface="Cambria Math" panose="02040503050406030204" pitchFamily="18" charset="0"/>
                                  </a:rPr>
                                  <m:t>𝜇</m:t>
                                </m:r>
                              </m:e>
                              <m:sub>
                                <m:r>
                                  <a:rPr lang="en-US" sz="1200" i="1">
                                    <a:solidFill>
                                      <a:srgbClr val="0070C0"/>
                                    </a:solidFill>
                                    <a:latin typeface="Cambria Math" panose="02040503050406030204" pitchFamily="18" charset="0"/>
                                  </a:rPr>
                                  <m:t>𝑎</m:t>
                                </m:r>
                              </m:sub>
                            </m:sSub>
                            <m:d>
                              <m:dPr>
                                <m:ctrlPr>
                                  <a:rPr lang="en-US" sz="1200" i="1">
                                    <a:solidFill>
                                      <a:srgbClr val="0070C0"/>
                                    </a:solidFill>
                                    <a:latin typeface="Cambria Math" panose="02040503050406030204" pitchFamily="18" charset="0"/>
                                  </a:rPr>
                                </m:ctrlPr>
                              </m:dPr>
                              <m:e>
                                <m:r>
                                  <a:rPr lang="en-US" sz="1200" b="1" i="1">
                                    <a:solidFill>
                                      <a:srgbClr val="0070C0"/>
                                    </a:solidFill>
                                    <a:latin typeface="Cambria Math" panose="02040503050406030204" pitchFamily="18" charset="0"/>
                                  </a:rPr>
                                  <m:t>𝑿</m:t>
                                </m:r>
                              </m:e>
                            </m:d>
                          </m:e>
                        </m:d>
                        <m:r>
                          <a:rPr lang="en-US" sz="1200" i="1">
                            <a:solidFill>
                              <a:srgbClr val="0070C0"/>
                            </a:solidFill>
                            <a:latin typeface="Cambria Math" panose="02040503050406030204" pitchFamily="18" charset="0"/>
                          </a:rPr>
                          <m:t>, </m:t>
                        </m:r>
                        <m:r>
                          <a:rPr lang="en-US" sz="1200" i="1">
                            <a:solidFill>
                              <a:srgbClr val="0070C0"/>
                            </a:solidFill>
                            <a:latin typeface="Cambria Math" panose="02040503050406030204" pitchFamily="18" charset="0"/>
                          </a:rPr>
                          <m:t>𝑎</m:t>
                        </m:r>
                        <m:r>
                          <a:rPr lang="en-US" sz="1200" i="1">
                            <a:solidFill>
                              <a:srgbClr val="0070C0"/>
                            </a:solidFill>
                            <a:latin typeface="Cambria Math" panose="02040503050406030204" pitchFamily="18" charset="0"/>
                          </a:rPr>
                          <m:t>=1,…,</m:t>
                        </m:r>
                        <m:r>
                          <a:rPr lang="en-US" sz="1200" i="1">
                            <a:solidFill>
                              <a:srgbClr val="0070C0"/>
                            </a:solidFill>
                            <a:latin typeface="Cambria Math" panose="02040503050406030204" pitchFamily="18" charset="0"/>
                          </a:rPr>
                          <m:t>𝑘</m:t>
                        </m:r>
                      </m:e>
                    </m:d>
                    <m:r>
                      <a:rPr lang="en-US" sz="1200" i="1">
                        <a:solidFill>
                          <a:srgbClr val="0070C0"/>
                        </a:solidFill>
                        <a:latin typeface="Cambria Math" panose="02040503050406030204" pitchFamily="18" charset="0"/>
                      </a:rPr>
                      <m:t>+</m:t>
                    </m:r>
                    <m:r>
                      <m:rPr>
                        <m:sty m:val="p"/>
                      </m:rPr>
                      <a:rPr lang="en-US" sz="1200" i="1">
                        <a:solidFill>
                          <a:srgbClr val="0070C0"/>
                        </a:solidFill>
                        <a:latin typeface="Cambria Math" panose="02040503050406030204" pitchFamily="18" charset="0"/>
                      </a:rPr>
                      <m:t>Cov</m:t>
                    </m:r>
                    <m:d>
                      <m:dPr>
                        <m:ctrlPr>
                          <a:rPr lang="en-US" sz="1200" i="1">
                            <a:solidFill>
                              <a:srgbClr val="0070C0"/>
                            </a:solidFill>
                            <a:latin typeface="Cambria Math" panose="02040503050406030204" pitchFamily="18" charset="0"/>
                          </a:rPr>
                        </m:ctrlPr>
                      </m:dPr>
                      <m:e>
                        <m:r>
                          <a:rPr lang="en-US" sz="1200" b="1" i="1">
                            <a:solidFill>
                              <a:srgbClr val="0070C0"/>
                            </a:solidFill>
                            <a:latin typeface="Cambria Math" panose="02040503050406030204" pitchFamily="18" charset="0"/>
                          </a:rPr>
                          <m:t>𝒀</m:t>
                        </m:r>
                        <m:r>
                          <a:rPr lang="en-US" sz="1200" i="1">
                            <a:solidFill>
                              <a:srgbClr val="0070C0"/>
                            </a:solidFill>
                            <a:latin typeface="Cambria Math" panose="02040503050406030204" pitchFamily="18" charset="0"/>
                          </a:rPr>
                          <m:t>, </m:t>
                        </m:r>
                        <m:r>
                          <a:rPr lang="en-US" sz="1200" b="1" i="1">
                            <a:solidFill>
                              <a:srgbClr val="0070C0"/>
                            </a:solidFill>
                            <a:latin typeface="Cambria Math" panose="02040503050406030204" pitchFamily="18" charset="0"/>
                          </a:rPr>
                          <m:t>𝝁</m:t>
                        </m:r>
                        <m:d>
                          <m:dPr>
                            <m:ctrlPr>
                              <a:rPr lang="en-US" sz="1200" i="1">
                                <a:solidFill>
                                  <a:srgbClr val="0070C0"/>
                                </a:solidFill>
                                <a:latin typeface="Cambria Math" panose="02040503050406030204" pitchFamily="18" charset="0"/>
                              </a:rPr>
                            </m:ctrlPr>
                          </m:dPr>
                          <m:e>
                            <m:r>
                              <a:rPr lang="en-US" sz="1200" b="1" i="1">
                                <a:solidFill>
                                  <a:srgbClr val="0070C0"/>
                                </a:solidFill>
                                <a:latin typeface="Cambria Math" panose="02040503050406030204" pitchFamily="18" charset="0"/>
                              </a:rPr>
                              <m:t>𝑿</m:t>
                            </m:r>
                          </m:e>
                        </m:d>
                      </m:e>
                    </m:d>
                    <m:r>
                      <a:rPr lang="en-US" sz="1200" i="1">
                        <a:solidFill>
                          <a:srgbClr val="0070C0"/>
                        </a:solidFill>
                        <a:latin typeface="Cambria Math" panose="02040503050406030204" pitchFamily="18" charset="0"/>
                      </a:rPr>
                      <m:t>+</m:t>
                    </m:r>
                    <m:r>
                      <m:rPr>
                        <m:sty m:val="p"/>
                      </m:rPr>
                      <a:rPr lang="en-US" sz="1200" i="1">
                        <a:solidFill>
                          <a:srgbClr val="0070C0"/>
                        </a:solidFill>
                        <a:latin typeface="Cambria Math" panose="02040503050406030204" pitchFamily="18" charset="0"/>
                      </a:rPr>
                      <m:t>Cov</m:t>
                    </m:r>
                    <m:d>
                      <m:dPr>
                        <m:ctrlPr>
                          <a:rPr lang="en-US" sz="1200" i="1">
                            <a:solidFill>
                              <a:srgbClr val="0070C0"/>
                            </a:solidFill>
                            <a:latin typeface="Cambria Math" panose="02040503050406030204" pitchFamily="18" charset="0"/>
                          </a:rPr>
                        </m:ctrlPr>
                      </m:dPr>
                      <m:e>
                        <m:r>
                          <a:rPr lang="en-US" sz="1200" b="1" i="1">
                            <a:solidFill>
                              <a:srgbClr val="0070C0"/>
                            </a:solidFill>
                            <a:latin typeface="Cambria Math" panose="02040503050406030204" pitchFamily="18" charset="0"/>
                          </a:rPr>
                          <m:t>𝝁</m:t>
                        </m:r>
                        <m:d>
                          <m:dPr>
                            <m:ctrlPr>
                              <a:rPr lang="en-US" sz="1200" i="1">
                                <a:solidFill>
                                  <a:srgbClr val="0070C0"/>
                                </a:solidFill>
                                <a:latin typeface="Cambria Math" panose="02040503050406030204" pitchFamily="18" charset="0"/>
                              </a:rPr>
                            </m:ctrlPr>
                          </m:dPr>
                          <m:e>
                            <m:r>
                              <a:rPr lang="en-US" sz="1200" b="1" i="1">
                                <a:solidFill>
                                  <a:srgbClr val="0070C0"/>
                                </a:solidFill>
                                <a:latin typeface="Cambria Math" panose="02040503050406030204" pitchFamily="18" charset="0"/>
                              </a:rPr>
                              <m:t>𝑿</m:t>
                            </m:r>
                          </m:e>
                        </m:d>
                        <m:r>
                          <a:rPr lang="en-US" sz="1200" i="1">
                            <a:solidFill>
                              <a:srgbClr val="0070C0"/>
                            </a:solidFill>
                            <a:latin typeface="Cambria Math" panose="02040503050406030204" pitchFamily="18" charset="0"/>
                          </a:rPr>
                          <m:t>, </m:t>
                        </m:r>
                        <m:r>
                          <a:rPr lang="en-US" sz="1200" b="1" i="1">
                            <a:solidFill>
                              <a:srgbClr val="0070C0"/>
                            </a:solidFill>
                            <a:latin typeface="Cambria Math" panose="02040503050406030204" pitchFamily="18" charset="0"/>
                          </a:rPr>
                          <m:t>𝒀</m:t>
                        </m:r>
                      </m:e>
                    </m:d>
                    <m:r>
                      <a:rPr lang="en-US" sz="1200" i="1">
                        <a:solidFill>
                          <a:srgbClr val="0070C0"/>
                        </a:solidFill>
                        <a:latin typeface="Cambria Math" panose="02040503050406030204" pitchFamily="18" charset="0"/>
                      </a:rPr>
                      <m:t>−</m:t>
                    </m:r>
                    <m:r>
                      <m:rPr>
                        <m:sty m:val="p"/>
                      </m:rPr>
                      <a:rPr lang="en-US" sz="1200" i="1">
                        <a:solidFill>
                          <a:srgbClr val="0070C0"/>
                        </a:solidFill>
                        <a:latin typeface="Cambria Math" panose="02040503050406030204" pitchFamily="18" charset="0"/>
                      </a:rPr>
                      <m:t>Var</m:t>
                    </m:r>
                    <m:d>
                      <m:dPr>
                        <m:ctrlPr>
                          <a:rPr lang="en-US" sz="1200" i="1">
                            <a:solidFill>
                              <a:srgbClr val="0070C0"/>
                            </a:solidFill>
                            <a:latin typeface="Cambria Math" panose="02040503050406030204" pitchFamily="18" charset="0"/>
                          </a:rPr>
                        </m:ctrlPr>
                      </m:dPr>
                      <m:e>
                        <m:r>
                          <a:rPr lang="en-US" sz="1200" b="1" i="1">
                            <a:solidFill>
                              <a:srgbClr val="0070C0"/>
                            </a:solidFill>
                            <a:latin typeface="Cambria Math" panose="02040503050406030204" pitchFamily="18" charset="0"/>
                          </a:rPr>
                          <m:t>𝝁</m:t>
                        </m:r>
                        <m:d>
                          <m:dPr>
                            <m:ctrlPr>
                              <a:rPr lang="en-US" sz="1200" i="1">
                                <a:solidFill>
                                  <a:srgbClr val="0070C0"/>
                                </a:solidFill>
                                <a:latin typeface="Cambria Math" panose="02040503050406030204" pitchFamily="18" charset="0"/>
                              </a:rPr>
                            </m:ctrlPr>
                          </m:dPr>
                          <m:e>
                            <m:r>
                              <a:rPr lang="en-US" sz="1200" b="1" i="1">
                                <a:solidFill>
                                  <a:srgbClr val="0070C0"/>
                                </a:solidFill>
                                <a:latin typeface="Cambria Math" panose="02040503050406030204" pitchFamily="18" charset="0"/>
                              </a:rPr>
                              <m:t>𝑿</m:t>
                            </m:r>
                          </m:e>
                        </m:d>
                      </m:e>
                    </m:d>
                    <m:r>
                      <a:rPr lang="en-US" sz="1200" b="0" i="1" smtClean="0">
                        <a:solidFill>
                          <a:srgbClr val="C00000"/>
                        </a:solidFill>
                        <a:latin typeface="Cambria Math" panose="02040503050406030204" pitchFamily="18" charset="0"/>
                      </a:rPr>
                      <m:t>−</m:t>
                    </m:r>
                    <m:r>
                      <m:rPr>
                        <m:sty m:val="p"/>
                      </m:rPr>
                      <a:rPr lang="en-US" sz="1200" b="0" i="1" smtClean="0">
                        <a:solidFill>
                          <a:srgbClr val="C00000"/>
                        </a:solidFill>
                        <a:latin typeface="Cambria Math" panose="02040503050406030204" pitchFamily="18" charset="0"/>
                      </a:rPr>
                      <m:t>E</m:t>
                    </m:r>
                    <m:d>
                      <m:dPr>
                        <m:ctrlPr>
                          <a:rPr lang="en-US" sz="1200" b="0" i="1" smtClean="0">
                            <a:solidFill>
                              <a:srgbClr val="C00000"/>
                            </a:solidFill>
                            <a:latin typeface="Cambria Math" panose="02040503050406030204" pitchFamily="18" charset="0"/>
                          </a:rPr>
                        </m:ctrlPr>
                      </m:dPr>
                      <m:e>
                        <m:d>
                          <m:dPr>
                            <m:ctrlPr>
                              <a:rPr lang="en-US" sz="1200" b="0" i="1" smtClean="0">
                                <a:solidFill>
                                  <a:srgbClr val="C00000"/>
                                </a:solidFill>
                                <a:latin typeface="Cambria Math" panose="02040503050406030204" pitchFamily="18" charset="0"/>
                              </a:rPr>
                            </m:ctrlPr>
                          </m:dPr>
                          <m:e>
                            <m:sSub>
                              <m:sSubPr>
                                <m:ctrlPr>
                                  <a:rPr lang="en-US" sz="1200" b="0" i="1" smtClean="0">
                                    <a:solidFill>
                                      <a:srgbClr val="C00000"/>
                                    </a:solidFill>
                                    <a:latin typeface="Cambria Math" panose="02040503050406030204" pitchFamily="18" charset="0"/>
                                  </a:rPr>
                                </m:ctrlPr>
                              </m:sSubPr>
                              <m:e>
                                <m:r>
                                  <a:rPr lang="en-US" sz="1200" b="0" i="1" smtClean="0">
                                    <a:solidFill>
                                      <a:srgbClr val="C00000"/>
                                    </a:solidFill>
                                    <a:latin typeface="Cambria Math" panose="02040503050406030204" pitchFamily="18" charset="0"/>
                                  </a:rPr>
                                  <m:t>𝑅</m:t>
                                </m:r>
                              </m:e>
                              <m:sub>
                                <m:r>
                                  <a:rPr lang="en-US" sz="1200" b="0" i="1" smtClean="0">
                                    <a:solidFill>
                                      <a:srgbClr val="C00000"/>
                                    </a:solidFill>
                                    <a:latin typeface="Cambria Math" panose="02040503050406030204" pitchFamily="18" charset="0"/>
                                  </a:rPr>
                                  <m:t>𝑌</m:t>
                                </m:r>
                              </m:sub>
                            </m:sSub>
                            <m:d>
                              <m:dPr>
                                <m:ctrlPr>
                                  <a:rPr lang="en-US" sz="1200" b="0" i="1" smtClean="0">
                                    <a:solidFill>
                                      <a:srgbClr val="C00000"/>
                                    </a:solidFill>
                                    <a:latin typeface="Cambria Math" panose="02040503050406030204" pitchFamily="18" charset="0"/>
                                  </a:rPr>
                                </m:ctrlPr>
                              </m:dPr>
                              <m:e>
                                <m:r>
                                  <a:rPr lang="en-US" sz="1200" b="1" i="1" smtClean="0">
                                    <a:solidFill>
                                      <a:srgbClr val="C00000"/>
                                    </a:solidFill>
                                    <a:latin typeface="Cambria Math" panose="02040503050406030204" pitchFamily="18" charset="0"/>
                                  </a:rPr>
                                  <m:t>𝒁</m:t>
                                </m:r>
                              </m:e>
                            </m:d>
                            <m:r>
                              <a:rPr lang="en-US" sz="1200" b="0" i="1" smtClean="0">
                                <a:solidFill>
                                  <a:srgbClr val="C00000"/>
                                </a:solidFill>
                                <a:latin typeface="Cambria Math" panose="02040503050406030204" pitchFamily="18" charset="0"/>
                              </a:rPr>
                              <m:t>−</m:t>
                            </m:r>
                            <m:sSub>
                              <m:sSubPr>
                                <m:ctrlPr>
                                  <a:rPr lang="en-US" sz="1200" b="0" i="1" smtClean="0">
                                    <a:solidFill>
                                      <a:srgbClr val="C00000"/>
                                    </a:solidFill>
                                    <a:latin typeface="Cambria Math" panose="02040503050406030204" pitchFamily="18" charset="0"/>
                                  </a:rPr>
                                </m:ctrlPr>
                              </m:sSubPr>
                              <m:e>
                                <m:r>
                                  <a:rPr lang="en-US" sz="1200" b="0" i="1" smtClean="0">
                                    <a:solidFill>
                                      <a:srgbClr val="C00000"/>
                                    </a:solidFill>
                                    <a:latin typeface="Cambria Math" panose="02040503050406030204" pitchFamily="18" charset="0"/>
                                  </a:rPr>
                                  <m:t>𝑅</m:t>
                                </m:r>
                              </m:e>
                              <m:sub>
                                <m:r>
                                  <a:rPr lang="en-US" sz="1200" b="0" i="1" smtClean="0">
                                    <a:solidFill>
                                      <a:srgbClr val="C00000"/>
                                    </a:solidFill>
                                    <a:latin typeface="Cambria Math" panose="02040503050406030204" pitchFamily="18" charset="0"/>
                                  </a:rPr>
                                  <m:t>𝑋</m:t>
                                </m:r>
                              </m:sub>
                            </m:sSub>
                            <m:d>
                              <m:dPr>
                                <m:ctrlPr>
                                  <a:rPr lang="en-US" sz="1200" b="0" i="1" smtClean="0">
                                    <a:solidFill>
                                      <a:srgbClr val="C00000"/>
                                    </a:solidFill>
                                    <a:latin typeface="Cambria Math" panose="02040503050406030204" pitchFamily="18" charset="0"/>
                                  </a:rPr>
                                </m:ctrlPr>
                              </m:dPr>
                              <m:e>
                                <m:r>
                                  <a:rPr lang="en-US" sz="1200" b="1" i="1" smtClean="0">
                                    <a:solidFill>
                                      <a:srgbClr val="C00000"/>
                                    </a:solidFill>
                                    <a:latin typeface="Cambria Math" panose="02040503050406030204" pitchFamily="18" charset="0"/>
                                  </a:rPr>
                                  <m:t>𝒁</m:t>
                                </m:r>
                              </m:e>
                            </m:d>
                          </m:e>
                        </m:d>
                        <m:d>
                          <m:dPr>
                            <m:ctrlPr>
                              <a:rPr lang="en-US" sz="1200" b="0" i="1" smtClean="0">
                                <a:solidFill>
                                  <a:srgbClr val="C00000"/>
                                </a:solidFill>
                                <a:latin typeface="Cambria Math" panose="02040503050406030204" pitchFamily="18" charset="0"/>
                              </a:rPr>
                            </m:ctrlPr>
                          </m:dPr>
                          <m:e>
                            <m:sSub>
                              <m:sSubPr>
                                <m:ctrlPr>
                                  <a:rPr lang="en-US" sz="1200" b="0" i="1" smtClean="0">
                                    <a:solidFill>
                                      <a:srgbClr val="C00000"/>
                                    </a:solidFill>
                                    <a:latin typeface="Cambria Math" panose="02040503050406030204" pitchFamily="18" charset="0"/>
                                  </a:rPr>
                                </m:ctrlPr>
                              </m:sSubPr>
                              <m:e>
                                <m:r>
                                  <m:rPr>
                                    <m:sty m:val="p"/>
                                  </m:rPr>
                                  <a:rPr lang="en-US" sz="1200" b="0" i="0" smtClean="0">
                                    <a:solidFill>
                                      <a:srgbClr val="C00000"/>
                                    </a:solidFill>
                                    <a:latin typeface="Cambria Math" panose="02040503050406030204" pitchFamily="18" charset="0"/>
                                  </a:rPr>
                                  <m:t>Ω</m:t>
                                </m:r>
                              </m:e>
                              <m:sub>
                                <m:r>
                                  <a:rPr lang="en-US" sz="1200" b="0" i="1" smtClean="0">
                                    <a:solidFill>
                                      <a:srgbClr val="C00000"/>
                                    </a:solidFill>
                                    <a:latin typeface="Cambria Math" panose="02040503050406030204" pitchFamily="18" charset="0"/>
                                  </a:rPr>
                                  <m:t>𝑆𝑅</m:t>
                                </m:r>
                              </m:sub>
                            </m:sSub>
                            <m:r>
                              <a:rPr lang="en-US" sz="1200" b="0" i="1" smtClean="0">
                                <a:solidFill>
                                  <a:srgbClr val="C00000"/>
                                </a:solidFill>
                                <a:latin typeface="Cambria Math" panose="02040503050406030204" pitchFamily="18" charset="0"/>
                              </a:rPr>
                              <m:t>−</m:t>
                            </m:r>
                            <m:r>
                              <m:rPr>
                                <m:sty m:val="p"/>
                              </m:rPr>
                              <a:rPr lang="en-US" sz="1200" b="0" i="0" smtClean="0">
                                <a:solidFill>
                                  <a:srgbClr val="C00000"/>
                                </a:solidFill>
                                <a:latin typeface="Cambria Math" panose="02040503050406030204" pitchFamily="18" charset="0"/>
                              </a:rPr>
                              <m:t>Ω</m:t>
                            </m:r>
                            <m:d>
                              <m:dPr>
                                <m:ctrlPr>
                                  <a:rPr lang="en-US" sz="1200" b="0" i="1" smtClean="0">
                                    <a:solidFill>
                                      <a:srgbClr val="C00000"/>
                                    </a:solidFill>
                                    <a:latin typeface="Cambria Math" panose="02040503050406030204" pitchFamily="18" charset="0"/>
                                  </a:rPr>
                                </m:ctrlPr>
                              </m:dPr>
                              <m:e>
                                <m:r>
                                  <a:rPr lang="en-US" sz="1200" b="1" i="1" smtClean="0">
                                    <a:solidFill>
                                      <a:srgbClr val="C00000"/>
                                    </a:solidFill>
                                    <a:latin typeface="Cambria Math" panose="02040503050406030204" pitchFamily="18" charset="0"/>
                                  </a:rPr>
                                  <m:t>𝒁</m:t>
                                </m:r>
                              </m:e>
                            </m:d>
                          </m:e>
                        </m:d>
                        <m:d>
                          <m:dPr>
                            <m:ctrlPr>
                              <a:rPr lang="en-US" sz="1200" b="0" i="1" smtClean="0">
                                <a:solidFill>
                                  <a:srgbClr val="C00000"/>
                                </a:solidFill>
                                <a:latin typeface="Cambria Math" panose="02040503050406030204" pitchFamily="18" charset="0"/>
                              </a:rPr>
                            </m:ctrlPr>
                          </m:dPr>
                          <m:e>
                            <m:sSub>
                              <m:sSubPr>
                                <m:ctrlPr>
                                  <a:rPr lang="en-US" sz="1200" i="1">
                                    <a:solidFill>
                                      <a:srgbClr val="C00000"/>
                                    </a:solidFill>
                                    <a:latin typeface="Cambria Math" panose="02040503050406030204" pitchFamily="18" charset="0"/>
                                  </a:rPr>
                                </m:ctrlPr>
                              </m:sSubPr>
                              <m:e>
                                <m:r>
                                  <a:rPr lang="en-US" sz="1200" i="1">
                                    <a:solidFill>
                                      <a:srgbClr val="C00000"/>
                                    </a:solidFill>
                                    <a:latin typeface="Cambria Math" panose="02040503050406030204" pitchFamily="18" charset="0"/>
                                  </a:rPr>
                                  <m:t>𝑅</m:t>
                                </m:r>
                              </m:e>
                              <m:sub>
                                <m:r>
                                  <a:rPr lang="en-US" sz="1200" i="1">
                                    <a:solidFill>
                                      <a:srgbClr val="C00000"/>
                                    </a:solidFill>
                                    <a:latin typeface="Cambria Math" panose="02040503050406030204" pitchFamily="18" charset="0"/>
                                  </a:rPr>
                                  <m:t>𝑌</m:t>
                                </m:r>
                              </m:sub>
                            </m:sSub>
                            <m:d>
                              <m:dPr>
                                <m:ctrlPr>
                                  <a:rPr lang="en-US" sz="1200" i="1">
                                    <a:solidFill>
                                      <a:srgbClr val="C00000"/>
                                    </a:solidFill>
                                    <a:latin typeface="Cambria Math" panose="02040503050406030204" pitchFamily="18" charset="0"/>
                                  </a:rPr>
                                </m:ctrlPr>
                              </m:dPr>
                              <m:e>
                                <m:r>
                                  <a:rPr lang="en-US" sz="1200" b="1" i="1">
                                    <a:solidFill>
                                      <a:srgbClr val="C00000"/>
                                    </a:solidFill>
                                    <a:latin typeface="Cambria Math" panose="02040503050406030204" pitchFamily="18" charset="0"/>
                                  </a:rPr>
                                  <m:t>𝒁</m:t>
                                </m:r>
                              </m:e>
                            </m:d>
                            <m:r>
                              <a:rPr lang="en-US" sz="1200" i="1">
                                <a:solidFill>
                                  <a:srgbClr val="C00000"/>
                                </a:solidFill>
                                <a:latin typeface="Cambria Math" panose="02040503050406030204" pitchFamily="18" charset="0"/>
                              </a:rPr>
                              <m:t>−</m:t>
                            </m:r>
                            <m:sSub>
                              <m:sSubPr>
                                <m:ctrlPr>
                                  <a:rPr lang="en-US" sz="1200" i="1">
                                    <a:solidFill>
                                      <a:srgbClr val="C00000"/>
                                    </a:solidFill>
                                    <a:latin typeface="Cambria Math" panose="02040503050406030204" pitchFamily="18" charset="0"/>
                                  </a:rPr>
                                </m:ctrlPr>
                              </m:sSubPr>
                              <m:e>
                                <m:r>
                                  <a:rPr lang="en-US" sz="1200" i="1">
                                    <a:solidFill>
                                      <a:srgbClr val="C00000"/>
                                    </a:solidFill>
                                    <a:latin typeface="Cambria Math" panose="02040503050406030204" pitchFamily="18" charset="0"/>
                                  </a:rPr>
                                  <m:t>𝑅</m:t>
                                </m:r>
                              </m:e>
                              <m:sub>
                                <m:r>
                                  <a:rPr lang="en-US" sz="1200" i="1">
                                    <a:solidFill>
                                      <a:srgbClr val="C00000"/>
                                    </a:solidFill>
                                    <a:latin typeface="Cambria Math" panose="02040503050406030204" pitchFamily="18" charset="0"/>
                                  </a:rPr>
                                  <m:t>𝑋</m:t>
                                </m:r>
                              </m:sub>
                            </m:sSub>
                            <m:d>
                              <m:dPr>
                                <m:ctrlPr>
                                  <a:rPr lang="en-US" sz="1200" i="1">
                                    <a:solidFill>
                                      <a:srgbClr val="C00000"/>
                                    </a:solidFill>
                                    <a:latin typeface="Cambria Math" panose="02040503050406030204" pitchFamily="18" charset="0"/>
                                  </a:rPr>
                                </m:ctrlPr>
                              </m:dPr>
                              <m:e>
                                <m:r>
                                  <a:rPr lang="en-US" sz="1200" b="1" i="1">
                                    <a:solidFill>
                                      <a:srgbClr val="C00000"/>
                                    </a:solidFill>
                                    <a:latin typeface="Cambria Math" panose="02040503050406030204" pitchFamily="18" charset="0"/>
                                  </a:rPr>
                                  <m:t>𝒁</m:t>
                                </m:r>
                              </m:e>
                            </m:d>
                          </m:e>
                        </m:d>
                      </m:e>
                    </m:d>
                  </m:oMath>
                </a14:m>
                <a:endParaRPr lang="en-US" sz="1600" b="1" dirty="0"/>
              </a:p>
            </p:txBody>
          </p:sp>
        </mc:Choice>
        <mc:Fallback xmlns="">
          <p:sp>
            <p:nvSpPr>
              <p:cNvPr id="3" name="Text 1">
                <a:extLst>
                  <a:ext uri="{FF2B5EF4-FFF2-40B4-BE49-F238E27FC236}">
                    <a16:creationId xmlns:a16="http://schemas.microsoft.com/office/drawing/2014/main" id="{3E995EAE-6A40-0581-A77C-72E9F58C287E}"/>
                  </a:ext>
                </a:extLst>
              </p:cNvPr>
              <p:cNvSpPr>
                <a:spLocks noRot="1" noChangeAspect="1" noMove="1" noResize="1" noEditPoints="1" noAdjustHandles="1" noChangeArrowheads="1" noChangeShapeType="1" noTextEdit="1"/>
              </p:cNvSpPr>
              <p:nvPr/>
            </p:nvSpPr>
            <p:spPr>
              <a:xfrm>
                <a:off x="570754" y="1077055"/>
                <a:ext cx="11272973" cy="5447478"/>
              </a:xfrm>
              <a:prstGeom prst="rect">
                <a:avLst/>
              </a:prstGeom>
              <a:blipFill>
                <a:blip r:embed="rId3"/>
                <a:stretch>
                  <a:fillRect l="-1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1">
                <a:extLst>
                  <a:ext uri="{FF2B5EF4-FFF2-40B4-BE49-F238E27FC236}">
                    <a16:creationId xmlns:a16="http://schemas.microsoft.com/office/drawing/2014/main" id="{519C15B4-9962-8C69-B7BF-E88600B4793F}"/>
                  </a:ext>
                </a:extLst>
              </p:cNvPr>
              <p:cNvGraphicFramePr>
                <a:graphicFrameLocks noGrp="1"/>
              </p:cNvGraphicFramePr>
              <p:nvPr/>
            </p:nvGraphicFramePr>
            <p:xfrm>
              <a:off x="570752" y="1881240"/>
              <a:ext cx="11272972" cy="22860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Estimator </a:t>
                          </a:r>
                          <a14:m>
                            <m:oMath xmlns:m="http://schemas.openxmlformats.org/officeDocument/2006/math">
                              <m:sSup>
                                <m:sSupPr>
                                  <m:ctrlPr>
                                    <a:rPr lang="en-US" sz="1350" b="0" i="1" u="none" dirty="0" smtClean="0">
                                      <a:latin typeface="Cambria Math" panose="02040503050406030204" pitchFamily="18" charset="0"/>
                                    </a:rPr>
                                  </m:ctrlPr>
                                </m:sSupPr>
                                <m:e>
                                  <m:d>
                                    <m:dPr>
                                      <m:ctrlPr>
                                        <a:rPr lang="en-US" sz="1350" b="0" i="1" u="none" dirty="0" smtClean="0">
                                          <a:latin typeface="Cambria Math" panose="02040503050406030204" pitchFamily="18" charset="0"/>
                                        </a:rPr>
                                      </m:ctrlPr>
                                    </m:dPr>
                                    <m:e>
                                      <m:sSub>
                                        <m:sSubPr>
                                          <m:ctrlPr>
                                            <a:rPr lang="en-US" sz="1350" b="0" i="1" u="none" dirty="0" smtClean="0">
                                              <a:latin typeface="Cambria Math" panose="02040503050406030204" pitchFamily="18" charset="0"/>
                                            </a:rPr>
                                          </m:ctrlPr>
                                        </m:sSubPr>
                                        <m:e>
                                          <m:acc>
                                            <m:accPr>
                                              <m:chr m:val="̂"/>
                                              <m:ctrlPr>
                                                <a:rPr lang="en-US" sz="1350" b="0" i="1" u="none" smtClean="0">
                                                  <a:latin typeface="Cambria Math" panose="02040503050406030204" pitchFamily="18" charset="0"/>
                                                </a:rPr>
                                              </m:ctrlPr>
                                            </m:accPr>
                                            <m:e>
                                              <m:r>
                                                <a:rPr lang="en-US" sz="1350" b="0" i="1" u="none" smtClean="0">
                                                  <a:latin typeface="Cambria Math" panose="02040503050406030204" pitchFamily="18" charset="0"/>
                                                </a:rPr>
                                                <m:t>𝜃</m:t>
                                              </m:r>
                                            </m:e>
                                          </m:acc>
                                        </m:e>
                                        <m:sub>
                                          <m:r>
                                            <a:rPr lang="en-US" sz="1350" b="0" i="1" u="none" dirty="0" smtClean="0">
                                              <a:latin typeface="Cambria Math" panose="02040503050406030204" pitchFamily="18" charset="0"/>
                                            </a:rPr>
                                            <m:t>1</m:t>
                                          </m:r>
                                        </m:sub>
                                      </m:sSub>
                                      <m:r>
                                        <a:rPr lang="en-US" sz="1350" b="0" i="1" u="none" dirty="0" smtClean="0">
                                          <a:latin typeface="Cambria Math" panose="02040503050406030204" pitchFamily="18" charset="0"/>
                                        </a:rPr>
                                        <m:t>,…,</m:t>
                                      </m:r>
                                      <m:sSub>
                                        <m:sSubPr>
                                          <m:ctrlPr>
                                            <a:rPr lang="en-US" sz="1350" b="0" i="1" u="none" dirty="0" smtClean="0">
                                              <a:latin typeface="Cambria Math" panose="02040503050406030204" pitchFamily="18" charset="0"/>
                                            </a:rPr>
                                          </m:ctrlPr>
                                        </m:sSubPr>
                                        <m:e>
                                          <m:acc>
                                            <m:accPr>
                                              <m:chr m:val="̂"/>
                                              <m:ctrlPr>
                                                <a:rPr lang="en-US" sz="1350" b="0" i="1" u="none" dirty="0" smtClean="0">
                                                  <a:latin typeface="Cambria Math" panose="02040503050406030204" pitchFamily="18" charset="0"/>
                                                </a:rPr>
                                              </m:ctrlPr>
                                            </m:accPr>
                                            <m:e>
                                              <m:r>
                                                <a:rPr lang="en-US" sz="1350" b="0" i="1" u="none" dirty="0" smtClean="0">
                                                  <a:latin typeface="Cambria Math" panose="02040503050406030204" pitchFamily="18" charset="0"/>
                                                </a:rPr>
                                                <m:t>𝜃</m:t>
                                              </m:r>
                                            </m:e>
                                          </m:acc>
                                        </m:e>
                                        <m:sub>
                                          <m:r>
                                            <a:rPr lang="en-US" sz="1350" b="0" i="1" u="none" dirty="0" smtClean="0">
                                              <a:latin typeface="Cambria Math" panose="02040503050406030204" pitchFamily="18" charset="0"/>
                                            </a:rPr>
                                            <m:t>𝑘</m:t>
                                          </m:r>
                                        </m:sub>
                                      </m:sSub>
                                    </m:e>
                                  </m:d>
                                </m:e>
                                <m:sup>
                                  <m:r>
                                    <a:rPr lang="en-US" sz="1350" b="0" i="1" u="none" dirty="0" smtClean="0">
                                      <a:latin typeface="Cambria Math" panose="02040503050406030204" pitchFamily="18" charset="0"/>
                                    </a:rPr>
                                    <m:t>⊤</m:t>
                                  </m:r>
                                </m:sup>
                              </m:sSup>
                            </m:oMath>
                          </a14:m>
                          <a:endParaRPr lang="en-US" sz="1350" b="0" u="none" dirty="0"/>
                        </a:p>
                      </a:txBody>
                      <a:tcPr anchor="ctr">
                        <a:lnT w="12700" cap="flat" cmpd="sng" algn="ctr">
                          <a:solidFill>
                            <a:schemeClr val="bg1"/>
                          </a:solidFill>
                          <a:prstDash val="solid"/>
                          <a:round/>
                          <a:headEnd type="none" w="med" len="med"/>
                          <a:tailEnd type="none" w="med" len="med"/>
                        </a:lnT>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t>Unadjusted</a:t>
                          </a:r>
                        </a:p>
                      </a:txBody>
                      <a:tcPr anchor="ctr"/>
                    </a:tc>
                    <a:tc>
                      <a:txBody>
                        <a:bodyPr/>
                        <a:lstStyle/>
                        <a:p>
                          <a:pPr algn="l"/>
                          <a14:m>
                            <m:oMath xmlns:m="http://schemas.openxmlformats.org/officeDocument/2006/math">
                              <m:r>
                                <m:rPr>
                                  <m:sty m:val="p"/>
                                </m:rPr>
                                <a:rPr lang="en-US" sz="1350" b="0" smtClean="0">
                                  <a:latin typeface="Cambria Math" panose="02040503050406030204" pitchFamily="18" charset="0"/>
                                </a:rPr>
                                <m:t>E</m:t>
                              </m:r>
                              <m:d>
                                <m:dPr>
                                  <m:ctrlPr>
                                    <a:rPr lang="en-US" sz="1350" b="0" i="1" smtClean="0">
                                      <a:latin typeface="Cambria Math" panose="02040503050406030204" pitchFamily="18" charset="0"/>
                                    </a:rPr>
                                  </m:ctrlPr>
                                </m:dPr>
                                <m:e>
                                  <m:r>
                                    <a:rPr lang="en-US" sz="1350" b="0" smtClean="0">
                                      <a:latin typeface="Cambria Math" panose="02040503050406030204" pitchFamily="18" charset="0"/>
                                    </a:rPr>
                                    <m:t>𝑌</m:t>
                                  </m:r>
                                </m:e>
                                <m:e>
                                  <m:r>
                                    <a:rPr lang="en-US" sz="1350" b="0" smtClean="0">
                                      <a:latin typeface="Cambria Math" panose="02040503050406030204" pitchFamily="18" charset="0"/>
                                    </a:rPr>
                                    <m:t>𝐴</m:t>
                                  </m:r>
                                </m:e>
                              </m:d>
                              <m:r>
                                <a:rPr lang="en-US" sz="1350" b="0"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𝛾</m:t>
                                  </m:r>
                                </m:e>
                                <m:sub>
                                  <m:r>
                                    <a:rPr lang="en-US" sz="1350" b="0" smtClean="0">
                                      <a:latin typeface="Cambria Math" panose="02040503050406030204" pitchFamily="18" charset="0"/>
                                    </a:rPr>
                                    <m:t>𝑎</m:t>
                                  </m:r>
                                </m:sub>
                              </m:sSub>
                              <m:sSub>
                                <m:sSubPr>
                                  <m:ctrlPr>
                                    <a:rPr lang="en-US" sz="1350" b="0" i="1" smtClean="0">
                                      <a:latin typeface="Cambria Math" panose="02040503050406030204" pitchFamily="18" charset="0"/>
                                    </a:rPr>
                                  </m:ctrlPr>
                                </m:sSubPr>
                                <m:e>
                                  <m:r>
                                    <a:rPr lang="en-US" sz="1350" b="0" smtClean="0">
                                      <a:latin typeface="Cambria Math" panose="02040503050406030204" pitchFamily="18" charset="0"/>
                                    </a:rPr>
                                    <m:t>𝐼</m:t>
                                  </m:r>
                                </m:e>
                                <m:sub>
                                  <m:d>
                                    <m:dPr>
                                      <m:begChr m:val="{"/>
                                      <m:endChr m:val="}"/>
                                      <m:ctrlPr>
                                        <a:rPr lang="en-US" sz="1350" b="0" i="1" smtClean="0">
                                          <a:latin typeface="Cambria Math" panose="02040503050406030204" pitchFamily="18" charset="0"/>
                                        </a:rPr>
                                      </m:ctrlPr>
                                    </m:dPr>
                                    <m:e>
                                      <m:r>
                                        <a:rPr lang="en-US" sz="1350" b="0" smtClean="0">
                                          <a:latin typeface="Cambria Math" panose="02040503050406030204" pitchFamily="18" charset="0"/>
                                        </a:rPr>
                                        <m:t>𝐴</m:t>
                                      </m:r>
                                      <m:r>
                                        <a:rPr lang="en-US" sz="1350" b="0" smtClean="0">
                                          <a:latin typeface="Cambria Math" panose="02040503050406030204" pitchFamily="18" charset="0"/>
                                        </a:rPr>
                                        <m:t>=</m:t>
                                      </m:r>
                                      <m:r>
                                        <a:rPr lang="en-US" sz="1350" b="0" smtClean="0">
                                          <a:latin typeface="Cambria Math" panose="02040503050406030204" pitchFamily="18" charset="0"/>
                                        </a:rPr>
                                        <m:t>𝑎</m:t>
                                      </m:r>
                                    </m:e>
                                  </m:d>
                                </m:sub>
                              </m:sSub>
                            </m:oMath>
                          </a14:m>
                          <a:r>
                            <a:rPr lang="en-US" sz="135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350" b="0" i="1" smtClean="0">
                                      <a:latin typeface="Cambria Math" panose="02040503050406030204" pitchFamily="18" charset="0"/>
                                    </a:rPr>
                                  </m:ctrlPr>
                                </m:sSub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𝛾</m:t>
                                      </m:r>
                                    </m:e>
                                  </m:acc>
                                </m:e>
                                <m:sub>
                                  <m:r>
                                    <a:rPr lang="en-US" sz="1350" b="0" smtClean="0">
                                      <a:latin typeface="Cambria Math" panose="02040503050406030204" pitchFamily="18" charset="0"/>
                                    </a:rPr>
                                    <m:t>𝑎</m:t>
                                  </m:r>
                                </m:sub>
                              </m:sSub>
                            </m:oMath>
                          </a14:m>
                          <a:r>
                            <a:rPr lang="en-US" sz="1350" b="0" dirty="0"/>
                            <a:t>,</a:t>
                          </a:r>
                          <a:r>
                            <a:rPr lang="en-US" sz="1350" b="0" baseline="0" dirty="0"/>
                            <a:t> </a:t>
                          </a:r>
                          <a14:m>
                            <m:oMath xmlns:m="http://schemas.openxmlformats.org/officeDocument/2006/math">
                              <m:r>
                                <a:rPr lang="en-US" sz="1350" b="0" smtClean="0">
                                  <a:latin typeface="Cambria Math" panose="02040503050406030204" pitchFamily="18" charset="0"/>
                                </a:rPr>
                                <m:t>𝑎</m:t>
                              </m:r>
                              <m:r>
                                <a:rPr lang="en-US" sz="1350" b="0" smtClean="0">
                                  <a:latin typeface="Cambria Math" panose="02040503050406030204" pitchFamily="18" charset="0"/>
                                </a:rPr>
                                <m:t>=1,…,</m:t>
                              </m:r>
                              <m:r>
                                <a:rPr lang="en-US" sz="1350" b="0" smtClean="0">
                                  <a:latin typeface="Cambria Math" panose="02040503050406030204" pitchFamily="18" charset="0"/>
                                </a:rPr>
                                <m:t>𝑘</m:t>
                              </m:r>
                            </m:oMath>
                          </a14:m>
                          <a:endParaRPr lang="en-US" sz="1350" b="1" dirty="0"/>
                        </a:p>
                      </a:txBody>
                      <a:tcPr anchor="ctr"/>
                    </a:tc>
                    <a:tc>
                      <a:txBody>
                        <a:bodyPr/>
                        <a:lstStyle/>
                        <a:p>
                          <a:pPr algn="l"/>
                          <a:r>
                            <a:rPr lang="en-US" sz="1350" dirty="0" err="1"/>
                            <a:t>robincar_linear</a:t>
                          </a:r>
                          <a:endParaRPr lang="en-US" sz="1350" dirty="0"/>
                        </a:p>
                      </a:txBody>
                      <a:tcPr anchor="ctr"/>
                    </a:tc>
                    <a:extLst>
                      <a:ext uri="{0D108BD9-81ED-4DB2-BD59-A6C34878D82A}">
                        <a16:rowId xmlns:a16="http://schemas.microsoft.com/office/drawing/2014/main" val="479295321"/>
                      </a:ext>
                    </a:extLst>
                  </a:tr>
                  <a:tr h="457200">
                    <a:tc>
                      <a:txBody>
                        <a:bodyPr/>
                        <a:lstStyle/>
                        <a:p>
                          <a:r>
                            <a:rPr lang="en-US" sz="1350" b="1" dirty="0"/>
                            <a:t>Linear adjustment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latin typeface="Cambria Math" panose="02040503050406030204" pitchFamily="18" charset="0"/>
                                </a:rPr>
                                <m:t>E</m:t>
                              </m:r>
                              <m:d>
                                <m:dPr>
                                  <m:ctrlPr>
                                    <a:rPr lang="en-US" sz="1350" b="0" i="1" smtClean="0">
                                      <a:latin typeface="Cambria Math" panose="02040503050406030204" pitchFamily="18" charset="0"/>
                                    </a:rPr>
                                  </m:ctrlPr>
                                </m:dPr>
                                <m:e>
                                  <m:r>
                                    <a:rPr lang="en-US" sz="1350" b="0" smtClean="0">
                                      <a:latin typeface="Cambria Math" panose="02040503050406030204" pitchFamily="18" charset="0"/>
                                    </a:rPr>
                                    <m:t>𝑌</m:t>
                                  </m:r>
                                </m:e>
                                <m:e>
                                  <m:r>
                                    <a:rPr lang="en-US" sz="1350" b="0" smtClean="0">
                                      <a:latin typeface="Cambria Math" panose="02040503050406030204" pitchFamily="18" charset="0"/>
                                    </a:rPr>
                                    <m:t>𝐴</m:t>
                                  </m:r>
                                  <m:r>
                                    <a:rPr lang="en-US" sz="1350" b="0" smtClean="0">
                                      <a:latin typeface="Cambria Math" panose="02040503050406030204" pitchFamily="18" charset="0"/>
                                    </a:rPr>
                                    <m:t>, </m:t>
                                  </m:r>
                                  <m:r>
                                    <a:rPr lang="en-US" sz="1350" b="0" smtClean="0">
                                      <a:latin typeface="Cambria Math" panose="02040503050406030204" pitchFamily="18" charset="0"/>
                                    </a:rPr>
                                    <m:t>𝑋</m:t>
                                  </m:r>
                                </m:e>
                              </m:d>
                              <m:r>
                                <a:rPr lang="en-US" sz="1350" b="0" smtClean="0">
                                  <a:latin typeface="Cambria Math" panose="02040503050406030204" pitchFamily="18" charset="0"/>
                                </a:rPr>
                                <m:t>=∑</m:t>
                              </m:r>
                              <m:d>
                                <m:dPr>
                                  <m:ctrlPr>
                                    <a:rPr lang="en-US" sz="1350" b="0" i="1" smtClean="0">
                                      <a:latin typeface="Cambria Math" panose="02040503050406030204" pitchFamily="18" charset="0"/>
                                    </a:rPr>
                                  </m:ctrlPr>
                                </m:dPr>
                                <m:e>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𝛾</m:t>
                                      </m:r>
                                    </m:e>
                                    <m:sub>
                                      <m:r>
                                        <a:rPr lang="en-US" sz="1350" b="0" smtClean="0">
                                          <a:latin typeface="Cambria Math" panose="02040503050406030204" pitchFamily="18" charset="0"/>
                                        </a:rPr>
                                        <m:t>𝑎</m:t>
                                      </m:r>
                                    </m:sub>
                                  </m:sSub>
                                  <m:r>
                                    <a:rPr lang="en-US" sz="1350" b="0" smtClean="0">
                                      <a:latin typeface="Cambria Math" panose="02040503050406030204" pitchFamily="18" charset="0"/>
                                    </a:rPr>
                                    <m:t>+</m:t>
                                  </m:r>
                                  <m:sSubSup>
                                    <m:sSubSupPr>
                                      <m:ctrlPr>
                                        <a:rPr lang="en-US" sz="1350" b="0" i="1" smtClean="0">
                                          <a:latin typeface="Cambria Math" panose="02040503050406030204" pitchFamily="18" charset="0"/>
                                        </a:rPr>
                                      </m:ctrlPr>
                                    </m:sSubSupPr>
                                    <m:e>
                                      <m:r>
                                        <a:rPr lang="en-US" sz="1350" b="0" smtClean="0">
                                          <a:latin typeface="Cambria Math" panose="02040503050406030204" pitchFamily="18" charset="0"/>
                                        </a:rPr>
                                        <m:t>𝛽</m:t>
                                      </m:r>
                                    </m:e>
                                    <m:sub>
                                      <m:r>
                                        <a:rPr lang="en-US" sz="1350" b="0" smtClean="0">
                                          <a:latin typeface="Cambria Math" panose="02040503050406030204" pitchFamily="18" charset="0"/>
                                        </a:rPr>
                                        <m:t>𝑎</m:t>
                                      </m:r>
                                    </m:sub>
                                    <m:sup>
                                      <m:r>
                                        <a:rPr lang="en-US" sz="1350" b="0" i="1" smtClean="0">
                                          <a:latin typeface="Cambria Math" panose="02040503050406030204" pitchFamily="18" charset="0"/>
                                        </a:rPr>
                                        <m:t>⊤</m:t>
                                      </m:r>
                                    </m:sup>
                                  </m:sSubSup>
                                  <m:r>
                                    <a:rPr lang="en-US" sz="1350" b="0" smtClean="0">
                                      <a:latin typeface="Cambria Math" panose="02040503050406030204" pitchFamily="18" charset="0"/>
                                    </a:rPr>
                                    <m:t>𝑋</m:t>
                                  </m:r>
                                </m:e>
                              </m:d>
                              <m:sSub>
                                <m:sSubPr>
                                  <m:ctrlPr>
                                    <a:rPr lang="en-US" sz="1350" b="0" i="1" smtClean="0">
                                      <a:latin typeface="Cambria Math" panose="02040503050406030204" pitchFamily="18" charset="0"/>
                                    </a:rPr>
                                  </m:ctrlPr>
                                </m:sSubPr>
                                <m:e>
                                  <m:r>
                                    <a:rPr lang="en-US" sz="1350" b="0" smtClean="0">
                                      <a:latin typeface="Cambria Math" panose="02040503050406030204" pitchFamily="18" charset="0"/>
                                    </a:rPr>
                                    <m:t>𝐼</m:t>
                                  </m:r>
                                </m:e>
                                <m:sub>
                                  <m:d>
                                    <m:dPr>
                                      <m:begChr m:val="{"/>
                                      <m:endChr m:val="}"/>
                                      <m:ctrlPr>
                                        <a:rPr lang="en-US" sz="1350" b="0" i="1" smtClean="0">
                                          <a:latin typeface="Cambria Math" panose="02040503050406030204" pitchFamily="18" charset="0"/>
                                        </a:rPr>
                                      </m:ctrlPr>
                                    </m:dPr>
                                    <m:e>
                                      <m:r>
                                        <a:rPr lang="en-US" sz="1350" b="0" smtClean="0">
                                          <a:latin typeface="Cambria Math" panose="02040503050406030204" pitchFamily="18" charset="0"/>
                                        </a:rPr>
                                        <m:t>𝐴</m:t>
                                      </m:r>
                                      <m:r>
                                        <a:rPr lang="en-US" sz="1350" b="0" smtClean="0">
                                          <a:latin typeface="Cambria Math" panose="02040503050406030204" pitchFamily="18" charset="0"/>
                                        </a:rPr>
                                        <m:t>=</m:t>
                                      </m:r>
                                      <m:r>
                                        <a:rPr lang="en-US" sz="1350" b="0" smtClean="0">
                                          <a:latin typeface="Cambria Math" panose="02040503050406030204" pitchFamily="18" charset="0"/>
                                        </a:rPr>
                                        <m:t>𝑎</m:t>
                                      </m:r>
                                    </m:e>
                                  </m:d>
                                </m:sub>
                              </m:sSub>
                            </m:oMath>
                          </a14:m>
                          <a:r>
                            <a:rPr lang="en-US" sz="1350" dirty="0"/>
                            <a:t> </a:t>
                          </a:r>
                        </a:p>
                      </a:txBody>
                      <a:tcPr anchor="ctr"/>
                    </a:tc>
                    <a:tc>
                      <a:txBody>
                        <a:bodyPr/>
                        <a:lstStyle/>
                        <a:p>
                          <a:pPr algn="l"/>
                          <a14:m>
                            <m:oMathPara xmlns:m="http://schemas.openxmlformats.org/officeDocument/2006/math">
                              <m:oMathParaPr>
                                <m:jc m:val="left"/>
                              </m:oMathParaPr>
                              <m:oMath xmlns:m="http://schemas.openxmlformats.org/officeDocument/2006/math">
                                <m:sSub>
                                  <m:sSubPr>
                                    <m:ctrlPr>
                                      <a:rPr lang="en-US" sz="1350" b="0" i="1" smtClean="0">
                                        <a:latin typeface="Cambria Math" panose="02040503050406030204" pitchFamily="18" charset="0"/>
                                      </a:rPr>
                                    </m:ctrlPr>
                                  </m:sSub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𝛾</m:t>
                                        </m:r>
                                      </m:e>
                                    </m:acc>
                                  </m:e>
                                  <m:sub>
                                    <m:r>
                                      <a:rPr lang="en-US" sz="1350" b="0" smtClean="0">
                                        <a:latin typeface="Cambria Math" panose="02040503050406030204" pitchFamily="18" charset="0"/>
                                      </a:rPr>
                                      <m:t>𝑎</m:t>
                                    </m:r>
                                  </m:sub>
                                </m:sSub>
                                <m:r>
                                  <a:rPr lang="en-US" sz="1350" b="0" smtClean="0">
                                    <a:latin typeface="Cambria Math" panose="02040503050406030204" pitchFamily="18" charset="0"/>
                                  </a:rPr>
                                  <m:t>+</m:t>
                                </m:r>
                                <m:sSubSup>
                                  <m:sSubSupPr>
                                    <m:ctrlPr>
                                      <a:rPr lang="en-US" sz="1350" b="0" i="1" smtClean="0">
                                        <a:latin typeface="Cambria Math" panose="02040503050406030204" pitchFamily="18" charset="0"/>
                                      </a:rPr>
                                    </m:ctrlPr>
                                  </m:sSubSupPr>
                                  <m:e>
                                    <m:acc>
                                      <m:accPr>
                                        <m:chr m:val="̂"/>
                                        <m:ctrlPr>
                                          <a:rPr lang="en-US" sz="1350" b="0" i="1" smtClean="0">
                                            <a:latin typeface="Cambria Math" panose="02040503050406030204" pitchFamily="18" charset="0"/>
                                          </a:rPr>
                                        </m:ctrlPr>
                                      </m:accPr>
                                      <m:e>
                                        <m:r>
                                          <a:rPr lang="en-US" sz="1350" b="0" smtClean="0">
                                            <a:latin typeface="Cambria Math" panose="02040503050406030204" pitchFamily="18" charset="0"/>
                                          </a:rPr>
                                          <m:t>𝛽</m:t>
                                        </m:r>
                                      </m:e>
                                    </m:acc>
                                  </m:e>
                                  <m:sub>
                                    <m:r>
                                      <a:rPr lang="en-US" sz="1350" b="0" smtClean="0">
                                        <a:latin typeface="Cambria Math" panose="02040503050406030204" pitchFamily="18" charset="0"/>
                                      </a:rPr>
                                      <m:t>𝑎</m:t>
                                    </m:r>
                                  </m:sub>
                                  <m:sup>
                                    <m:r>
                                      <a:rPr lang="en-US" sz="1350" b="0" i="1" smtClean="0">
                                        <a:latin typeface="Cambria Math" panose="02040503050406030204" pitchFamily="18" charset="0"/>
                                      </a:rPr>
                                      <m:t>⊤</m:t>
                                    </m:r>
                                  </m:sup>
                                </m:sSubSup>
                                <m:acc>
                                  <m:accPr>
                                    <m:chr m:val="̅"/>
                                    <m:ctrlPr>
                                      <a:rPr lang="en-US" sz="1350" b="0" i="1" smtClean="0">
                                        <a:latin typeface="Cambria Math" panose="02040503050406030204" pitchFamily="18" charset="0"/>
                                      </a:rPr>
                                    </m:ctrlPr>
                                  </m:accPr>
                                  <m:e>
                                    <m:r>
                                      <a:rPr lang="en-US" sz="1350" b="0" smtClean="0">
                                        <a:latin typeface="Cambria Math" panose="02040503050406030204" pitchFamily="18" charset="0"/>
                                      </a:rPr>
                                      <m:t>𝑋</m:t>
                                    </m:r>
                                  </m:e>
                                </m:acc>
                                <m:r>
                                  <a:rPr lang="en-US" sz="1350" b="0" smtClean="0">
                                    <a:latin typeface="Cambria Math" panose="02040503050406030204" pitchFamily="18" charset="0"/>
                                  </a:rPr>
                                  <m:t>, </m:t>
                                </m:r>
                                <m:r>
                                  <a:rPr lang="en-US" sz="1350" b="0" smtClean="0">
                                    <a:latin typeface="Cambria Math" panose="02040503050406030204" pitchFamily="18" charset="0"/>
                                  </a:rPr>
                                  <m:t>𝑎</m:t>
                                </m:r>
                                <m:r>
                                  <a:rPr lang="en-US" sz="1350" b="0" smtClean="0">
                                    <a:latin typeface="Cambria Math" panose="02040503050406030204" pitchFamily="18" charset="0"/>
                                  </a:rPr>
                                  <m:t>=1,…,</m:t>
                                </m:r>
                                <m:r>
                                  <a:rPr lang="en-US" sz="1350" b="0" smtClean="0">
                                    <a:latin typeface="Cambria Math" panose="02040503050406030204" pitchFamily="18" charset="0"/>
                                  </a:rPr>
                                  <m:t>𝑘</m:t>
                                </m:r>
                              </m:oMath>
                            </m:oMathPara>
                          </a14:m>
                          <a:endParaRPr lang="en-US" sz="135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t>robincar_linear</a:t>
                          </a:r>
                          <a:endParaRPr lang="en-US" sz="1350" dirty="0"/>
                        </a:p>
                      </a:txBody>
                      <a:tcPr anchor="ctr"/>
                    </a:tc>
                    <a:extLst>
                      <a:ext uri="{0D108BD9-81ED-4DB2-BD59-A6C34878D82A}">
                        <a16:rowId xmlns:a16="http://schemas.microsoft.com/office/drawing/2014/main" val="3594602541"/>
                      </a:ext>
                    </a:extLst>
                  </a:tr>
                  <a:tr h="457200">
                    <a:tc>
                      <a:txBody>
                        <a:bodyPr/>
                        <a:lstStyle/>
                        <a:p>
                          <a:r>
                            <a:rPr lang="en-US" sz="1350" b="1" dirty="0"/>
                            <a:t>G-computation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350" b="0" smtClean="0">
                                  <a:latin typeface="Cambria Math" panose="02040503050406030204" pitchFamily="18" charset="0"/>
                                </a:rPr>
                                <m:t>𝑔</m:t>
                              </m:r>
                              <m:d>
                                <m:dPr>
                                  <m:ctrlPr>
                                    <a:rPr lang="en-US" sz="1350" b="0" i="1" smtClean="0">
                                      <a:latin typeface="Cambria Math" panose="02040503050406030204" pitchFamily="18" charset="0"/>
                                    </a:rPr>
                                  </m:ctrlPr>
                                </m:dPr>
                                <m:e>
                                  <m:r>
                                    <m:rPr>
                                      <m:sty m:val="p"/>
                                    </m:rPr>
                                    <a:rPr lang="en-US" sz="1350" b="0" smtClean="0">
                                      <a:latin typeface="Cambria Math" panose="02040503050406030204" pitchFamily="18" charset="0"/>
                                    </a:rPr>
                                    <m:t>E</m:t>
                                  </m:r>
                                  <m:d>
                                    <m:dPr>
                                      <m:ctrlPr>
                                        <a:rPr lang="en-US" sz="1350" b="0" i="1" smtClean="0">
                                          <a:latin typeface="Cambria Math" panose="02040503050406030204" pitchFamily="18" charset="0"/>
                                        </a:rPr>
                                      </m:ctrlPr>
                                    </m:dPr>
                                    <m:e>
                                      <m:r>
                                        <a:rPr lang="en-US" sz="1350" b="0" smtClean="0">
                                          <a:latin typeface="Cambria Math" panose="02040503050406030204" pitchFamily="18" charset="0"/>
                                        </a:rPr>
                                        <m:t>𝑌</m:t>
                                      </m:r>
                                    </m:e>
                                    <m:e>
                                      <m:r>
                                        <a:rPr lang="en-US" sz="1350" b="0" smtClean="0">
                                          <a:latin typeface="Cambria Math" panose="02040503050406030204" pitchFamily="18" charset="0"/>
                                        </a:rPr>
                                        <m:t>𝐴</m:t>
                                      </m:r>
                                      <m:r>
                                        <a:rPr lang="en-US" sz="1350" b="0" smtClean="0">
                                          <a:latin typeface="Cambria Math" panose="02040503050406030204" pitchFamily="18" charset="0"/>
                                        </a:rPr>
                                        <m:t>, </m:t>
                                      </m:r>
                                      <m:r>
                                        <a:rPr lang="en-US" sz="1350" b="0" smtClean="0">
                                          <a:latin typeface="Cambria Math" panose="02040503050406030204" pitchFamily="18" charset="0"/>
                                        </a:rPr>
                                        <m:t>𝑋</m:t>
                                      </m:r>
                                    </m:e>
                                  </m:d>
                                </m:e>
                              </m:d>
                              <m:r>
                                <a:rPr lang="en-US" sz="1350" b="0" smtClean="0">
                                  <a:latin typeface="Cambria Math" panose="02040503050406030204" pitchFamily="18" charset="0"/>
                                </a:rPr>
                                <m:t>=∑</m:t>
                              </m:r>
                              <m:d>
                                <m:dPr>
                                  <m:ctrlPr>
                                    <a:rPr lang="en-US" sz="1350" b="0" i="1" smtClean="0">
                                      <a:latin typeface="Cambria Math" panose="02040503050406030204" pitchFamily="18" charset="0"/>
                                    </a:rPr>
                                  </m:ctrlPr>
                                </m:dPr>
                                <m:e>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𝛾</m:t>
                                      </m:r>
                                    </m:e>
                                    <m:sub>
                                      <m:r>
                                        <a:rPr lang="en-US" sz="1350" b="0" smtClean="0">
                                          <a:latin typeface="Cambria Math" panose="02040503050406030204" pitchFamily="18" charset="0"/>
                                        </a:rPr>
                                        <m:t>𝑎</m:t>
                                      </m:r>
                                    </m:sub>
                                  </m:sSub>
                                  <m:r>
                                    <a:rPr lang="en-US" sz="1350" b="0" smtClean="0">
                                      <a:latin typeface="Cambria Math" panose="02040503050406030204" pitchFamily="18" charset="0"/>
                                    </a:rPr>
                                    <m:t>+</m:t>
                                  </m:r>
                                  <m:sSubSup>
                                    <m:sSubSupPr>
                                      <m:ctrlPr>
                                        <a:rPr lang="en-US" sz="1350" b="0" i="1" smtClean="0">
                                          <a:latin typeface="Cambria Math" panose="02040503050406030204" pitchFamily="18" charset="0"/>
                                        </a:rPr>
                                      </m:ctrlPr>
                                    </m:sSubSupPr>
                                    <m:e>
                                      <m:r>
                                        <a:rPr lang="en-US" sz="1350" b="0" smtClean="0">
                                          <a:latin typeface="Cambria Math" panose="02040503050406030204" pitchFamily="18" charset="0"/>
                                        </a:rPr>
                                        <m:t>𝛽</m:t>
                                      </m:r>
                                    </m:e>
                                    <m:sub>
                                      <m:r>
                                        <a:rPr lang="en-US" sz="1350" b="0" smtClean="0">
                                          <a:latin typeface="Cambria Math" panose="02040503050406030204" pitchFamily="18" charset="0"/>
                                        </a:rPr>
                                        <m:t>𝑎</m:t>
                                      </m:r>
                                    </m:sub>
                                    <m:sup>
                                      <m:r>
                                        <a:rPr lang="en-US" sz="1350" b="0" i="1" smtClean="0">
                                          <a:latin typeface="Cambria Math" panose="02040503050406030204" pitchFamily="18" charset="0"/>
                                        </a:rPr>
                                        <m:t>⊤</m:t>
                                      </m:r>
                                    </m:sup>
                                  </m:sSubSup>
                                  <m:r>
                                    <a:rPr lang="en-US" sz="1350" b="0" smtClean="0">
                                      <a:latin typeface="Cambria Math" panose="02040503050406030204" pitchFamily="18" charset="0"/>
                                    </a:rPr>
                                    <m:t>𝑋</m:t>
                                  </m:r>
                                </m:e>
                              </m:d>
                              <m:sSub>
                                <m:sSubPr>
                                  <m:ctrlPr>
                                    <a:rPr lang="en-US" sz="1350" b="0" i="1" smtClean="0">
                                      <a:latin typeface="Cambria Math" panose="02040503050406030204" pitchFamily="18" charset="0"/>
                                    </a:rPr>
                                  </m:ctrlPr>
                                </m:sSubPr>
                                <m:e>
                                  <m:r>
                                    <a:rPr lang="en-US" sz="1350" b="0" smtClean="0">
                                      <a:latin typeface="Cambria Math" panose="02040503050406030204" pitchFamily="18" charset="0"/>
                                    </a:rPr>
                                    <m:t>𝐼</m:t>
                                  </m:r>
                                </m:e>
                                <m:sub>
                                  <m:d>
                                    <m:dPr>
                                      <m:begChr m:val="{"/>
                                      <m:endChr m:val="}"/>
                                      <m:ctrlPr>
                                        <a:rPr lang="en-US" sz="1350" b="0" i="1" smtClean="0">
                                          <a:latin typeface="Cambria Math" panose="02040503050406030204" pitchFamily="18" charset="0"/>
                                        </a:rPr>
                                      </m:ctrlPr>
                                    </m:dPr>
                                    <m:e>
                                      <m:r>
                                        <a:rPr lang="en-US" sz="1350" b="0" smtClean="0">
                                          <a:latin typeface="Cambria Math" panose="02040503050406030204" pitchFamily="18" charset="0"/>
                                        </a:rPr>
                                        <m:t>𝐴</m:t>
                                      </m:r>
                                      <m:r>
                                        <a:rPr lang="en-US" sz="1350" b="0" smtClean="0">
                                          <a:latin typeface="Cambria Math" panose="02040503050406030204" pitchFamily="18" charset="0"/>
                                        </a:rPr>
                                        <m:t>=</m:t>
                                      </m:r>
                                      <m:r>
                                        <a:rPr lang="en-US" sz="1350" b="0" smtClean="0">
                                          <a:latin typeface="Cambria Math" panose="02040503050406030204" pitchFamily="18" charset="0"/>
                                        </a:rPr>
                                        <m:t>𝑎</m:t>
                                      </m:r>
                                    </m:e>
                                  </m:d>
                                </m:sub>
                              </m:sSub>
                            </m:oMath>
                          </a14:m>
                          <a:r>
                            <a:rPr lang="en-US" sz="135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1350" b="0" i="1" smtClean="0">
                                      <a:latin typeface="Cambria Math" panose="02040503050406030204" pitchFamily="18" charset="0"/>
                                    </a:rPr>
                                  </m:ctrlPr>
                                </m:fPr>
                                <m:num>
                                  <m:r>
                                    <a:rPr lang="en-US" sz="1350" b="0" smtClean="0">
                                      <a:latin typeface="Cambria Math" panose="02040503050406030204" pitchFamily="18" charset="0"/>
                                    </a:rPr>
                                    <m:t>1</m:t>
                                  </m:r>
                                </m:num>
                                <m:den>
                                  <m:r>
                                    <a:rPr lang="en-US" sz="1350" b="0" smtClean="0">
                                      <a:latin typeface="Cambria Math" panose="02040503050406030204" pitchFamily="18" charset="0"/>
                                    </a:rPr>
                                    <m:t>𝑛</m:t>
                                  </m:r>
                                </m:den>
                              </m:f>
                              <m:nary>
                                <m:naryPr>
                                  <m:chr m:val="∑"/>
                                  <m:limLoc m:val="subSup"/>
                                  <m:ctrlPr>
                                    <a:rPr lang="en-US" sz="1350" b="0" i="1" smtClean="0">
                                      <a:latin typeface="Cambria Math" panose="02040503050406030204" pitchFamily="18" charset="0"/>
                                    </a:rPr>
                                  </m:ctrlPr>
                                </m:naryPr>
                                <m:sub>
                                  <m:r>
                                    <m:rPr>
                                      <m:brk m:alnAt="25"/>
                                    </m:rPr>
                                    <a:rPr lang="en-US" sz="1350" b="0" smtClean="0">
                                      <a:latin typeface="Cambria Math" panose="02040503050406030204" pitchFamily="18" charset="0"/>
                                    </a:rPr>
                                    <m:t>𝑖</m:t>
                                  </m:r>
                                  <m:r>
                                    <a:rPr lang="en-US" sz="1350" b="0" smtClean="0">
                                      <a:latin typeface="Cambria Math" panose="02040503050406030204" pitchFamily="18" charset="0"/>
                                    </a:rPr>
                                    <m:t>=1</m:t>
                                  </m:r>
                                </m:sub>
                                <m:sup>
                                  <m:r>
                                    <a:rPr lang="en-US" sz="1350" b="0" smtClean="0">
                                      <a:latin typeface="Cambria Math" panose="02040503050406030204" pitchFamily="18" charset="0"/>
                                    </a:rPr>
                                    <m:t>𝑛</m:t>
                                  </m:r>
                                </m:sup>
                                <m:e>
                                  <m:sSup>
                                    <m:sSupPr>
                                      <m:ctrlPr>
                                        <a:rPr lang="en-US" sz="1350" b="0" i="1" smtClean="0">
                                          <a:latin typeface="Cambria Math" panose="02040503050406030204" pitchFamily="18" charset="0"/>
                                        </a:rPr>
                                      </m:ctrlPr>
                                    </m:sSupPr>
                                    <m:e>
                                      <m:r>
                                        <a:rPr lang="en-US" sz="1350" b="0" smtClean="0">
                                          <a:latin typeface="Cambria Math" panose="02040503050406030204" pitchFamily="18" charset="0"/>
                                        </a:rPr>
                                        <m:t>𝑔</m:t>
                                      </m:r>
                                    </m:e>
                                    <m:sup>
                                      <m:r>
                                        <a:rPr lang="en-US" sz="1350" b="0" smtClean="0">
                                          <a:latin typeface="Cambria Math" panose="02040503050406030204" pitchFamily="18" charset="0"/>
                                        </a:rPr>
                                        <m:t>−1</m:t>
                                      </m:r>
                                    </m:sup>
                                  </m:sSup>
                                  <m:d>
                                    <m:dPr>
                                      <m:ctrlPr>
                                        <a:rPr lang="en-US" sz="1350" b="0" i="1" smtClean="0">
                                          <a:latin typeface="Cambria Math" panose="02040503050406030204" pitchFamily="18" charset="0"/>
                                        </a:rPr>
                                      </m:ctrlPr>
                                    </m:dPr>
                                    <m:e>
                                      <m:sSub>
                                        <m:sSubPr>
                                          <m:ctrlPr>
                                            <a:rPr lang="en-US" sz="1350" b="0" i="1" smtClean="0">
                                              <a:latin typeface="Cambria Math" panose="02040503050406030204" pitchFamily="18" charset="0"/>
                                            </a:rPr>
                                          </m:ctrlPr>
                                        </m:sSub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𝛾</m:t>
                                              </m:r>
                                            </m:e>
                                          </m:acc>
                                        </m:e>
                                        <m:sub>
                                          <m:r>
                                            <a:rPr lang="en-US" sz="1350" b="0" smtClean="0">
                                              <a:latin typeface="Cambria Math" panose="02040503050406030204" pitchFamily="18" charset="0"/>
                                            </a:rPr>
                                            <m:t>𝑎</m:t>
                                          </m:r>
                                        </m:sub>
                                      </m:sSub>
                                      <m:r>
                                        <a:rPr lang="en-US" sz="1350" b="0" smtClean="0">
                                          <a:latin typeface="Cambria Math" panose="02040503050406030204" pitchFamily="18" charset="0"/>
                                        </a:rPr>
                                        <m:t>+</m:t>
                                      </m:r>
                                      <m:sSubSup>
                                        <m:sSubSupPr>
                                          <m:ctrlPr>
                                            <a:rPr lang="en-US" sz="1350" b="0" i="1" smtClean="0">
                                              <a:latin typeface="Cambria Math" panose="02040503050406030204" pitchFamily="18" charset="0"/>
                                            </a:rPr>
                                          </m:ctrlPr>
                                        </m:sSubSupPr>
                                        <m:e>
                                          <m:acc>
                                            <m:accPr>
                                              <m:chr m:val="̂"/>
                                              <m:ctrlPr>
                                                <a:rPr lang="en-US" sz="1350" b="0" i="1" smtClean="0">
                                                  <a:latin typeface="Cambria Math" panose="02040503050406030204" pitchFamily="18" charset="0"/>
                                                </a:rPr>
                                              </m:ctrlPr>
                                            </m:accPr>
                                            <m:e>
                                              <m:r>
                                                <a:rPr lang="en-US" sz="1350" b="0" smtClean="0">
                                                  <a:latin typeface="Cambria Math" panose="02040503050406030204" pitchFamily="18" charset="0"/>
                                                </a:rPr>
                                                <m:t>𝛽</m:t>
                                              </m:r>
                                            </m:e>
                                          </m:acc>
                                        </m:e>
                                        <m:sub>
                                          <m:r>
                                            <a:rPr lang="en-US" sz="1350" b="0" smtClean="0">
                                              <a:latin typeface="Cambria Math" panose="02040503050406030204" pitchFamily="18" charset="0"/>
                                            </a:rPr>
                                            <m:t>𝑎</m:t>
                                          </m:r>
                                        </m:sub>
                                        <m:sup>
                                          <m:r>
                                            <a:rPr lang="en-US" sz="1350" b="0" i="1" smtClean="0">
                                              <a:latin typeface="Cambria Math" panose="02040503050406030204" pitchFamily="18" charset="0"/>
                                            </a:rPr>
                                            <m:t>⊤</m:t>
                                          </m:r>
                                        </m:sup>
                                      </m:sSubSup>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𝑋</m:t>
                                          </m:r>
                                        </m:e>
                                        <m:sub>
                                          <m:r>
                                            <a:rPr lang="en-US" sz="1350" b="0" i="1" smtClean="0">
                                              <a:latin typeface="Cambria Math" panose="02040503050406030204" pitchFamily="18" charset="0"/>
                                            </a:rPr>
                                            <m:t>𝑖</m:t>
                                          </m:r>
                                        </m:sub>
                                      </m:sSub>
                                    </m:e>
                                  </m:d>
                                </m:e>
                              </m:nary>
                              <m:r>
                                <a:rPr lang="en-US" sz="1350" b="0" smtClean="0">
                                  <a:latin typeface="Cambria Math" panose="02040503050406030204" pitchFamily="18" charset="0"/>
                                </a:rPr>
                                <m:t>, </m:t>
                              </m:r>
                              <m:r>
                                <a:rPr lang="en-US" sz="1350" b="0" smtClean="0">
                                  <a:latin typeface="Cambria Math" panose="02040503050406030204" pitchFamily="18" charset="0"/>
                                </a:rPr>
                                <m:t>𝑎</m:t>
                              </m:r>
                              <m:r>
                                <a:rPr lang="en-US" sz="1350" b="0" smtClean="0">
                                  <a:latin typeface="Cambria Math" panose="02040503050406030204" pitchFamily="18" charset="0"/>
                                </a:rPr>
                                <m:t>=1,…,</m:t>
                              </m:r>
                              <m:r>
                                <a:rPr lang="en-US" sz="1350" b="0" smtClean="0">
                                  <a:latin typeface="Cambria Math" panose="02040503050406030204" pitchFamily="18" charset="0"/>
                                </a:rPr>
                                <m:t>𝑘</m:t>
                              </m:r>
                            </m:oMath>
                          </a14:m>
                          <a:r>
                            <a:rPr lang="en-US" sz="135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t>robincar_glm</a:t>
                          </a:r>
                          <a:endParaRPr lang="en-US" sz="1350" dirty="0"/>
                        </a:p>
                      </a:txBody>
                      <a:tcPr anchor="ctr"/>
                    </a:tc>
                    <a:extLst>
                      <a:ext uri="{0D108BD9-81ED-4DB2-BD59-A6C34878D82A}">
                        <a16:rowId xmlns:a16="http://schemas.microsoft.com/office/drawing/2014/main" val="3225668484"/>
                      </a:ext>
                    </a:extLst>
                  </a:tr>
                  <a:tr h="457200">
                    <a:tc>
                      <a:txBody>
                        <a:bodyPr/>
                        <a:lstStyle/>
                        <a:p>
                          <a:r>
                            <a:rPr lang="en-US" sz="1350" b="1" dirty="0">
                              <a:solidFill>
                                <a:srgbClr val="C00000"/>
                              </a:solidFill>
                            </a:rPr>
                            <a:t>AIPW (doubly robust)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0" smtClean="0">
                                  <a:solidFill>
                                    <a:srgbClr val="C00000"/>
                                  </a:solidFill>
                                  <a:latin typeface="Cambria Math" panose="02040503050406030204" pitchFamily="18" charset="0"/>
                                </a:rPr>
                                <m:t>E</m:t>
                              </m:r>
                              <m:d>
                                <m:dPr>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𝑌</m:t>
                                  </m:r>
                                </m:e>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𝑋</m:t>
                                  </m:r>
                                </m:e>
                              </m:d>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r>
                                    <a:rPr lang="en-US" sz="1350" b="0" i="1" smtClean="0">
                                      <a:solidFill>
                                        <a:srgbClr val="C00000"/>
                                      </a:solidFill>
                                      <a:latin typeface="Cambria Math" panose="02040503050406030204" pitchFamily="18" charset="0"/>
                                    </a:rPr>
                                    <m:t>𝜇</m:t>
                                  </m:r>
                                </m:e>
                                <m:sub>
                                  <m:r>
                                    <a:rPr lang="en-US" sz="1350" b="0" i="1"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r>
                                    <a:rPr lang="en-US" sz="1350" b="0" i="1" smtClean="0">
                                      <a:solidFill>
                                        <a:srgbClr val="C00000"/>
                                      </a:solidFill>
                                      <a:latin typeface="Cambria Math" panose="02040503050406030204" pitchFamily="18" charset="0"/>
                                    </a:rPr>
                                    <m:t>𝑋</m:t>
                                  </m:r>
                                </m:e>
                              </m:d>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𝐼</m:t>
                                  </m:r>
                                </m:e>
                                <m:sub>
                                  <m:d>
                                    <m:dPr>
                                      <m:begChr m:val="{"/>
                                      <m:endChr m:val="}"/>
                                      <m:ctrlPr>
                                        <a:rPr lang="en-US" sz="1350" b="0" i="1" smtClean="0">
                                          <a:solidFill>
                                            <a:srgbClr val="C00000"/>
                                          </a:solidFill>
                                          <a:latin typeface="Cambria Math" panose="02040503050406030204" pitchFamily="18" charset="0"/>
                                        </a:rPr>
                                      </m:ctrlPr>
                                    </m:dPr>
                                    <m:e>
                                      <m:r>
                                        <a:rPr lang="en-US" sz="1350" b="0" smtClean="0">
                                          <a:solidFill>
                                            <a:srgbClr val="C00000"/>
                                          </a:solidFill>
                                          <a:latin typeface="Cambria Math" panose="02040503050406030204" pitchFamily="18" charset="0"/>
                                        </a:rPr>
                                        <m:t>𝐴</m:t>
                                      </m:r>
                                      <m: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e>
                                  </m:d>
                                </m:sub>
                              </m:sSub>
                            </m:oMath>
                          </a14:m>
                          <a:r>
                            <a:rPr lang="en-US" sz="1350" dirty="0">
                              <a:solidFill>
                                <a:srgbClr val="C00000"/>
                              </a:solidFill>
                            </a:rPr>
                            <a:t> </a:t>
                          </a:r>
                        </a:p>
                      </a:txBody>
                      <a:tcPr anchor="ctr"/>
                    </a:tc>
                    <a:tc>
                      <a:txBody>
                        <a:bodyPr/>
                        <a:lstStyle/>
                        <a:p>
                          <a:pPr algn="l"/>
                          <a14:m>
                            <m:oMath xmlns:m="http://schemas.openxmlformats.org/officeDocument/2006/math">
                              <m:f>
                                <m:fPr>
                                  <m:ctrlPr>
                                    <a:rPr lang="en-US" sz="135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supHide m:val="on"/>
                                  <m:ctrlPr>
                                    <a:rPr lang="en-US" sz="1350" i="1" smtClean="0">
                                      <a:solidFill>
                                        <a:srgbClr val="C00000"/>
                                      </a:solidFill>
                                      <a:latin typeface="Cambria Math" panose="02040503050406030204" pitchFamily="18" charset="0"/>
                                    </a:rPr>
                                  </m:ctrlPr>
                                </m:naryPr>
                                <m:sub>
                                  <m:sSub>
                                    <m:sSubPr>
                                      <m:ctrlPr>
                                        <a:rPr lang="en-US" sz="1350" b="0" i="1" smtClean="0">
                                          <a:solidFill>
                                            <a:srgbClr val="C00000"/>
                                          </a:solidFill>
                                          <a:latin typeface="Cambria Math" panose="02040503050406030204" pitchFamily="18" charset="0"/>
                                        </a:rPr>
                                      </m:ctrlPr>
                                    </m:sSubPr>
                                    <m:e>
                                      <m:r>
                                        <m:rPr>
                                          <m:brk m:alnAt="9"/>
                                        </m:rPr>
                                        <a:rPr lang="en-US" sz="1350" b="0" smtClean="0">
                                          <a:solidFill>
                                            <a:srgbClr val="C00000"/>
                                          </a:solidFill>
                                          <a:latin typeface="Cambria Math" panose="02040503050406030204" pitchFamily="18" charset="0"/>
                                        </a:rPr>
                                        <m:t>𝐴</m:t>
                                      </m:r>
                                    </m:e>
                                    <m:sub>
                                      <m:r>
                                        <m:rPr>
                                          <m:brk m:alnAt="9"/>
                                        </m:rPr>
                                        <a:rPr lang="en-US" sz="1350" b="0" smtClean="0">
                                          <a:solidFill>
                                            <a:srgbClr val="C00000"/>
                                          </a:solidFill>
                                          <a:latin typeface="Cambria Math" panose="02040503050406030204" pitchFamily="18" charset="0"/>
                                        </a:rPr>
                                        <m:t>𝑖</m:t>
                                      </m:r>
                                    </m:sub>
                                  </m:sSub>
                                  <m:r>
                                    <m:rPr>
                                      <m:brk m:alnAt="9"/>
                                    </m:rPr>
                                    <a:rPr lang="en-US" sz="1350" b="0" smtClean="0">
                                      <a:solidFill>
                                        <a:srgbClr val="C00000"/>
                                      </a:solidFill>
                                      <a:latin typeface="Cambria Math" panose="02040503050406030204" pitchFamily="18" charset="0"/>
                                    </a:rPr>
                                    <m:t>=</m:t>
                                  </m:r>
                                  <m:r>
                                    <a:rPr lang="en-US" sz="1350" b="0" smtClean="0">
                                      <a:solidFill>
                                        <a:srgbClr val="C00000"/>
                                      </a:solidFill>
                                      <a:latin typeface="Cambria Math" panose="02040503050406030204" pitchFamily="18" charset="0"/>
                                    </a:rPr>
                                    <m:t>𝑎</m:t>
                                  </m:r>
                                </m:sub>
                                <m:sup/>
                                <m:e>
                                  <m:f>
                                    <m:fPr>
                                      <m:ctrlPr>
                                        <a:rPr lang="en-US" sz="1350" i="1" smtClean="0">
                                          <a:solidFill>
                                            <a:srgbClr val="C00000"/>
                                          </a:solidFill>
                                          <a:latin typeface="Cambria Math" panose="02040503050406030204" pitchFamily="18" charset="0"/>
                                        </a:rPr>
                                      </m:ctrlPr>
                                    </m:fPr>
                                    <m:num>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𝑌</m:t>
                                          </m:r>
                                        </m:e>
                                        <m:sub>
                                          <m:r>
                                            <a:rPr lang="en-US" sz="1350" b="0" smtClean="0">
                                              <a:solidFill>
                                                <a:srgbClr val="C00000"/>
                                              </a:solidFill>
                                              <a:latin typeface="Cambria Math" panose="02040503050406030204" pitchFamily="18" charset="0"/>
                                            </a:rPr>
                                            <m:t>𝑖</m:t>
                                          </m:r>
                                        </m:sub>
                                      </m:sSub>
                                      <m:r>
                                        <a:rPr lang="en-US" sz="1350" b="0" smtClean="0">
                                          <a:solidFill>
                                            <a:srgbClr val="C00000"/>
                                          </a:solidFill>
                                          <a:latin typeface="Cambria Math" panose="02040503050406030204" pitchFamily="18" charset="0"/>
                                        </a:rPr>
                                        <m:t>−</m:t>
                                      </m:r>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𝜇</m:t>
                                              </m:r>
                                            </m:e>
                                          </m:acc>
                                        </m:e>
                                        <m:sub>
                                          <m:r>
                                            <a:rPr lang="en-US" sz="1350" b="0"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𝑋</m:t>
                                              </m:r>
                                            </m:e>
                                            <m:sub>
                                              <m:r>
                                                <a:rPr lang="en-US" sz="1350" b="0" smtClean="0">
                                                  <a:solidFill>
                                                    <a:srgbClr val="C00000"/>
                                                  </a:solidFill>
                                                  <a:latin typeface="Cambria Math" panose="02040503050406030204" pitchFamily="18" charset="0"/>
                                                </a:rPr>
                                                <m:t>𝑖</m:t>
                                              </m:r>
                                            </m:sub>
                                          </m:sSub>
                                        </m:e>
                                      </m:d>
                                    </m:num>
                                    <m:den>
                                      <m:f>
                                        <m:fPr>
                                          <m:type m:val="lin"/>
                                          <m:ctrlPr>
                                            <a:rPr lang="en-US" sz="1350" i="1" smtClean="0">
                                              <a:solidFill>
                                                <a:srgbClr val="C00000"/>
                                              </a:solidFill>
                                              <a:latin typeface="Cambria Math" panose="02040503050406030204" pitchFamily="18" charset="0"/>
                                            </a:rPr>
                                          </m:ctrlPr>
                                        </m:fPr>
                                        <m:num>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𝑛</m:t>
                                              </m:r>
                                            </m:e>
                                            <m:sub>
                                              <m:r>
                                                <a:rPr lang="en-US" sz="1350" b="0" smtClean="0">
                                                  <a:solidFill>
                                                    <a:srgbClr val="C00000"/>
                                                  </a:solidFill>
                                                  <a:latin typeface="Cambria Math" panose="02040503050406030204" pitchFamily="18" charset="0"/>
                                                </a:rPr>
                                                <m:t>𝑎</m:t>
                                              </m:r>
                                            </m:sub>
                                          </m:sSub>
                                        </m:num>
                                        <m:den>
                                          <m:r>
                                            <a:rPr lang="en-US" sz="1350" b="0" smtClean="0">
                                              <a:solidFill>
                                                <a:srgbClr val="C00000"/>
                                              </a:solidFill>
                                              <a:latin typeface="Cambria Math" panose="02040503050406030204" pitchFamily="18" charset="0"/>
                                            </a:rPr>
                                            <m:t>𝑛</m:t>
                                          </m:r>
                                        </m:den>
                                      </m:f>
                                    </m:den>
                                  </m:f>
                                </m:e>
                              </m:nary>
                              <m:r>
                                <a:rPr lang="en-US" sz="1350" b="0" smtClean="0">
                                  <a:solidFill>
                                    <a:srgbClr val="C00000"/>
                                  </a:solidFill>
                                  <a:latin typeface="Cambria Math" panose="02040503050406030204" pitchFamily="18" charset="0"/>
                                </a:rPr>
                                <m:t>+</m:t>
                              </m:r>
                              <m:f>
                                <m:fPr>
                                  <m:ctrlPr>
                                    <a:rPr lang="en-US" sz="1350" b="0" i="1" smtClean="0">
                                      <a:solidFill>
                                        <a:srgbClr val="C00000"/>
                                      </a:solidFill>
                                      <a:latin typeface="Cambria Math" panose="02040503050406030204" pitchFamily="18" charset="0"/>
                                    </a:rPr>
                                  </m:ctrlPr>
                                </m:fPr>
                                <m:num>
                                  <m:r>
                                    <a:rPr lang="en-US" sz="1350" b="0" smtClean="0">
                                      <a:solidFill>
                                        <a:srgbClr val="C00000"/>
                                      </a:solidFill>
                                      <a:latin typeface="Cambria Math" panose="02040503050406030204" pitchFamily="18" charset="0"/>
                                    </a:rPr>
                                    <m:t>1</m:t>
                                  </m:r>
                                </m:num>
                                <m:den>
                                  <m:r>
                                    <a:rPr lang="en-US" sz="1350" b="0" smtClean="0">
                                      <a:solidFill>
                                        <a:srgbClr val="C00000"/>
                                      </a:solidFill>
                                      <a:latin typeface="Cambria Math" panose="02040503050406030204" pitchFamily="18" charset="0"/>
                                    </a:rPr>
                                    <m:t>𝑛</m:t>
                                  </m:r>
                                </m:den>
                              </m:f>
                              <m:nary>
                                <m:naryPr>
                                  <m:chr m:val="∑"/>
                                  <m:limLoc m:val="subSup"/>
                                  <m:ctrlPr>
                                    <a:rPr lang="en-US" sz="1350" b="0" i="1" smtClean="0">
                                      <a:solidFill>
                                        <a:srgbClr val="C00000"/>
                                      </a:solidFill>
                                      <a:latin typeface="Cambria Math" panose="02040503050406030204" pitchFamily="18" charset="0"/>
                                    </a:rPr>
                                  </m:ctrlPr>
                                </m:naryPr>
                                <m:sub>
                                  <m:r>
                                    <m:rPr>
                                      <m:brk m:alnAt="25"/>
                                    </m:rPr>
                                    <a:rPr lang="en-US" sz="1350" b="0" smtClean="0">
                                      <a:solidFill>
                                        <a:srgbClr val="C00000"/>
                                      </a:solidFill>
                                      <a:latin typeface="Cambria Math" panose="02040503050406030204" pitchFamily="18" charset="0"/>
                                    </a:rPr>
                                    <m:t>𝑖</m:t>
                                  </m:r>
                                  <m:r>
                                    <a:rPr lang="en-US" sz="1350" b="0" smtClean="0">
                                      <a:solidFill>
                                        <a:srgbClr val="C00000"/>
                                      </a:solidFill>
                                      <a:latin typeface="Cambria Math" panose="02040503050406030204" pitchFamily="18" charset="0"/>
                                    </a:rPr>
                                    <m:t>=1</m:t>
                                  </m:r>
                                </m:sub>
                                <m:sup>
                                  <m:r>
                                    <a:rPr lang="en-US" sz="1350" b="0" smtClean="0">
                                      <a:solidFill>
                                        <a:srgbClr val="C00000"/>
                                      </a:solidFill>
                                      <a:latin typeface="Cambria Math" panose="02040503050406030204" pitchFamily="18" charset="0"/>
                                    </a:rPr>
                                    <m:t>𝑛</m:t>
                                  </m:r>
                                </m:sup>
                                <m:e>
                                  <m:sSub>
                                    <m:sSubPr>
                                      <m:ctrlPr>
                                        <a:rPr lang="en-US" sz="1350" b="0" i="1" smtClean="0">
                                          <a:solidFill>
                                            <a:srgbClr val="C00000"/>
                                          </a:solidFill>
                                          <a:latin typeface="Cambria Math" panose="02040503050406030204" pitchFamily="18" charset="0"/>
                                        </a:rPr>
                                      </m:ctrlPr>
                                    </m:sSubPr>
                                    <m:e>
                                      <m:acc>
                                        <m:accPr>
                                          <m:chr m:val="̂"/>
                                          <m:ctrlPr>
                                            <a:rPr lang="en-US" sz="1350" b="0" i="1" smtClean="0">
                                              <a:solidFill>
                                                <a:srgbClr val="C00000"/>
                                              </a:solidFill>
                                              <a:latin typeface="Cambria Math" panose="02040503050406030204" pitchFamily="18" charset="0"/>
                                            </a:rPr>
                                          </m:ctrlPr>
                                        </m:accPr>
                                        <m:e>
                                          <m:r>
                                            <a:rPr lang="en-US" sz="1350" b="0" smtClean="0">
                                              <a:solidFill>
                                                <a:srgbClr val="C00000"/>
                                              </a:solidFill>
                                              <a:latin typeface="Cambria Math" panose="02040503050406030204" pitchFamily="18" charset="0"/>
                                            </a:rPr>
                                            <m:t>𝜇</m:t>
                                          </m:r>
                                        </m:e>
                                      </m:acc>
                                    </m:e>
                                    <m:sub>
                                      <m:r>
                                        <a:rPr lang="en-US" sz="1350" b="0" smtClean="0">
                                          <a:solidFill>
                                            <a:srgbClr val="C00000"/>
                                          </a:solidFill>
                                          <a:latin typeface="Cambria Math" panose="02040503050406030204" pitchFamily="18" charset="0"/>
                                        </a:rPr>
                                        <m:t>𝑎</m:t>
                                      </m:r>
                                    </m:sub>
                                  </m:sSub>
                                  <m:d>
                                    <m:dPr>
                                      <m:ctrlPr>
                                        <a:rPr lang="en-US" sz="1350" b="0" i="1" smtClean="0">
                                          <a:solidFill>
                                            <a:srgbClr val="C00000"/>
                                          </a:solidFill>
                                          <a:latin typeface="Cambria Math" panose="02040503050406030204" pitchFamily="18" charset="0"/>
                                        </a:rPr>
                                      </m:ctrlPr>
                                    </m:dPr>
                                    <m:e>
                                      <m:sSub>
                                        <m:sSubPr>
                                          <m:ctrlPr>
                                            <a:rPr lang="en-US" sz="1350" b="0" i="1" smtClean="0">
                                              <a:solidFill>
                                                <a:srgbClr val="C00000"/>
                                              </a:solidFill>
                                              <a:latin typeface="Cambria Math" panose="02040503050406030204" pitchFamily="18" charset="0"/>
                                            </a:rPr>
                                          </m:ctrlPr>
                                        </m:sSubPr>
                                        <m:e>
                                          <m:r>
                                            <a:rPr lang="en-US" sz="1350" b="0" smtClean="0">
                                              <a:solidFill>
                                                <a:srgbClr val="C00000"/>
                                              </a:solidFill>
                                              <a:latin typeface="Cambria Math" panose="02040503050406030204" pitchFamily="18" charset="0"/>
                                            </a:rPr>
                                            <m:t>𝑋</m:t>
                                          </m:r>
                                        </m:e>
                                        <m:sub>
                                          <m:r>
                                            <a:rPr lang="en-US" sz="1350" b="0" smtClean="0">
                                              <a:solidFill>
                                                <a:srgbClr val="C00000"/>
                                              </a:solidFill>
                                              <a:latin typeface="Cambria Math" panose="02040503050406030204" pitchFamily="18" charset="0"/>
                                            </a:rPr>
                                            <m:t>𝑖</m:t>
                                          </m:r>
                                        </m:sub>
                                      </m:sSub>
                                    </m:e>
                                  </m:d>
                                </m:e>
                              </m:nary>
                              <m:r>
                                <a:rPr lang="en-US" sz="1350" b="0" smtClean="0">
                                  <a:solidFill>
                                    <a:srgbClr val="C00000"/>
                                  </a:solidFill>
                                  <a:latin typeface="Cambria Math" panose="02040503050406030204" pitchFamily="18" charset="0"/>
                                </a:rPr>
                                <m:t>, </m:t>
                              </m:r>
                              <m:r>
                                <a:rPr lang="en-US" sz="1350" b="0" smtClean="0">
                                  <a:solidFill>
                                    <a:srgbClr val="C00000"/>
                                  </a:solidFill>
                                  <a:latin typeface="Cambria Math" panose="02040503050406030204" pitchFamily="18" charset="0"/>
                                </a:rPr>
                                <m:t>𝑎</m:t>
                              </m:r>
                              <m:r>
                                <a:rPr lang="en-US" sz="1350" b="0" smtClean="0">
                                  <a:solidFill>
                                    <a:srgbClr val="C00000"/>
                                  </a:solidFill>
                                  <a:latin typeface="Cambria Math" panose="02040503050406030204" pitchFamily="18" charset="0"/>
                                </a:rPr>
                                <m:t>=1,…,</m:t>
                              </m:r>
                              <m:r>
                                <a:rPr lang="en-US" sz="1350" b="0" smtClean="0">
                                  <a:solidFill>
                                    <a:srgbClr val="C00000"/>
                                  </a:solidFill>
                                  <a:latin typeface="Cambria Math" panose="02040503050406030204" pitchFamily="18" charset="0"/>
                                </a:rPr>
                                <m:t>𝑘</m:t>
                              </m:r>
                            </m:oMath>
                          </a14:m>
                          <a:r>
                            <a:rPr lang="en-US" sz="1350" dirty="0">
                              <a:solidFill>
                                <a:srgbClr val="C00000"/>
                              </a:solidFill>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r>
                            <a:rPr lang="en-US" sz="1350" dirty="0">
                              <a:solidFill>
                                <a:srgbClr val="C00000"/>
                              </a:solidFill>
                            </a:rPr>
                            <a:t>, </a:t>
                          </a:r>
                          <a:r>
                            <a:rPr lang="en-US" sz="1350" dirty="0" err="1">
                              <a:solidFill>
                                <a:srgbClr val="C00000"/>
                              </a:solidFill>
                            </a:rPr>
                            <a:t>robincar_SL</a:t>
                          </a:r>
                          <a:endParaRPr lang="en-US" sz="1350" dirty="0">
                            <a:solidFill>
                              <a:srgbClr val="C00000"/>
                            </a:solidFill>
                          </a:endParaRPr>
                        </a:p>
                      </a:txBody>
                      <a:tcPr anchor="ctr"/>
                    </a:tc>
                    <a:extLst>
                      <a:ext uri="{0D108BD9-81ED-4DB2-BD59-A6C34878D82A}">
                        <a16:rowId xmlns:a16="http://schemas.microsoft.com/office/drawing/2014/main" val="3106131093"/>
                      </a:ext>
                    </a:extLst>
                  </a:tr>
                </a:tbl>
              </a:graphicData>
            </a:graphic>
          </p:graphicFrame>
        </mc:Choice>
        <mc:Fallback xmlns="">
          <p:graphicFrame>
            <p:nvGraphicFramePr>
              <p:cNvPr id="4" name="Table 1">
                <a:extLst>
                  <a:ext uri="{FF2B5EF4-FFF2-40B4-BE49-F238E27FC236}">
                    <a16:creationId xmlns:a16="http://schemas.microsoft.com/office/drawing/2014/main" id="{519C15B4-9962-8C69-B7BF-E88600B4793F}"/>
                  </a:ext>
                </a:extLst>
              </p:cNvPr>
              <p:cNvGraphicFramePr>
                <a:graphicFrameLocks noGrp="1"/>
              </p:cNvGraphicFramePr>
              <p:nvPr>
                <p:extLst>
                  <p:ext uri="{D42A27DB-BD31-4B8C-83A1-F6EECF244321}">
                    <p14:modId xmlns:p14="http://schemas.microsoft.com/office/powerpoint/2010/main" val="689423030"/>
                  </p:ext>
                </p:extLst>
              </p:nvPr>
            </p:nvGraphicFramePr>
            <p:xfrm>
              <a:off x="570752" y="1881240"/>
              <a:ext cx="11272972" cy="2286000"/>
            </p:xfrm>
            <a:graphic>
              <a:graphicData uri="http://schemas.openxmlformats.org/drawingml/2006/table">
                <a:tbl>
                  <a:tblPr firstRow="1" bandRow="1">
                    <a:tableStyleId>{C083E6E3-FA7D-4D7B-A595-EF9225AFEA82}</a:tableStyleId>
                  </a:tblPr>
                  <a:tblGrid>
                    <a:gridCol w="2007309">
                      <a:extLst>
                        <a:ext uri="{9D8B030D-6E8A-4147-A177-3AD203B41FA5}">
                          <a16:colId xmlns:a16="http://schemas.microsoft.com/office/drawing/2014/main" val="431165507"/>
                        </a:ext>
                      </a:extLst>
                    </a:gridCol>
                    <a:gridCol w="2839993">
                      <a:extLst>
                        <a:ext uri="{9D8B030D-6E8A-4147-A177-3AD203B41FA5}">
                          <a16:colId xmlns:a16="http://schemas.microsoft.com/office/drawing/2014/main" val="1516046870"/>
                        </a:ext>
                      </a:extLst>
                    </a:gridCol>
                    <a:gridCol w="3537377">
                      <a:extLst>
                        <a:ext uri="{9D8B030D-6E8A-4147-A177-3AD203B41FA5}">
                          <a16:colId xmlns:a16="http://schemas.microsoft.com/office/drawing/2014/main" val="1122601785"/>
                        </a:ext>
                      </a:extLst>
                    </a:gridCol>
                    <a:gridCol w="2888293">
                      <a:extLst>
                        <a:ext uri="{9D8B030D-6E8A-4147-A177-3AD203B41FA5}">
                          <a16:colId xmlns:a16="http://schemas.microsoft.com/office/drawing/2014/main" val="2173461040"/>
                        </a:ext>
                      </a:extLst>
                    </a:gridCol>
                  </a:tblGrid>
                  <a:tr h="457200">
                    <a:tc>
                      <a:txBody>
                        <a:bodyPr/>
                        <a:lstStyle/>
                        <a:p>
                          <a:endParaRPr lang="en-US" sz="1350" dirty="0"/>
                        </a:p>
                      </a:txBody>
                      <a:tcPr anchor="ctr">
                        <a:lnT w="12700" cap="flat" cmpd="sng" algn="ctr">
                          <a:solidFill>
                            <a:schemeClr val="bg1"/>
                          </a:solidFill>
                          <a:prstDash val="solid"/>
                          <a:round/>
                          <a:headEnd type="none" w="med" len="med"/>
                          <a:tailEnd type="none" w="med" len="med"/>
                        </a:lnT>
                      </a:tcPr>
                    </a:tc>
                    <a:tc>
                      <a:txBody>
                        <a:bodyPr/>
                        <a:lstStyle/>
                        <a:p>
                          <a:r>
                            <a:rPr lang="en-US" sz="1350" u="none" dirty="0"/>
                            <a:t>Working Model</a:t>
                          </a:r>
                        </a:p>
                      </a:txBody>
                      <a:tcPr anchor="ctr">
                        <a:lnT w="12700" cap="flat" cmpd="sng" algn="ctr">
                          <a:solidFill>
                            <a:schemeClr val="bg1"/>
                          </a:solidFill>
                          <a:prstDash val="solid"/>
                          <a:round/>
                          <a:headEnd type="none" w="med" len="med"/>
                          <a:tailEnd type="none" w="med" len="med"/>
                        </a:lnT>
                      </a:tcPr>
                    </a:tc>
                    <a:tc>
                      <a:txBody>
                        <a:bodyPr/>
                        <a:lstStyle/>
                        <a:p>
                          <a:endParaRPr lang="en-US"/>
                        </a:p>
                      </a:txBody>
                      <a:tcPr anchor="ctr">
                        <a:lnT w="12700" cap="flat" cmpd="sng" algn="ctr">
                          <a:solidFill>
                            <a:schemeClr val="bg1"/>
                          </a:solidFill>
                          <a:prstDash val="solid"/>
                          <a:round/>
                          <a:headEnd type="none" w="med" len="med"/>
                          <a:tailEnd type="none" w="med" len="med"/>
                        </a:lnT>
                        <a:blipFill>
                          <a:blip r:embed="rId4"/>
                          <a:stretch>
                            <a:fillRect l="-136918" t="-2778" r="-82079" b="-497222"/>
                          </a:stretch>
                        </a:blipFill>
                      </a:tcPr>
                    </a:tc>
                    <a:tc>
                      <a:txBody>
                        <a:bodyPr/>
                        <a:lstStyle/>
                        <a:p>
                          <a:r>
                            <a:rPr lang="en-US" sz="1350" dirty="0"/>
                            <a:t>R function</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501186923"/>
                      </a:ext>
                    </a:extLst>
                  </a:tr>
                  <a:tr h="457200">
                    <a:tc>
                      <a:txBody>
                        <a:bodyPr/>
                        <a:lstStyle/>
                        <a:p>
                          <a:r>
                            <a:rPr lang="en-US" sz="1350" b="1" dirty="0"/>
                            <a:t>Unadjusted</a:t>
                          </a:r>
                        </a:p>
                      </a:txBody>
                      <a:tcPr anchor="ctr"/>
                    </a:tc>
                    <a:tc>
                      <a:txBody>
                        <a:bodyPr/>
                        <a:lstStyle/>
                        <a:p>
                          <a:endParaRPr lang="en-US"/>
                        </a:p>
                      </a:txBody>
                      <a:tcPr anchor="ctr">
                        <a:blipFill>
                          <a:blip r:embed="rId4"/>
                          <a:stretch>
                            <a:fillRect l="-70536" t="-102778" r="-226786" b="-397222"/>
                          </a:stretch>
                        </a:blipFill>
                      </a:tcPr>
                    </a:tc>
                    <a:tc>
                      <a:txBody>
                        <a:bodyPr/>
                        <a:lstStyle/>
                        <a:p>
                          <a:endParaRPr lang="en-US"/>
                        </a:p>
                      </a:txBody>
                      <a:tcPr anchor="ctr">
                        <a:blipFill>
                          <a:blip r:embed="rId4"/>
                          <a:stretch>
                            <a:fillRect l="-136918" t="-102778" r="-82079" b="-397222"/>
                          </a:stretch>
                        </a:blipFill>
                      </a:tcPr>
                    </a:tc>
                    <a:tc>
                      <a:txBody>
                        <a:bodyPr/>
                        <a:lstStyle/>
                        <a:p>
                          <a:pPr algn="l"/>
                          <a:r>
                            <a:rPr lang="en-US" sz="1350" dirty="0" err="1"/>
                            <a:t>robincar_linear</a:t>
                          </a:r>
                          <a:endParaRPr lang="en-US" sz="1350" dirty="0"/>
                        </a:p>
                      </a:txBody>
                      <a:tcPr anchor="ctr"/>
                    </a:tc>
                    <a:extLst>
                      <a:ext uri="{0D108BD9-81ED-4DB2-BD59-A6C34878D82A}">
                        <a16:rowId xmlns:a16="http://schemas.microsoft.com/office/drawing/2014/main" val="479295321"/>
                      </a:ext>
                    </a:extLst>
                  </a:tr>
                  <a:tr h="457200">
                    <a:tc>
                      <a:txBody>
                        <a:bodyPr/>
                        <a:lstStyle/>
                        <a:p>
                          <a:r>
                            <a:rPr lang="en-US" sz="1350" b="1" dirty="0"/>
                            <a:t>Linear adjustment</a:t>
                          </a:r>
                        </a:p>
                      </a:txBody>
                      <a:tcPr anchor="ctr"/>
                    </a:tc>
                    <a:tc>
                      <a:txBody>
                        <a:bodyPr/>
                        <a:lstStyle/>
                        <a:p>
                          <a:endParaRPr lang="en-US"/>
                        </a:p>
                      </a:txBody>
                      <a:tcPr anchor="ctr">
                        <a:blipFill>
                          <a:blip r:embed="rId4"/>
                          <a:stretch>
                            <a:fillRect l="-70536" t="-197297" r="-226786" b="-286486"/>
                          </a:stretch>
                        </a:blipFill>
                      </a:tcPr>
                    </a:tc>
                    <a:tc>
                      <a:txBody>
                        <a:bodyPr/>
                        <a:lstStyle/>
                        <a:p>
                          <a:endParaRPr lang="en-US"/>
                        </a:p>
                      </a:txBody>
                      <a:tcPr anchor="ctr">
                        <a:blipFill>
                          <a:blip r:embed="rId4"/>
                          <a:stretch>
                            <a:fillRect l="-136918" t="-197297" r="-82079" b="-28648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t>robincar_linear</a:t>
                          </a:r>
                          <a:endParaRPr lang="en-US" sz="1350" dirty="0"/>
                        </a:p>
                      </a:txBody>
                      <a:tcPr anchor="ctr"/>
                    </a:tc>
                    <a:extLst>
                      <a:ext uri="{0D108BD9-81ED-4DB2-BD59-A6C34878D82A}">
                        <a16:rowId xmlns:a16="http://schemas.microsoft.com/office/drawing/2014/main" val="3594602541"/>
                      </a:ext>
                    </a:extLst>
                  </a:tr>
                  <a:tr h="457200">
                    <a:tc>
                      <a:txBody>
                        <a:bodyPr/>
                        <a:lstStyle/>
                        <a:p>
                          <a:r>
                            <a:rPr lang="en-US" sz="1350" b="1" dirty="0"/>
                            <a:t>G-computation</a:t>
                          </a:r>
                        </a:p>
                      </a:txBody>
                      <a:tcPr anchor="ctr"/>
                    </a:tc>
                    <a:tc>
                      <a:txBody>
                        <a:bodyPr/>
                        <a:lstStyle/>
                        <a:p>
                          <a:endParaRPr lang="en-US"/>
                        </a:p>
                      </a:txBody>
                      <a:tcPr anchor="ctr">
                        <a:blipFill>
                          <a:blip r:embed="rId4"/>
                          <a:stretch>
                            <a:fillRect l="-70536" t="-305556" r="-226786" b="-194444"/>
                          </a:stretch>
                        </a:blipFill>
                      </a:tcPr>
                    </a:tc>
                    <a:tc>
                      <a:txBody>
                        <a:bodyPr/>
                        <a:lstStyle/>
                        <a:p>
                          <a:endParaRPr lang="en-US"/>
                        </a:p>
                      </a:txBody>
                      <a:tcPr anchor="ctr">
                        <a:blipFill>
                          <a:blip r:embed="rId4"/>
                          <a:stretch>
                            <a:fillRect l="-136918" t="-305556" r="-82079" b="-19444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t>robincar_glm</a:t>
                          </a:r>
                          <a:endParaRPr lang="en-US" sz="1350" dirty="0"/>
                        </a:p>
                      </a:txBody>
                      <a:tcPr anchor="ctr"/>
                    </a:tc>
                    <a:extLst>
                      <a:ext uri="{0D108BD9-81ED-4DB2-BD59-A6C34878D82A}">
                        <a16:rowId xmlns:a16="http://schemas.microsoft.com/office/drawing/2014/main" val="3225668484"/>
                      </a:ext>
                    </a:extLst>
                  </a:tr>
                  <a:tr h="457200">
                    <a:tc>
                      <a:txBody>
                        <a:bodyPr/>
                        <a:lstStyle/>
                        <a:p>
                          <a:r>
                            <a:rPr lang="en-US" sz="1350" b="1" dirty="0">
                              <a:solidFill>
                                <a:srgbClr val="C00000"/>
                              </a:solidFill>
                            </a:rPr>
                            <a:t>AIPW (doubly robust)</a:t>
                          </a:r>
                        </a:p>
                      </a:txBody>
                      <a:tcPr anchor="ctr"/>
                    </a:tc>
                    <a:tc>
                      <a:txBody>
                        <a:bodyPr/>
                        <a:lstStyle/>
                        <a:p>
                          <a:endParaRPr lang="en-US"/>
                        </a:p>
                      </a:txBody>
                      <a:tcPr anchor="ctr">
                        <a:blipFill>
                          <a:blip r:embed="rId4"/>
                          <a:stretch>
                            <a:fillRect l="-70536" t="-405556" r="-226786" b="-94444"/>
                          </a:stretch>
                        </a:blipFill>
                      </a:tcPr>
                    </a:tc>
                    <a:tc>
                      <a:txBody>
                        <a:bodyPr/>
                        <a:lstStyle/>
                        <a:p>
                          <a:endParaRPr lang="en-US"/>
                        </a:p>
                      </a:txBody>
                      <a:tcPr anchor="ctr">
                        <a:blipFill>
                          <a:blip r:embed="rId4"/>
                          <a:stretch>
                            <a:fillRect l="-136918" t="-405556" r="-82079" b="-9444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err="1">
                              <a:solidFill>
                                <a:srgbClr val="C00000"/>
                              </a:solidFill>
                            </a:rPr>
                            <a:t>robincar_glm</a:t>
                          </a:r>
                          <a:r>
                            <a:rPr lang="en-US" sz="1350" dirty="0">
                              <a:solidFill>
                                <a:srgbClr val="C00000"/>
                              </a:solidFill>
                            </a:rPr>
                            <a:t>, </a:t>
                          </a:r>
                          <a:r>
                            <a:rPr lang="en-US" sz="1350" dirty="0" err="1">
                              <a:solidFill>
                                <a:srgbClr val="C00000"/>
                              </a:solidFill>
                            </a:rPr>
                            <a:t>robincar_SL</a:t>
                          </a:r>
                          <a:endParaRPr lang="en-US" sz="1350" dirty="0">
                            <a:solidFill>
                              <a:srgbClr val="C00000"/>
                            </a:solidFill>
                          </a:endParaRPr>
                        </a:p>
                      </a:txBody>
                      <a:tcPr anchor="ctr"/>
                    </a:tc>
                    <a:extLst>
                      <a:ext uri="{0D108BD9-81ED-4DB2-BD59-A6C34878D82A}">
                        <a16:rowId xmlns:a16="http://schemas.microsoft.com/office/drawing/2014/main" val="3106131093"/>
                      </a:ext>
                    </a:extLst>
                  </a:tr>
                </a:tbl>
              </a:graphicData>
            </a:graphic>
          </p:graphicFrame>
        </mc:Fallback>
      </mc:AlternateContent>
      <p:sp>
        <p:nvSpPr>
          <p:cNvPr id="5" name="Rounded Rectangle 4">
            <a:extLst>
              <a:ext uri="{FF2B5EF4-FFF2-40B4-BE49-F238E27FC236}">
                <a16:creationId xmlns:a16="http://schemas.microsoft.com/office/drawing/2014/main" id="{C3305348-86C9-A8E5-09A5-382222D7D28A}"/>
              </a:ext>
            </a:extLst>
          </p:cNvPr>
          <p:cNvSpPr/>
          <p:nvPr/>
        </p:nvSpPr>
        <p:spPr>
          <a:xfrm>
            <a:off x="570750" y="3720891"/>
            <a:ext cx="8266545" cy="434109"/>
          </a:xfrm>
          <a:custGeom>
            <a:avLst/>
            <a:gdLst>
              <a:gd name="csX0" fmla="*/ 0 w 8266545"/>
              <a:gd name="csY0" fmla="*/ 72353 h 434109"/>
              <a:gd name="csX1" fmla="*/ 72353 w 8266545"/>
              <a:gd name="csY1" fmla="*/ 0 h 434109"/>
              <a:gd name="csX2" fmla="*/ 911610 w 8266545"/>
              <a:gd name="csY2" fmla="*/ 0 h 434109"/>
              <a:gd name="csX3" fmla="*/ 1507211 w 8266545"/>
              <a:gd name="csY3" fmla="*/ 0 h 434109"/>
              <a:gd name="csX4" fmla="*/ 2021594 w 8266545"/>
              <a:gd name="csY4" fmla="*/ 0 h 434109"/>
              <a:gd name="csX5" fmla="*/ 2779633 w 8266545"/>
              <a:gd name="csY5" fmla="*/ 0 h 434109"/>
              <a:gd name="csX6" fmla="*/ 3375234 w 8266545"/>
              <a:gd name="csY6" fmla="*/ 0 h 434109"/>
              <a:gd name="csX7" fmla="*/ 4214491 w 8266545"/>
              <a:gd name="csY7" fmla="*/ 0 h 434109"/>
              <a:gd name="csX8" fmla="*/ 4728874 w 8266545"/>
              <a:gd name="csY8" fmla="*/ 0 h 434109"/>
              <a:gd name="csX9" fmla="*/ 5568131 w 8266545"/>
              <a:gd name="csY9" fmla="*/ 0 h 434109"/>
              <a:gd name="csX10" fmla="*/ 6001295 w 8266545"/>
              <a:gd name="csY10" fmla="*/ 0 h 434109"/>
              <a:gd name="csX11" fmla="*/ 6678115 w 8266545"/>
              <a:gd name="csY11" fmla="*/ 0 h 434109"/>
              <a:gd name="csX12" fmla="*/ 7354935 w 8266545"/>
              <a:gd name="csY12" fmla="*/ 0 h 434109"/>
              <a:gd name="csX13" fmla="*/ 8194192 w 8266545"/>
              <a:gd name="csY13" fmla="*/ 0 h 434109"/>
              <a:gd name="csX14" fmla="*/ 8266545 w 8266545"/>
              <a:gd name="csY14" fmla="*/ 72353 h 434109"/>
              <a:gd name="csX15" fmla="*/ 8266545 w 8266545"/>
              <a:gd name="csY15" fmla="*/ 361756 h 434109"/>
              <a:gd name="csX16" fmla="*/ 8194192 w 8266545"/>
              <a:gd name="csY16" fmla="*/ 434109 h 434109"/>
              <a:gd name="csX17" fmla="*/ 7436154 w 8266545"/>
              <a:gd name="csY17" fmla="*/ 434109 h 434109"/>
              <a:gd name="csX18" fmla="*/ 7002989 w 8266545"/>
              <a:gd name="csY18" fmla="*/ 434109 h 434109"/>
              <a:gd name="csX19" fmla="*/ 6488606 w 8266545"/>
              <a:gd name="csY19" fmla="*/ 434109 h 434109"/>
              <a:gd name="csX20" fmla="*/ 5649349 w 8266545"/>
              <a:gd name="csY20" fmla="*/ 434109 h 434109"/>
              <a:gd name="csX21" fmla="*/ 4972529 w 8266545"/>
              <a:gd name="csY21" fmla="*/ 434109 h 434109"/>
              <a:gd name="csX22" fmla="*/ 4458146 w 8266545"/>
              <a:gd name="csY22" fmla="*/ 434109 h 434109"/>
              <a:gd name="csX23" fmla="*/ 3781326 w 8266545"/>
              <a:gd name="csY23" fmla="*/ 434109 h 434109"/>
              <a:gd name="csX24" fmla="*/ 3348161 w 8266545"/>
              <a:gd name="csY24" fmla="*/ 434109 h 434109"/>
              <a:gd name="csX25" fmla="*/ 2914997 w 8266545"/>
              <a:gd name="csY25" fmla="*/ 434109 h 434109"/>
              <a:gd name="csX26" fmla="*/ 2238177 w 8266545"/>
              <a:gd name="csY26" fmla="*/ 434109 h 434109"/>
              <a:gd name="csX27" fmla="*/ 1723794 w 8266545"/>
              <a:gd name="csY27" fmla="*/ 434109 h 434109"/>
              <a:gd name="csX28" fmla="*/ 965755 w 8266545"/>
              <a:gd name="csY28" fmla="*/ 434109 h 434109"/>
              <a:gd name="csX29" fmla="*/ 72353 w 8266545"/>
              <a:gd name="csY29" fmla="*/ 434109 h 434109"/>
              <a:gd name="csX30" fmla="*/ 0 w 8266545"/>
              <a:gd name="csY30" fmla="*/ 361756 h 434109"/>
              <a:gd name="csX31" fmla="*/ 0 w 8266545"/>
              <a:gd name="csY31" fmla="*/ 72353 h 43410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Lst>
            <a:rect l="l" t="t" r="r" b="b"/>
            <a:pathLst>
              <a:path w="8266545" h="434109" extrusionOk="0">
                <a:moveTo>
                  <a:pt x="0" y="72353"/>
                </a:moveTo>
                <a:cubicBezTo>
                  <a:pt x="-1005" y="31774"/>
                  <a:pt x="26775" y="2109"/>
                  <a:pt x="72353" y="0"/>
                </a:cubicBezTo>
                <a:cubicBezTo>
                  <a:pt x="266893" y="-20692"/>
                  <a:pt x="534200" y="-15368"/>
                  <a:pt x="911610" y="0"/>
                </a:cubicBezTo>
                <a:cubicBezTo>
                  <a:pt x="1289020" y="15368"/>
                  <a:pt x="1225132" y="-22648"/>
                  <a:pt x="1507211" y="0"/>
                </a:cubicBezTo>
                <a:cubicBezTo>
                  <a:pt x="1789290" y="22648"/>
                  <a:pt x="1806418" y="11123"/>
                  <a:pt x="2021594" y="0"/>
                </a:cubicBezTo>
                <a:cubicBezTo>
                  <a:pt x="2236770" y="-11123"/>
                  <a:pt x="2577413" y="3348"/>
                  <a:pt x="2779633" y="0"/>
                </a:cubicBezTo>
                <a:cubicBezTo>
                  <a:pt x="2981853" y="-3348"/>
                  <a:pt x="3118205" y="-12233"/>
                  <a:pt x="3375234" y="0"/>
                </a:cubicBezTo>
                <a:cubicBezTo>
                  <a:pt x="3632263" y="12233"/>
                  <a:pt x="3917945" y="15705"/>
                  <a:pt x="4214491" y="0"/>
                </a:cubicBezTo>
                <a:cubicBezTo>
                  <a:pt x="4511037" y="-15705"/>
                  <a:pt x="4559782" y="-25517"/>
                  <a:pt x="4728874" y="0"/>
                </a:cubicBezTo>
                <a:cubicBezTo>
                  <a:pt x="4897966" y="25517"/>
                  <a:pt x="5152329" y="24073"/>
                  <a:pt x="5568131" y="0"/>
                </a:cubicBezTo>
                <a:cubicBezTo>
                  <a:pt x="5983933" y="-24073"/>
                  <a:pt x="5869378" y="21159"/>
                  <a:pt x="6001295" y="0"/>
                </a:cubicBezTo>
                <a:cubicBezTo>
                  <a:pt x="6133212" y="-21159"/>
                  <a:pt x="6522908" y="26957"/>
                  <a:pt x="6678115" y="0"/>
                </a:cubicBezTo>
                <a:cubicBezTo>
                  <a:pt x="6833322" y="-26957"/>
                  <a:pt x="7039007" y="1357"/>
                  <a:pt x="7354935" y="0"/>
                </a:cubicBezTo>
                <a:cubicBezTo>
                  <a:pt x="7670863" y="-1357"/>
                  <a:pt x="7881186" y="21434"/>
                  <a:pt x="8194192" y="0"/>
                </a:cubicBezTo>
                <a:cubicBezTo>
                  <a:pt x="8239850" y="6980"/>
                  <a:pt x="8269455" y="29846"/>
                  <a:pt x="8266545" y="72353"/>
                </a:cubicBezTo>
                <a:cubicBezTo>
                  <a:pt x="8256901" y="204528"/>
                  <a:pt x="8267689" y="257757"/>
                  <a:pt x="8266545" y="361756"/>
                </a:cubicBezTo>
                <a:cubicBezTo>
                  <a:pt x="8262108" y="397534"/>
                  <a:pt x="8232171" y="431149"/>
                  <a:pt x="8194192" y="434109"/>
                </a:cubicBezTo>
                <a:cubicBezTo>
                  <a:pt x="7946827" y="442451"/>
                  <a:pt x="7762883" y="406965"/>
                  <a:pt x="7436154" y="434109"/>
                </a:cubicBezTo>
                <a:cubicBezTo>
                  <a:pt x="7109425" y="461253"/>
                  <a:pt x="7159563" y="454303"/>
                  <a:pt x="7002989" y="434109"/>
                </a:cubicBezTo>
                <a:cubicBezTo>
                  <a:pt x="6846415" y="413915"/>
                  <a:pt x="6640772" y="457415"/>
                  <a:pt x="6488606" y="434109"/>
                </a:cubicBezTo>
                <a:cubicBezTo>
                  <a:pt x="6336440" y="410803"/>
                  <a:pt x="5870120" y="436040"/>
                  <a:pt x="5649349" y="434109"/>
                </a:cubicBezTo>
                <a:cubicBezTo>
                  <a:pt x="5428578" y="432178"/>
                  <a:pt x="5266587" y="441933"/>
                  <a:pt x="4972529" y="434109"/>
                </a:cubicBezTo>
                <a:cubicBezTo>
                  <a:pt x="4678471" y="426285"/>
                  <a:pt x="4662411" y="437774"/>
                  <a:pt x="4458146" y="434109"/>
                </a:cubicBezTo>
                <a:cubicBezTo>
                  <a:pt x="4253881" y="430444"/>
                  <a:pt x="3961896" y="435300"/>
                  <a:pt x="3781326" y="434109"/>
                </a:cubicBezTo>
                <a:cubicBezTo>
                  <a:pt x="3600756" y="432918"/>
                  <a:pt x="3525798" y="432406"/>
                  <a:pt x="3348161" y="434109"/>
                </a:cubicBezTo>
                <a:cubicBezTo>
                  <a:pt x="3170525" y="435812"/>
                  <a:pt x="3055317" y="450084"/>
                  <a:pt x="2914997" y="434109"/>
                </a:cubicBezTo>
                <a:cubicBezTo>
                  <a:pt x="2774677" y="418134"/>
                  <a:pt x="2402314" y="421516"/>
                  <a:pt x="2238177" y="434109"/>
                </a:cubicBezTo>
                <a:cubicBezTo>
                  <a:pt x="2074040" y="446702"/>
                  <a:pt x="1935132" y="416658"/>
                  <a:pt x="1723794" y="434109"/>
                </a:cubicBezTo>
                <a:cubicBezTo>
                  <a:pt x="1512456" y="451560"/>
                  <a:pt x="1255786" y="456339"/>
                  <a:pt x="965755" y="434109"/>
                </a:cubicBezTo>
                <a:cubicBezTo>
                  <a:pt x="675724" y="411879"/>
                  <a:pt x="401138" y="411695"/>
                  <a:pt x="72353" y="434109"/>
                </a:cubicBezTo>
                <a:cubicBezTo>
                  <a:pt x="31014" y="438412"/>
                  <a:pt x="-1088" y="398289"/>
                  <a:pt x="0" y="361756"/>
                </a:cubicBezTo>
                <a:cubicBezTo>
                  <a:pt x="-3332" y="224159"/>
                  <a:pt x="-1571" y="143970"/>
                  <a:pt x="0" y="72353"/>
                </a:cubicBezTo>
                <a:close/>
              </a:path>
            </a:pathLst>
          </a:cu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28760BB-9329-D026-9E5E-1CFD249708CD}"/>
              </a:ext>
            </a:extLst>
          </p:cNvPr>
          <p:cNvSpPr/>
          <p:nvPr/>
        </p:nvSpPr>
        <p:spPr>
          <a:xfrm>
            <a:off x="570749" y="4212960"/>
            <a:ext cx="8266545" cy="434109"/>
          </a:xfrm>
          <a:custGeom>
            <a:avLst/>
            <a:gdLst>
              <a:gd name="csX0" fmla="*/ 0 w 8266545"/>
              <a:gd name="csY0" fmla="*/ 72353 h 434109"/>
              <a:gd name="csX1" fmla="*/ 72353 w 8266545"/>
              <a:gd name="csY1" fmla="*/ 0 h 434109"/>
              <a:gd name="csX2" fmla="*/ 749173 w 8266545"/>
              <a:gd name="csY2" fmla="*/ 0 h 434109"/>
              <a:gd name="csX3" fmla="*/ 1507211 w 8266545"/>
              <a:gd name="csY3" fmla="*/ 0 h 434109"/>
              <a:gd name="csX4" fmla="*/ 2021594 w 8266545"/>
              <a:gd name="csY4" fmla="*/ 0 h 434109"/>
              <a:gd name="csX5" fmla="*/ 2454759 w 8266545"/>
              <a:gd name="csY5" fmla="*/ 0 h 434109"/>
              <a:gd name="csX6" fmla="*/ 2969142 w 8266545"/>
              <a:gd name="csY6" fmla="*/ 0 h 434109"/>
              <a:gd name="csX7" fmla="*/ 3564744 w 8266545"/>
              <a:gd name="csY7" fmla="*/ 0 h 434109"/>
              <a:gd name="csX8" fmla="*/ 4241564 w 8266545"/>
              <a:gd name="csY8" fmla="*/ 0 h 434109"/>
              <a:gd name="csX9" fmla="*/ 4755947 w 8266545"/>
              <a:gd name="csY9" fmla="*/ 0 h 434109"/>
              <a:gd name="csX10" fmla="*/ 5595204 w 8266545"/>
              <a:gd name="csY10" fmla="*/ 0 h 434109"/>
              <a:gd name="csX11" fmla="*/ 6272023 w 8266545"/>
              <a:gd name="csY11" fmla="*/ 0 h 434109"/>
              <a:gd name="csX12" fmla="*/ 7111280 w 8266545"/>
              <a:gd name="csY12" fmla="*/ 0 h 434109"/>
              <a:gd name="csX13" fmla="*/ 8194192 w 8266545"/>
              <a:gd name="csY13" fmla="*/ 0 h 434109"/>
              <a:gd name="csX14" fmla="*/ 8266545 w 8266545"/>
              <a:gd name="csY14" fmla="*/ 72353 h 434109"/>
              <a:gd name="csX15" fmla="*/ 8266545 w 8266545"/>
              <a:gd name="csY15" fmla="*/ 361756 h 434109"/>
              <a:gd name="csX16" fmla="*/ 8194192 w 8266545"/>
              <a:gd name="csY16" fmla="*/ 434109 h 434109"/>
              <a:gd name="csX17" fmla="*/ 7436154 w 8266545"/>
              <a:gd name="csY17" fmla="*/ 434109 h 434109"/>
              <a:gd name="csX18" fmla="*/ 6759334 w 8266545"/>
              <a:gd name="csY18" fmla="*/ 434109 h 434109"/>
              <a:gd name="csX19" fmla="*/ 5920077 w 8266545"/>
              <a:gd name="csY19" fmla="*/ 434109 h 434109"/>
              <a:gd name="csX20" fmla="*/ 5324476 w 8266545"/>
              <a:gd name="csY20" fmla="*/ 434109 h 434109"/>
              <a:gd name="csX21" fmla="*/ 4810092 w 8266545"/>
              <a:gd name="csY21" fmla="*/ 434109 h 434109"/>
              <a:gd name="csX22" fmla="*/ 4133273 w 8266545"/>
              <a:gd name="csY22" fmla="*/ 434109 h 434109"/>
              <a:gd name="csX23" fmla="*/ 3375234 w 8266545"/>
              <a:gd name="csY23" fmla="*/ 434109 h 434109"/>
              <a:gd name="csX24" fmla="*/ 2535977 w 8266545"/>
              <a:gd name="csY24" fmla="*/ 434109 h 434109"/>
              <a:gd name="csX25" fmla="*/ 1777939 w 8266545"/>
              <a:gd name="csY25" fmla="*/ 434109 h 434109"/>
              <a:gd name="csX26" fmla="*/ 938682 w 8266545"/>
              <a:gd name="csY26" fmla="*/ 434109 h 434109"/>
              <a:gd name="csX27" fmla="*/ 72353 w 8266545"/>
              <a:gd name="csY27" fmla="*/ 434109 h 434109"/>
              <a:gd name="csX28" fmla="*/ 0 w 8266545"/>
              <a:gd name="csY28" fmla="*/ 361756 h 434109"/>
              <a:gd name="csX29" fmla="*/ 0 w 8266545"/>
              <a:gd name="csY29" fmla="*/ 72353 h 43410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Lst>
            <a:rect l="l" t="t" r="r" b="b"/>
            <a:pathLst>
              <a:path w="8266545" h="434109" fill="none" extrusionOk="0">
                <a:moveTo>
                  <a:pt x="0" y="72353"/>
                </a:moveTo>
                <a:cubicBezTo>
                  <a:pt x="671" y="33016"/>
                  <a:pt x="40388" y="-4780"/>
                  <a:pt x="72353" y="0"/>
                </a:cubicBezTo>
                <a:cubicBezTo>
                  <a:pt x="300039" y="-20370"/>
                  <a:pt x="518236" y="-29457"/>
                  <a:pt x="749173" y="0"/>
                </a:cubicBezTo>
                <a:cubicBezTo>
                  <a:pt x="980110" y="29457"/>
                  <a:pt x="1288691" y="29491"/>
                  <a:pt x="1507211" y="0"/>
                </a:cubicBezTo>
                <a:cubicBezTo>
                  <a:pt x="1725731" y="-29491"/>
                  <a:pt x="1898236" y="10959"/>
                  <a:pt x="2021594" y="0"/>
                </a:cubicBezTo>
                <a:cubicBezTo>
                  <a:pt x="2144952" y="-10959"/>
                  <a:pt x="2293673" y="-4256"/>
                  <a:pt x="2454759" y="0"/>
                </a:cubicBezTo>
                <a:cubicBezTo>
                  <a:pt x="2615846" y="4256"/>
                  <a:pt x="2860751" y="5916"/>
                  <a:pt x="2969142" y="0"/>
                </a:cubicBezTo>
                <a:cubicBezTo>
                  <a:pt x="3077533" y="-5916"/>
                  <a:pt x="3275347" y="-29209"/>
                  <a:pt x="3564744" y="0"/>
                </a:cubicBezTo>
                <a:cubicBezTo>
                  <a:pt x="3854141" y="29209"/>
                  <a:pt x="4042424" y="2437"/>
                  <a:pt x="4241564" y="0"/>
                </a:cubicBezTo>
                <a:cubicBezTo>
                  <a:pt x="4440704" y="-2437"/>
                  <a:pt x="4599108" y="-5082"/>
                  <a:pt x="4755947" y="0"/>
                </a:cubicBezTo>
                <a:cubicBezTo>
                  <a:pt x="4912786" y="5082"/>
                  <a:pt x="5282202" y="-17849"/>
                  <a:pt x="5595204" y="0"/>
                </a:cubicBezTo>
                <a:cubicBezTo>
                  <a:pt x="5908206" y="17849"/>
                  <a:pt x="6070970" y="18962"/>
                  <a:pt x="6272023" y="0"/>
                </a:cubicBezTo>
                <a:cubicBezTo>
                  <a:pt x="6473076" y="-18962"/>
                  <a:pt x="6751934" y="-28487"/>
                  <a:pt x="7111280" y="0"/>
                </a:cubicBezTo>
                <a:cubicBezTo>
                  <a:pt x="7470626" y="28487"/>
                  <a:pt x="7687779" y="-8301"/>
                  <a:pt x="8194192" y="0"/>
                </a:cubicBezTo>
                <a:cubicBezTo>
                  <a:pt x="8233607" y="1993"/>
                  <a:pt x="8270164" y="26300"/>
                  <a:pt x="8266545" y="72353"/>
                </a:cubicBezTo>
                <a:cubicBezTo>
                  <a:pt x="8271794" y="134150"/>
                  <a:pt x="8263579" y="292382"/>
                  <a:pt x="8266545" y="361756"/>
                </a:cubicBezTo>
                <a:cubicBezTo>
                  <a:pt x="8266813" y="399004"/>
                  <a:pt x="8235851" y="429085"/>
                  <a:pt x="8194192" y="434109"/>
                </a:cubicBezTo>
                <a:cubicBezTo>
                  <a:pt x="7888435" y="408999"/>
                  <a:pt x="7617359" y="419386"/>
                  <a:pt x="7436154" y="434109"/>
                </a:cubicBezTo>
                <a:cubicBezTo>
                  <a:pt x="7254949" y="448832"/>
                  <a:pt x="6969520" y="459722"/>
                  <a:pt x="6759334" y="434109"/>
                </a:cubicBezTo>
                <a:cubicBezTo>
                  <a:pt x="6549148" y="408496"/>
                  <a:pt x="6235876" y="419172"/>
                  <a:pt x="5920077" y="434109"/>
                </a:cubicBezTo>
                <a:cubicBezTo>
                  <a:pt x="5604278" y="449046"/>
                  <a:pt x="5551699" y="424615"/>
                  <a:pt x="5324476" y="434109"/>
                </a:cubicBezTo>
                <a:cubicBezTo>
                  <a:pt x="5097253" y="443603"/>
                  <a:pt x="4992576" y="430030"/>
                  <a:pt x="4810092" y="434109"/>
                </a:cubicBezTo>
                <a:cubicBezTo>
                  <a:pt x="4627608" y="438188"/>
                  <a:pt x="4412350" y="425618"/>
                  <a:pt x="4133273" y="434109"/>
                </a:cubicBezTo>
                <a:cubicBezTo>
                  <a:pt x="3854196" y="442600"/>
                  <a:pt x="3677284" y="420369"/>
                  <a:pt x="3375234" y="434109"/>
                </a:cubicBezTo>
                <a:cubicBezTo>
                  <a:pt x="3073184" y="447849"/>
                  <a:pt x="2706279" y="466742"/>
                  <a:pt x="2535977" y="434109"/>
                </a:cubicBezTo>
                <a:cubicBezTo>
                  <a:pt x="2365675" y="401476"/>
                  <a:pt x="1952306" y="412091"/>
                  <a:pt x="1777939" y="434109"/>
                </a:cubicBezTo>
                <a:cubicBezTo>
                  <a:pt x="1603572" y="456127"/>
                  <a:pt x="1258962" y="444921"/>
                  <a:pt x="938682" y="434109"/>
                </a:cubicBezTo>
                <a:cubicBezTo>
                  <a:pt x="618402" y="423297"/>
                  <a:pt x="345172" y="445819"/>
                  <a:pt x="72353" y="434109"/>
                </a:cubicBezTo>
                <a:cubicBezTo>
                  <a:pt x="34872" y="431543"/>
                  <a:pt x="-1789" y="407743"/>
                  <a:pt x="0" y="361756"/>
                </a:cubicBezTo>
                <a:cubicBezTo>
                  <a:pt x="5472" y="262777"/>
                  <a:pt x="9692" y="212547"/>
                  <a:pt x="0" y="72353"/>
                </a:cubicBezTo>
                <a:close/>
              </a:path>
              <a:path w="8266545" h="434109" stroke="0" extrusionOk="0">
                <a:moveTo>
                  <a:pt x="0" y="72353"/>
                </a:moveTo>
                <a:cubicBezTo>
                  <a:pt x="-1005" y="31774"/>
                  <a:pt x="26775" y="2109"/>
                  <a:pt x="72353" y="0"/>
                </a:cubicBezTo>
                <a:cubicBezTo>
                  <a:pt x="266893" y="-20692"/>
                  <a:pt x="534200" y="-15368"/>
                  <a:pt x="911610" y="0"/>
                </a:cubicBezTo>
                <a:cubicBezTo>
                  <a:pt x="1289020" y="15368"/>
                  <a:pt x="1225132" y="-22648"/>
                  <a:pt x="1507211" y="0"/>
                </a:cubicBezTo>
                <a:cubicBezTo>
                  <a:pt x="1789290" y="22648"/>
                  <a:pt x="1806418" y="11123"/>
                  <a:pt x="2021594" y="0"/>
                </a:cubicBezTo>
                <a:cubicBezTo>
                  <a:pt x="2236770" y="-11123"/>
                  <a:pt x="2577413" y="3348"/>
                  <a:pt x="2779633" y="0"/>
                </a:cubicBezTo>
                <a:cubicBezTo>
                  <a:pt x="2981853" y="-3348"/>
                  <a:pt x="3118205" y="-12233"/>
                  <a:pt x="3375234" y="0"/>
                </a:cubicBezTo>
                <a:cubicBezTo>
                  <a:pt x="3632263" y="12233"/>
                  <a:pt x="3917945" y="15705"/>
                  <a:pt x="4214491" y="0"/>
                </a:cubicBezTo>
                <a:cubicBezTo>
                  <a:pt x="4511037" y="-15705"/>
                  <a:pt x="4559782" y="-25517"/>
                  <a:pt x="4728874" y="0"/>
                </a:cubicBezTo>
                <a:cubicBezTo>
                  <a:pt x="4897966" y="25517"/>
                  <a:pt x="5152329" y="24073"/>
                  <a:pt x="5568131" y="0"/>
                </a:cubicBezTo>
                <a:cubicBezTo>
                  <a:pt x="5983933" y="-24073"/>
                  <a:pt x="5869378" y="21159"/>
                  <a:pt x="6001295" y="0"/>
                </a:cubicBezTo>
                <a:cubicBezTo>
                  <a:pt x="6133212" y="-21159"/>
                  <a:pt x="6522908" y="26957"/>
                  <a:pt x="6678115" y="0"/>
                </a:cubicBezTo>
                <a:cubicBezTo>
                  <a:pt x="6833322" y="-26957"/>
                  <a:pt x="7039007" y="1357"/>
                  <a:pt x="7354935" y="0"/>
                </a:cubicBezTo>
                <a:cubicBezTo>
                  <a:pt x="7670863" y="-1357"/>
                  <a:pt x="7881186" y="21434"/>
                  <a:pt x="8194192" y="0"/>
                </a:cubicBezTo>
                <a:cubicBezTo>
                  <a:pt x="8239850" y="6980"/>
                  <a:pt x="8269455" y="29846"/>
                  <a:pt x="8266545" y="72353"/>
                </a:cubicBezTo>
                <a:cubicBezTo>
                  <a:pt x="8256901" y="204528"/>
                  <a:pt x="8267689" y="257757"/>
                  <a:pt x="8266545" y="361756"/>
                </a:cubicBezTo>
                <a:cubicBezTo>
                  <a:pt x="8262108" y="397534"/>
                  <a:pt x="8232171" y="431149"/>
                  <a:pt x="8194192" y="434109"/>
                </a:cubicBezTo>
                <a:cubicBezTo>
                  <a:pt x="7946827" y="442451"/>
                  <a:pt x="7762883" y="406965"/>
                  <a:pt x="7436154" y="434109"/>
                </a:cubicBezTo>
                <a:cubicBezTo>
                  <a:pt x="7109425" y="461253"/>
                  <a:pt x="7159563" y="454303"/>
                  <a:pt x="7002989" y="434109"/>
                </a:cubicBezTo>
                <a:cubicBezTo>
                  <a:pt x="6846415" y="413915"/>
                  <a:pt x="6640772" y="457415"/>
                  <a:pt x="6488606" y="434109"/>
                </a:cubicBezTo>
                <a:cubicBezTo>
                  <a:pt x="6336440" y="410803"/>
                  <a:pt x="5870120" y="436040"/>
                  <a:pt x="5649349" y="434109"/>
                </a:cubicBezTo>
                <a:cubicBezTo>
                  <a:pt x="5428578" y="432178"/>
                  <a:pt x="5266587" y="441933"/>
                  <a:pt x="4972529" y="434109"/>
                </a:cubicBezTo>
                <a:cubicBezTo>
                  <a:pt x="4678471" y="426285"/>
                  <a:pt x="4662411" y="437774"/>
                  <a:pt x="4458146" y="434109"/>
                </a:cubicBezTo>
                <a:cubicBezTo>
                  <a:pt x="4253881" y="430444"/>
                  <a:pt x="3961896" y="435300"/>
                  <a:pt x="3781326" y="434109"/>
                </a:cubicBezTo>
                <a:cubicBezTo>
                  <a:pt x="3600756" y="432918"/>
                  <a:pt x="3525798" y="432406"/>
                  <a:pt x="3348161" y="434109"/>
                </a:cubicBezTo>
                <a:cubicBezTo>
                  <a:pt x="3170525" y="435812"/>
                  <a:pt x="3055317" y="450084"/>
                  <a:pt x="2914997" y="434109"/>
                </a:cubicBezTo>
                <a:cubicBezTo>
                  <a:pt x="2774677" y="418134"/>
                  <a:pt x="2402314" y="421516"/>
                  <a:pt x="2238177" y="434109"/>
                </a:cubicBezTo>
                <a:cubicBezTo>
                  <a:pt x="2074040" y="446702"/>
                  <a:pt x="1935132" y="416658"/>
                  <a:pt x="1723794" y="434109"/>
                </a:cubicBezTo>
                <a:cubicBezTo>
                  <a:pt x="1512456" y="451560"/>
                  <a:pt x="1255786" y="456339"/>
                  <a:pt x="965755" y="434109"/>
                </a:cubicBezTo>
                <a:cubicBezTo>
                  <a:pt x="675724" y="411879"/>
                  <a:pt x="401138" y="411695"/>
                  <a:pt x="72353" y="434109"/>
                </a:cubicBezTo>
                <a:cubicBezTo>
                  <a:pt x="31014" y="438412"/>
                  <a:pt x="-1088" y="398289"/>
                  <a:pt x="0" y="361756"/>
                </a:cubicBezTo>
                <a:cubicBezTo>
                  <a:pt x="-3332" y="224159"/>
                  <a:pt x="-1571" y="143970"/>
                  <a:pt x="0" y="72353"/>
                </a:cubicBezTo>
                <a:close/>
              </a:path>
            </a:pathLst>
          </a:custGeom>
          <a:solidFill>
            <a:srgbClr val="C00000"/>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solidFill>
                  <a:schemeClr val="bg1"/>
                </a:solidFill>
              </a:rPr>
              <a:t>the general form of covariate adjustment in randomized clinical trials</a:t>
            </a:r>
          </a:p>
        </p:txBody>
      </p:sp>
      <p:sp>
        <p:nvSpPr>
          <p:cNvPr id="7" name="Rounded Rectangle 6">
            <a:extLst>
              <a:ext uri="{FF2B5EF4-FFF2-40B4-BE49-F238E27FC236}">
                <a16:creationId xmlns:a16="http://schemas.microsoft.com/office/drawing/2014/main" id="{EEBDF85A-AFB6-9E00-DCC2-9FC9E256DF2E}"/>
              </a:ext>
            </a:extLst>
          </p:cNvPr>
          <p:cNvSpPr/>
          <p:nvPr/>
        </p:nvSpPr>
        <p:spPr>
          <a:xfrm>
            <a:off x="570748" y="5985068"/>
            <a:ext cx="8266545" cy="434109"/>
          </a:xfrm>
          <a:custGeom>
            <a:avLst/>
            <a:gdLst>
              <a:gd name="csX0" fmla="*/ 0 w 8266545"/>
              <a:gd name="csY0" fmla="*/ 72353 h 434109"/>
              <a:gd name="csX1" fmla="*/ 72353 w 8266545"/>
              <a:gd name="csY1" fmla="*/ 0 h 434109"/>
              <a:gd name="csX2" fmla="*/ 749173 w 8266545"/>
              <a:gd name="csY2" fmla="*/ 0 h 434109"/>
              <a:gd name="csX3" fmla="*/ 1507211 w 8266545"/>
              <a:gd name="csY3" fmla="*/ 0 h 434109"/>
              <a:gd name="csX4" fmla="*/ 2021594 w 8266545"/>
              <a:gd name="csY4" fmla="*/ 0 h 434109"/>
              <a:gd name="csX5" fmla="*/ 2454759 w 8266545"/>
              <a:gd name="csY5" fmla="*/ 0 h 434109"/>
              <a:gd name="csX6" fmla="*/ 2969142 w 8266545"/>
              <a:gd name="csY6" fmla="*/ 0 h 434109"/>
              <a:gd name="csX7" fmla="*/ 3564744 w 8266545"/>
              <a:gd name="csY7" fmla="*/ 0 h 434109"/>
              <a:gd name="csX8" fmla="*/ 4241564 w 8266545"/>
              <a:gd name="csY8" fmla="*/ 0 h 434109"/>
              <a:gd name="csX9" fmla="*/ 4755947 w 8266545"/>
              <a:gd name="csY9" fmla="*/ 0 h 434109"/>
              <a:gd name="csX10" fmla="*/ 5595204 w 8266545"/>
              <a:gd name="csY10" fmla="*/ 0 h 434109"/>
              <a:gd name="csX11" fmla="*/ 6272023 w 8266545"/>
              <a:gd name="csY11" fmla="*/ 0 h 434109"/>
              <a:gd name="csX12" fmla="*/ 7111280 w 8266545"/>
              <a:gd name="csY12" fmla="*/ 0 h 434109"/>
              <a:gd name="csX13" fmla="*/ 8194192 w 8266545"/>
              <a:gd name="csY13" fmla="*/ 0 h 434109"/>
              <a:gd name="csX14" fmla="*/ 8266545 w 8266545"/>
              <a:gd name="csY14" fmla="*/ 72353 h 434109"/>
              <a:gd name="csX15" fmla="*/ 8266545 w 8266545"/>
              <a:gd name="csY15" fmla="*/ 361756 h 434109"/>
              <a:gd name="csX16" fmla="*/ 8194192 w 8266545"/>
              <a:gd name="csY16" fmla="*/ 434109 h 434109"/>
              <a:gd name="csX17" fmla="*/ 7436154 w 8266545"/>
              <a:gd name="csY17" fmla="*/ 434109 h 434109"/>
              <a:gd name="csX18" fmla="*/ 6759334 w 8266545"/>
              <a:gd name="csY18" fmla="*/ 434109 h 434109"/>
              <a:gd name="csX19" fmla="*/ 5920077 w 8266545"/>
              <a:gd name="csY19" fmla="*/ 434109 h 434109"/>
              <a:gd name="csX20" fmla="*/ 5324476 w 8266545"/>
              <a:gd name="csY20" fmla="*/ 434109 h 434109"/>
              <a:gd name="csX21" fmla="*/ 4810092 w 8266545"/>
              <a:gd name="csY21" fmla="*/ 434109 h 434109"/>
              <a:gd name="csX22" fmla="*/ 4133273 w 8266545"/>
              <a:gd name="csY22" fmla="*/ 434109 h 434109"/>
              <a:gd name="csX23" fmla="*/ 3375234 w 8266545"/>
              <a:gd name="csY23" fmla="*/ 434109 h 434109"/>
              <a:gd name="csX24" fmla="*/ 2535977 w 8266545"/>
              <a:gd name="csY24" fmla="*/ 434109 h 434109"/>
              <a:gd name="csX25" fmla="*/ 1777939 w 8266545"/>
              <a:gd name="csY25" fmla="*/ 434109 h 434109"/>
              <a:gd name="csX26" fmla="*/ 938682 w 8266545"/>
              <a:gd name="csY26" fmla="*/ 434109 h 434109"/>
              <a:gd name="csX27" fmla="*/ 72353 w 8266545"/>
              <a:gd name="csY27" fmla="*/ 434109 h 434109"/>
              <a:gd name="csX28" fmla="*/ 0 w 8266545"/>
              <a:gd name="csY28" fmla="*/ 361756 h 434109"/>
              <a:gd name="csX29" fmla="*/ 0 w 8266545"/>
              <a:gd name="csY29" fmla="*/ 72353 h 43410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Lst>
            <a:rect l="l" t="t" r="r" b="b"/>
            <a:pathLst>
              <a:path w="8266545" h="434109" fill="none" extrusionOk="0">
                <a:moveTo>
                  <a:pt x="0" y="72353"/>
                </a:moveTo>
                <a:cubicBezTo>
                  <a:pt x="671" y="33016"/>
                  <a:pt x="40388" y="-4780"/>
                  <a:pt x="72353" y="0"/>
                </a:cubicBezTo>
                <a:cubicBezTo>
                  <a:pt x="300039" y="-20370"/>
                  <a:pt x="518236" y="-29457"/>
                  <a:pt x="749173" y="0"/>
                </a:cubicBezTo>
                <a:cubicBezTo>
                  <a:pt x="980110" y="29457"/>
                  <a:pt x="1288691" y="29491"/>
                  <a:pt x="1507211" y="0"/>
                </a:cubicBezTo>
                <a:cubicBezTo>
                  <a:pt x="1725731" y="-29491"/>
                  <a:pt x="1898236" y="10959"/>
                  <a:pt x="2021594" y="0"/>
                </a:cubicBezTo>
                <a:cubicBezTo>
                  <a:pt x="2144952" y="-10959"/>
                  <a:pt x="2293673" y="-4256"/>
                  <a:pt x="2454759" y="0"/>
                </a:cubicBezTo>
                <a:cubicBezTo>
                  <a:pt x="2615846" y="4256"/>
                  <a:pt x="2860751" y="5916"/>
                  <a:pt x="2969142" y="0"/>
                </a:cubicBezTo>
                <a:cubicBezTo>
                  <a:pt x="3077533" y="-5916"/>
                  <a:pt x="3275347" y="-29209"/>
                  <a:pt x="3564744" y="0"/>
                </a:cubicBezTo>
                <a:cubicBezTo>
                  <a:pt x="3854141" y="29209"/>
                  <a:pt x="4042424" y="2437"/>
                  <a:pt x="4241564" y="0"/>
                </a:cubicBezTo>
                <a:cubicBezTo>
                  <a:pt x="4440704" y="-2437"/>
                  <a:pt x="4599108" y="-5082"/>
                  <a:pt x="4755947" y="0"/>
                </a:cubicBezTo>
                <a:cubicBezTo>
                  <a:pt x="4912786" y="5082"/>
                  <a:pt x="5282202" y="-17849"/>
                  <a:pt x="5595204" y="0"/>
                </a:cubicBezTo>
                <a:cubicBezTo>
                  <a:pt x="5908206" y="17849"/>
                  <a:pt x="6070970" y="18962"/>
                  <a:pt x="6272023" y="0"/>
                </a:cubicBezTo>
                <a:cubicBezTo>
                  <a:pt x="6473076" y="-18962"/>
                  <a:pt x="6751934" y="-28487"/>
                  <a:pt x="7111280" y="0"/>
                </a:cubicBezTo>
                <a:cubicBezTo>
                  <a:pt x="7470626" y="28487"/>
                  <a:pt x="7687779" y="-8301"/>
                  <a:pt x="8194192" y="0"/>
                </a:cubicBezTo>
                <a:cubicBezTo>
                  <a:pt x="8233607" y="1993"/>
                  <a:pt x="8270164" y="26300"/>
                  <a:pt x="8266545" y="72353"/>
                </a:cubicBezTo>
                <a:cubicBezTo>
                  <a:pt x="8271794" y="134150"/>
                  <a:pt x="8263579" y="292382"/>
                  <a:pt x="8266545" y="361756"/>
                </a:cubicBezTo>
                <a:cubicBezTo>
                  <a:pt x="8266813" y="399004"/>
                  <a:pt x="8235851" y="429085"/>
                  <a:pt x="8194192" y="434109"/>
                </a:cubicBezTo>
                <a:cubicBezTo>
                  <a:pt x="7888435" y="408999"/>
                  <a:pt x="7617359" y="419386"/>
                  <a:pt x="7436154" y="434109"/>
                </a:cubicBezTo>
                <a:cubicBezTo>
                  <a:pt x="7254949" y="448832"/>
                  <a:pt x="6969520" y="459722"/>
                  <a:pt x="6759334" y="434109"/>
                </a:cubicBezTo>
                <a:cubicBezTo>
                  <a:pt x="6549148" y="408496"/>
                  <a:pt x="6235876" y="419172"/>
                  <a:pt x="5920077" y="434109"/>
                </a:cubicBezTo>
                <a:cubicBezTo>
                  <a:pt x="5604278" y="449046"/>
                  <a:pt x="5551699" y="424615"/>
                  <a:pt x="5324476" y="434109"/>
                </a:cubicBezTo>
                <a:cubicBezTo>
                  <a:pt x="5097253" y="443603"/>
                  <a:pt x="4992576" y="430030"/>
                  <a:pt x="4810092" y="434109"/>
                </a:cubicBezTo>
                <a:cubicBezTo>
                  <a:pt x="4627608" y="438188"/>
                  <a:pt x="4412350" y="425618"/>
                  <a:pt x="4133273" y="434109"/>
                </a:cubicBezTo>
                <a:cubicBezTo>
                  <a:pt x="3854196" y="442600"/>
                  <a:pt x="3677284" y="420369"/>
                  <a:pt x="3375234" y="434109"/>
                </a:cubicBezTo>
                <a:cubicBezTo>
                  <a:pt x="3073184" y="447849"/>
                  <a:pt x="2706279" y="466742"/>
                  <a:pt x="2535977" y="434109"/>
                </a:cubicBezTo>
                <a:cubicBezTo>
                  <a:pt x="2365675" y="401476"/>
                  <a:pt x="1952306" y="412091"/>
                  <a:pt x="1777939" y="434109"/>
                </a:cubicBezTo>
                <a:cubicBezTo>
                  <a:pt x="1603572" y="456127"/>
                  <a:pt x="1258962" y="444921"/>
                  <a:pt x="938682" y="434109"/>
                </a:cubicBezTo>
                <a:cubicBezTo>
                  <a:pt x="618402" y="423297"/>
                  <a:pt x="345172" y="445819"/>
                  <a:pt x="72353" y="434109"/>
                </a:cubicBezTo>
                <a:cubicBezTo>
                  <a:pt x="34872" y="431543"/>
                  <a:pt x="-1789" y="407743"/>
                  <a:pt x="0" y="361756"/>
                </a:cubicBezTo>
                <a:cubicBezTo>
                  <a:pt x="5472" y="262777"/>
                  <a:pt x="9692" y="212547"/>
                  <a:pt x="0" y="72353"/>
                </a:cubicBezTo>
                <a:close/>
              </a:path>
              <a:path w="8266545" h="434109" stroke="0" extrusionOk="0">
                <a:moveTo>
                  <a:pt x="0" y="72353"/>
                </a:moveTo>
                <a:cubicBezTo>
                  <a:pt x="-1005" y="31774"/>
                  <a:pt x="26775" y="2109"/>
                  <a:pt x="72353" y="0"/>
                </a:cubicBezTo>
                <a:cubicBezTo>
                  <a:pt x="266893" y="-20692"/>
                  <a:pt x="534200" y="-15368"/>
                  <a:pt x="911610" y="0"/>
                </a:cubicBezTo>
                <a:cubicBezTo>
                  <a:pt x="1289020" y="15368"/>
                  <a:pt x="1225132" y="-22648"/>
                  <a:pt x="1507211" y="0"/>
                </a:cubicBezTo>
                <a:cubicBezTo>
                  <a:pt x="1789290" y="22648"/>
                  <a:pt x="1806418" y="11123"/>
                  <a:pt x="2021594" y="0"/>
                </a:cubicBezTo>
                <a:cubicBezTo>
                  <a:pt x="2236770" y="-11123"/>
                  <a:pt x="2577413" y="3348"/>
                  <a:pt x="2779633" y="0"/>
                </a:cubicBezTo>
                <a:cubicBezTo>
                  <a:pt x="2981853" y="-3348"/>
                  <a:pt x="3118205" y="-12233"/>
                  <a:pt x="3375234" y="0"/>
                </a:cubicBezTo>
                <a:cubicBezTo>
                  <a:pt x="3632263" y="12233"/>
                  <a:pt x="3917945" y="15705"/>
                  <a:pt x="4214491" y="0"/>
                </a:cubicBezTo>
                <a:cubicBezTo>
                  <a:pt x="4511037" y="-15705"/>
                  <a:pt x="4559782" y="-25517"/>
                  <a:pt x="4728874" y="0"/>
                </a:cubicBezTo>
                <a:cubicBezTo>
                  <a:pt x="4897966" y="25517"/>
                  <a:pt x="5152329" y="24073"/>
                  <a:pt x="5568131" y="0"/>
                </a:cubicBezTo>
                <a:cubicBezTo>
                  <a:pt x="5983933" y="-24073"/>
                  <a:pt x="5869378" y="21159"/>
                  <a:pt x="6001295" y="0"/>
                </a:cubicBezTo>
                <a:cubicBezTo>
                  <a:pt x="6133212" y="-21159"/>
                  <a:pt x="6522908" y="26957"/>
                  <a:pt x="6678115" y="0"/>
                </a:cubicBezTo>
                <a:cubicBezTo>
                  <a:pt x="6833322" y="-26957"/>
                  <a:pt x="7039007" y="1357"/>
                  <a:pt x="7354935" y="0"/>
                </a:cubicBezTo>
                <a:cubicBezTo>
                  <a:pt x="7670863" y="-1357"/>
                  <a:pt x="7881186" y="21434"/>
                  <a:pt x="8194192" y="0"/>
                </a:cubicBezTo>
                <a:cubicBezTo>
                  <a:pt x="8239850" y="6980"/>
                  <a:pt x="8269455" y="29846"/>
                  <a:pt x="8266545" y="72353"/>
                </a:cubicBezTo>
                <a:cubicBezTo>
                  <a:pt x="8256901" y="204528"/>
                  <a:pt x="8267689" y="257757"/>
                  <a:pt x="8266545" y="361756"/>
                </a:cubicBezTo>
                <a:cubicBezTo>
                  <a:pt x="8262108" y="397534"/>
                  <a:pt x="8232171" y="431149"/>
                  <a:pt x="8194192" y="434109"/>
                </a:cubicBezTo>
                <a:cubicBezTo>
                  <a:pt x="7946827" y="442451"/>
                  <a:pt x="7762883" y="406965"/>
                  <a:pt x="7436154" y="434109"/>
                </a:cubicBezTo>
                <a:cubicBezTo>
                  <a:pt x="7109425" y="461253"/>
                  <a:pt x="7159563" y="454303"/>
                  <a:pt x="7002989" y="434109"/>
                </a:cubicBezTo>
                <a:cubicBezTo>
                  <a:pt x="6846415" y="413915"/>
                  <a:pt x="6640772" y="457415"/>
                  <a:pt x="6488606" y="434109"/>
                </a:cubicBezTo>
                <a:cubicBezTo>
                  <a:pt x="6336440" y="410803"/>
                  <a:pt x="5870120" y="436040"/>
                  <a:pt x="5649349" y="434109"/>
                </a:cubicBezTo>
                <a:cubicBezTo>
                  <a:pt x="5428578" y="432178"/>
                  <a:pt x="5266587" y="441933"/>
                  <a:pt x="4972529" y="434109"/>
                </a:cubicBezTo>
                <a:cubicBezTo>
                  <a:pt x="4678471" y="426285"/>
                  <a:pt x="4662411" y="437774"/>
                  <a:pt x="4458146" y="434109"/>
                </a:cubicBezTo>
                <a:cubicBezTo>
                  <a:pt x="4253881" y="430444"/>
                  <a:pt x="3961896" y="435300"/>
                  <a:pt x="3781326" y="434109"/>
                </a:cubicBezTo>
                <a:cubicBezTo>
                  <a:pt x="3600756" y="432918"/>
                  <a:pt x="3525798" y="432406"/>
                  <a:pt x="3348161" y="434109"/>
                </a:cubicBezTo>
                <a:cubicBezTo>
                  <a:pt x="3170525" y="435812"/>
                  <a:pt x="3055317" y="450084"/>
                  <a:pt x="2914997" y="434109"/>
                </a:cubicBezTo>
                <a:cubicBezTo>
                  <a:pt x="2774677" y="418134"/>
                  <a:pt x="2402314" y="421516"/>
                  <a:pt x="2238177" y="434109"/>
                </a:cubicBezTo>
                <a:cubicBezTo>
                  <a:pt x="2074040" y="446702"/>
                  <a:pt x="1935132" y="416658"/>
                  <a:pt x="1723794" y="434109"/>
                </a:cubicBezTo>
                <a:cubicBezTo>
                  <a:pt x="1512456" y="451560"/>
                  <a:pt x="1255786" y="456339"/>
                  <a:pt x="965755" y="434109"/>
                </a:cubicBezTo>
                <a:cubicBezTo>
                  <a:pt x="675724" y="411879"/>
                  <a:pt x="401138" y="411695"/>
                  <a:pt x="72353" y="434109"/>
                </a:cubicBezTo>
                <a:cubicBezTo>
                  <a:pt x="31014" y="438412"/>
                  <a:pt x="-1088" y="398289"/>
                  <a:pt x="0" y="361756"/>
                </a:cubicBezTo>
                <a:cubicBezTo>
                  <a:pt x="-3332" y="224159"/>
                  <a:pt x="-1571" y="143970"/>
                  <a:pt x="0" y="72353"/>
                </a:cubicBezTo>
                <a:close/>
              </a:path>
            </a:pathLst>
          </a:custGeom>
          <a:solidFill>
            <a:srgbClr val="C00000"/>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solidFill>
                  <a:schemeClr val="bg1"/>
                </a:solidFill>
              </a:rPr>
              <a:t>One theory fits all</a:t>
            </a:r>
          </a:p>
        </p:txBody>
      </p:sp>
    </p:spTree>
    <p:extLst>
      <p:ext uri="{BB962C8B-B14F-4D97-AF65-F5344CB8AC3E}">
        <p14:creationId xmlns:p14="http://schemas.microsoft.com/office/powerpoint/2010/main" val="3497970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19B9C-E502-94A3-828B-1E78702DB2DC}"/>
              </a:ext>
            </a:extLst>
          </p:cNvPr>
          <p:cNvSpPr>
            <a:spLocks noGrp="1"/>
          </p:cNvSpPr>
          <p:nvPr>
            <p:ph type="title"/>
          </p:nvPr>
        </p:nvSpPr>
        <p:spPr/>
        <p:txBody>
          <a:bodyPr>
            <a:noAutofit/>
          </a:bodyPr>
          <a:lstStyle/>
          <a:p>
            <a:r>
              <a:rPr lang="en-US" sz="3200" dirty="0" err="1"/>
              <a:t>RobinCar</a:t>
            </a:r>
            <a:r>
              <a:rPr lang="en-US" sz="3200" dirty="0"/>
              <a:t> Family: unified, fit-for-purpose R packages</a:t>
            </a:r>
          </a:p>
        </p:txBody>
      </p:sp>
      <p:pic>
        <p:nvPicPr>
          <p:cNvPr id="4" name="Picture 3">
            <a:extLst>
              <a:ext uri="{FF2B5EF4-FFF2-40B4-BE49-F238E27FC236}">
                <a16:creationId xmlns:a16="http://schemas.microsoft.com/office/drawing/2014/main" id="{00D3FD48-E5ED-0514-D0C3-5051A35A3D08}"/>
              </a:ext>
            </a:extLst>
          </p:cNvPr>
          <p:cNvPicPr>
            <a:picLocks noChangeAspect="1"/>
          </p:cNvPicPr>
          <p:nvPr/>
        </p:nvPicPr>
        <p:blipFill>
          <a:blip r:embed="rId2"/>
          <a:stretch>
            <a:fillRect/>
          </a:stretch>
        </p:blipFill>
        <p:spPr>
          <a:xfrm>
            <a:off x="2424545" y="1031008"/>
            <a:ext cx="7342909" cy="5895509"/>
          </a:xfrm>
          <a:prstGeom prst="rect">
            <a:avLst/>
          </a:prstGeom>
        </p:spPr>
      </p:pic>
    </p:spTree>
    <p:extLst>
      <p:ext uri="{BB962C8B-B14F-4D97-AF65-F5344CB8AC3E}">
        <p14:creationId xmlns:p14="http://schemas.microsoft.com/office/powerpoint/2010/main" val="1500499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75EE-25D2-3484-9D94-A2D6A9C7F35A}"/>
              </a:ext>
            </a:extLst>
          </p:cNvPr>
          <p:cNvSpPr>
            <a:spLocks noGrp="1"/>
          </p:cNvSpPr>
          <p:nvPr>
            <p:ph type="title"/>
          </p:nvPr>
        </p:nvSpPr>
        <p:spPr/>
        <p:txBody>
          <a:bodyPr>
            <a:normAutofit fontScale="90000"/>
          </a:bodyPr>
          <a:lstStyle/>
          <a:p>
            <a:r>
              <a:rPr lang="en-US" b="1" dirty="0"/>
              <a:t>Table of Content</a:t>
            </a:r>
          </a:p>
        </p:txBody>
      </p:sp>
      <p:sp>
        <p:nvSpPr>
          <p:cNvPr id="3" name="Content Placeholder 2">
            <a:extLst>
              <a:ext uri="{FF2B5EF4-FFF2-40B4-BE49-F238E27FC236}">
                <a16:creationId xmlns:a16="http://schemas.microsoft.com/office/drawing/2014/main" id="{B77EEA21-B0FE-DE38-91DF-E7B714A781A8}"/>
              </a:ext>
            </a:extLst>
          </p:cNvPr>
          <p:cNvSpPr>
            <a:spLocks noGrp="1"/>
          </p:cNvSpPr>
          <p:nvPr>
            <p:ph idx="1"/>
          </p:nvPr>
        </p:nvSpPr>
        <p:spPr/>
        <p:txBody>
          <a:bodyPr>
            <a:normAutofit fontScale="85000" lnSpcReduction="20000"/>
          </a:bodyPr>
          <a:lstStyle/>
          <a:p>
            <a:pPr marL="350838" indent="-350838">
              <a:lnSpc>
                <a:spcPct val="100000"/>
              </a:lnSpc>
              <a:spcAft>
                <a:spcPts val="600"/>
              </a:spcAft>
              <a:buFont typeface="Wingdings" pitchFamily="2" charset="2"/>
              <a:buChar char="Ø"/>
            </a:pPr>
            <a:r>
              <a:rPr lang="en-US" b="1" dirty="0">
                <a:solidFill>
                  <a:schemeClr val="bg1">
                    <a:lumMod val="75000"/>
                  </a:schemeClr>
                </a:solidFill>
              </a:rPr>
              <a:t>Design Stage</a:t>
            </a:r>
          </a:p>
          <a:p>
            <a:pPr lvl="1">
              <a:lnSpc>
                <a:spcPct val="100000"/>
              </a:lnSpc>
              <a:spcAft>
                <a:spcPts val="600"/>
              </a:spcAft>
            </a:pPr>
            <a:r>
              <a:rPr lang="en-US" dirty="0">
                <a:solidFill>
                  <a:schemeClr val="bg1">
                    <a:lumMod val="75000"/>
                  </a:schemeClr>
                </a:solidFill>
              </a:rPr>
              <a:t>Covariate-Adaptive Randomization</a:t>
            </a:r>
          </a:p>
          <a:p>
            <a:pPr marL="457200" lvl="1" indent="0">
              <a:lnSpc>
                <a:spcPct val="100000"/>
              </a:lnSpc>
              <a:spcAft>
                <a:spcPts val="600"/>
              </a:spcAft>
              <a:buNone/>
            </a:pPr>
            <a:endParaRPr lang="en-US" dirty="0">
              <a:solidFill>
                <a:schemeClr val="bg1">
                  <a:lumMod val="75000"/>
                </a:schemeClr>
              </a:solidFill>
            </a:endParaRPr>
          </a:p>
          <a:p>
            <a:pPr marL="350838" indent="-350838">
              <a:lnSpc>
                <a:spcPct val="100000"/>
              </a:lnSpc>
              <a:spcAft>
                <a:spcPts val="600"/>
              </a:spcAft>
              <a:buFont typeface="Wingdings" pitchFamily="2" charset="2"/>
              <a:buChar char="Ø"/>
            </a:pPr>
            <a:r>
              <a:rPr lang="en-US" b="1" dirty="0">
                <a:solidFill>
                  <a:schemeClr val="bg1">
                    <a:lumMod val="75000"/>
                  </a:schemeClr>
                </a:solidFill>
              </a:rPr>
              <a:t>Analysis Stage</a:t>
            </a:r>
          </a:p>
          <a:p>
            <a:pPr lvl="1">
              <a:lnSpc>
                <a:spcPct val="100000"/>
              </a:lnSpc>
              <a:spcAft>
                <a:spcPts val="600"/>
              </a:spcAft>
            </a:pPr>
            <a:r>
              <a:rPr lang="en-US" dirty="0">
                <a:solidFill>
                  <a:schemeClr val="bg1">
                    <a:lumMod val="75000"/>
                  </a:schemeClr>
                </a:solidFill>
              </a:rPr>
              <a:t>Estimand</a:t>
            </a:r>
          </a:p>
          <a:p>
            <a:pPr lvl="1">
              <a:lnSpc>
                <a:spcPct val="100000"/>
              </a:lnSpc>
              <a:spcAft>
                <a:spcPts val="600"/>
              </a:spcAft>
            </a:pPr>
            <a:r>
              <a:rPr lang="en-US" dirty="0">
                <a:solidFill>
                  <a:schemeClr val="bg1">
                    <a:lumMod val="75000"/>
                  </a:schemeClr>
                </a:solidFill>
              </a:rPr>
              <a:t>Part I – Basic</a:t>
            </a:r>
          </a:p>
          <a:p>
            <a:pPr lvl="2">
              <a:lnSpc>
                <a:spcPct val="100000"/>
              </a:lnSpc>
              <a:spcAft>
                <a:spcPts val="600"/>
              </a:spcAft>
              <a:buFont typeface="Wingdings" pitchFamily="2" charset="2"/>
              <a:buChar char="§"/>
            </a:pPr>
            <a:r>
              <a:rPr lang="en-US" dirty="0">
                <a:solidFill>
                  <a:schemeClr val="bg1">
                    <a:lumMod val="75000"/>
                  </a:schemeClr>
                </a:solidFill>
              </a:rPr>
              <a:t>Linear Adjustment</a:t>
            </a:r>
          </a:p>
          <a:p>
            <a:pPr lvl="2">
              <a:lnSpc>
                <a:spcPct val="100000"/>
              </a:lnSpc>
              <a:spcAft>
                <a:spcPts val="600"/>
              </a:spcAft>
              <a:buFont typeface="Wingdings" pitchFamily="2" charset="2"/>
              <a:buChar char="§"/>
            </a:pPr>
            <a:r>
              <a:rPr lang="en-US" dirty="0">
                <a:solidFill>
                  <a:schemeClr val="bg1">
                    <a:lumMod val="75000"/>
                  </a:schemeClr>
                </a:solidFill>
              </a:rPr>
              <a:t>Nonlinear Adjustment (G-computation)</a:t>
            </a:r>
          </a:p>
          <a:p>
            <a:pPr lvl="2">
              <a:lnSpc>
                <a:spcPct val="100000"/>
              </a:lnSpc>
              <a:spcAft>
                <a:spcPts val="600"/>
              </a:spcAft>
              <a:buFont typeface="Wingdings" pitchFamily="2" charset="2"/>
              <a:buChar char="§"/>
            </a:pPr>
            <a:r>
              <a:rPr lang="en-US" dirty="0">
                <a:solidFill>
                  <a:schemeClr val="bg1">
                    <a:lumMod val="75000"/>
                  </a:schemeClr>
                </a:solidFill>
              </a:rPr>
              <a:t>General Form of Covariate Adjustment (AIPW)</a:t>
            </a:r>
          </a:p>
          <a:p>
            <a:pPr lvl="2">
              <a:lnSpc>
                <a:spcPct val="100000"/>
              </a:lnSpc>
              <a:spcAft>
                <a:spcPts val="600"/>
              </a:spcAft>
              <a:buFont typeface="Wingdings" pitchFamily="2" charset="2"/>
              <a:buChar char="§"/>
            </a:pPr>
            <a:r>
              <a:rPr lang="en-US" dirty="0">
                <a:solidFill>
                  <a:schemeClr val="bg1">
                    <a:lumMod val="75000"/>
                  </a:schemeClr>
                </a:solidFill>
              </a:rPr>
              <a:t>Robust Variance Estimation</a:t>
            </a:r>
          </a:p>
          <a:p>
            <a:pPr lvl="1">
              <a:lnSpc>
                <a:spcPct val="100000"/>
              </a:lnSpc>
              <a:spcAft>
                <a:spcPts val="600"/>
              </a:spcAft>
            </a:pPr>
            <a:r>
              <a:rPr lang="en-US" dirty="0"/>
              <a:t>Part II – Advanced </a:t>
            </a:r>
          </a:p>
          <a:p>
            <a:pPr lvl="2">
              <a:lnSpc>
                <a:spcPct val="100000"/>
              </a:lnSpc>
              <a:spcAft>
                <a:spcPts val="600"/>
              </a:spcAft>
              <a:buFont typeface="Wingdings" pitchFamily="2" charset="2"/>
              <a:buChar char="§"/>
            </a:pPr>
            <a:r>
              <a:rPr lang="en-US" dirty="0"/>
              <a:t>Covariate Adjustment in Survival Analysis</a:t>
            </a:r>
          </a:p>
          <a:p>
            <a:pPr lvl="2">
              <a:lnSpc>
                <a:spcPct val="100000"/>
              </a:lnSpc>
              <a:spcAft>
                <a:spcPts val="600"/>
              </a:spcAft>
              <a:buFont typeface="Wingdings" pitchFamily="2" charset="2"/>
              <a:buChar char="§"/>
            </a:pPr>
            <a:r>
              <a:rPr lang="en-US" dirty="0">
                <a:solidFill>
                  <a:schemeClr val="bg1">
                    <a:lumMod val="75000"/>
                  </a:schemeClr>
                </a:solidFill>
              </a:rPr>
              <a:t>Practical Considerations</a:t>
            </a:r>
          </a:p>
        </p:txBody>
      </p:sp>
    </p:spTree>
    <p:extLst>
      <p:ext uri="{BB962C8B-B14F-4D97-AF65-F5344CB8AC3E}">
        <p14:creationId xmlns:p14="http://schemas.microsoft.com/office/powerpoint/2010/main" val="1564658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D8DC-F133-CA5D-A6D4-CD250AE7C18F}"/>
              </a:ext>
            </a:extLst>
          </p:cNvPr>
          <p:cNvSpPr>
            <a:spLocks noGrp="1"/>
          </p:cNvSpPr>
          <p:nvPr>
            <p:ph type="title"/>
          </p:nvPr>
        </p:nvSpPr>
        <p:spPr/>
        <p:txBody>
          <a:bodyPr>
            <a:normAutofit fontScale="90000"/>
          </a:bodyPr>
          <a:lstStyle/>
          <a:p>
            <a:r>
              <a:rPr lang="en-US" dirty="0"/>
              <a:t>Review</a:t>
            </a:r>
            <a:endParaRPr lang="en-US" dirty="0">
              <a:solidFill>
                <a:srgbClr val="C00000"/>
              </a:solidFill>
            </a:endParaRPr>
          </a:p>
        </p:txBody>
      </p:sp>
      <p:pic>
        <p:nvPicPr>
          <p:cNvPr id="3" name="Table 1">
            <a:extLst>
              <a:ext uri="{FF2B5EF4-FFF2-40B4-BE49-F238E27FC236}">
                <a16:creationId xmlns:a16="http://schemas.microsoft.com/office/drawing/2014/main" id="{6D5E338C-EBAA-1630-9B06-35389B5DFB07}"/>
              </a:ext>
            </a:extLst>
          </p:cNvPr>
          <p:cNvPicPr/>
          <p:nvPr/>
        </p:nvPicPr>
        <p:blipFill rotWithShape="1">
          <a:blip r:embed="rId3"/>
          <a:srcRect t="-393" b="-1916"/>
          <a:stretch/>
        </p:blipFill>
        <p:spPr>
          <a:xfrm>
            <a:off x="838201" y="1249785"/>
            <a:ext cx="6230471" cy="1868746"/>
          </a:xfrm>
          <a:prstGeom prst="rect">
            <a:avLst/>
          </a:prstGeom>
        </p:spPr>
      </p:pic>
      <p:sp>
        <p:nvSpPr>
          <p:cNvPr id="4" name="Footnote">
            <a:extLst>
              <a:ext uri="{FF2B5EF4-FFF2-40B4-BE49-F238E27FC236}">
                <a16:creationId xmlns:a16="http://schemas.microsoft.com/office/drawing/2014/main" id="{03701CF1-2BF7-7A5D-FF2A-E91F928B07B4}"/>
              </a:ext>
            </a:extLst>
          </p:cNvPr>
          <p:cNvSpPr txBox="1"/>
          <p:nvPr/>
        </p:nvSpPr>
        <p:spPr>
          <a:xfrm>
            <a:off x="904220" y="3012155"/>
            <a:ext cx="3988162" cy="261610"/>
          </a:xfrm>
          <a:prstGeom prst="rect">
            <a:avLst/>
          </a:prstGeom>
          <a:noFill/>
        </p:spPr>
        <p:txBody>
          <a:bodyPr wrap="square" lIns="0" rIns="0" rtlCol="0">
            <a:spAutoFit/>
          </a:bodyPr>
          <a:lstStyle/>
          <a:p>
            <a:r>
              <a:rPr lang="en-US" sz="1100" i="1" dirty="0"/>
              <a:t>* Page 6 of FDA final guidance for covariate adjustment.</a:t>
            </a:r>
          </a:p>
        </p:txBody>
      </p:sp>
      <mc:AlternateContent xmlns:mc="http://schemas.openxmlformats.org/markup-compatibility/2006" xmlns:a14="http://schemas.microsoft.com/office/drawing/2010/main">
        <mc:Choice Requires="a14">
          <p:sp>
            <p:nvSpPr>
              <p:cNvPr id="5" name="Notation textbox">
                <a:extLst>
                  <a:ext uri="{FF2B5EF4-FFF2-40B4-BE49-F238E27FC236}">
                    <a16:creationId xmlns:a16="http://schemas.microsoft.com/office/drawing/2014/main" id="{249E00D6-535F-345D-8067-C9943DDC68D4}"/>
                  </a:ext>
                </a:extLst>
              </p:cNvPr>
              <p:cNvSpPr txBox="1">
                <a:spLocks/>
              </p:cNvSpPr>
              <p:nvPr/>
            </p:nvSpPr>
            <p:spPr>
              <a:xfrm>
                <a:off x="609601" y="3429000"/>
                <a:ext cx="10972798" cy="3065198"/>
              </a:xfrm>
              <a:prstGeom prst="rect">
                <a:avLst/>
              </a:prstGeom>
              <a:noFill/>
            </p:spPr>
            <p:txBody>
              <a:bodyPr wrap="square" rtlCol="0">
                <a:spAutoFit/>
              </a:bodyPr>
              <a:lstStyle/>
              <a:p>
                <a:pPr>
                  <a:spcAft>
                    <a:spcPts val="600"/>
                  </a:spcAft>
                </a:pPr>
                <a:r>
                  <a:rPr lang="en-US" sz="1600" b="1" u="sng" dirty="0"/>
                  <a:t>Notation</a:t>
                </a:r>
              </a:p>
              <a:p>
                <a:pPr marL="285750" indent="-285750">
                  <a:buFont typeface="Arial" panose="020B0604020202020204" pitchFamily="34" charset="0"/>
                  <a:buChar char="•"/>
                </a:pPr>
                <a:r>
                  <a:rPr lang="en-US" sz="1600" dirty="0"/>
                  <a:t>Let </a:t>
                </a:r>
                <a14:m>
                  <m:oMath xmlns:m="http://schemas.openxmlformats.org/officeDocument/2006/math">
                    <m:r>
                      <a:rPr lang="en-US" sz="1600" i="1" dirty="0" smtClean="0">
                        <a:latin typeface="Cambria Math" panose="02040503050406030204" pitchFamily="18" charset="0"/>
                      </a:rPr>
                      <m:t>𝑋</m:t>
                    </m:r>
                  </m:oMath>
                </a14:m>
                <a:r>
                  <a:rPr lang="en-US" sz="1600" dirty="0"/>
                  <a:t> denote biomarker, </a:t>
                </a:r>
                <a14:m>
                  <m:oMath xmlns:m="http://schemas.openxmlformats.org/officeDocument/2006/math">
                    <m:r>
                      <a:rPr lang="en-US" sz="1600" b="0" i="1" smtClean="0">
                        <a:latin typeface="Cambria Math" panose="02040503050406030204" pitchFamily="18" charset="0"/>
                      </a:rPr>
                      <m:t>𝑋</m:t>
                    </m:r>
                    <m:r>
                      <a:rPr lang="en-US" sz="1600" b="0" i="1" smtClean="0">
                        <a:latin typeface="Cambria Math" panose="02040503050406030204" pitchFamily="18" charset="0"/>
                      </a:rPr>
                      <m:t>∈{</m:t>
                    </m:r>
                    <m:r>
                      <a:rPr lang="en-US" sz="1600" b="0" i="1" smtClean="0">
                        <a:latin typeface="Cambria Math" panose="02040503050406030204" pitchFamily="18" charset="0"/>
                      </a:rPr>
                      <m:t>𝑃𝑜𝑠</m:t>
                    </m:r>
                    <m:r>
                      <a:rPr lang="en-US" sz="1600" b="0" i="1" smtClean="0">
                        <a:latin typeface="Cambria Math" panose="02040503050406030204" pitchFamily="18" charset="0"/>
                      </a:rPr>
                      <m:t>,</m:t>
                    </m:r>
                    <m:r>
                      <a:rPr lang="en-US" sz="1600" b="0" i="1" smtClean="0">
                        <a:latin typeface="Cambria Math" panose="02040503050406030204" pitchFamily="18" charset="0"/>
                      </a:rPr>
                      <m:t>𝑁𝑒𝑔</m:t>
                    </m:r>
                    <m:r>
                      <a:rPr lang="en-US" sz="1600" b="0" i="1" smtClean="0">
                        <a:latin typeface="Cambria Math" panose="02040503050406030204" pitchFamily="18" charset="0"/>
                      </a:rPr>
                      <m:t>}</m:t>
                    </m:r>
                  </m:oMath>
                </a14:m>
                <a:endParaRPr lang="en-US" sz="1600" dirty="0"/>
              </a:p>
              <a:p>
                <a:pPr marL="285750" indent="-285750">
                  <a:buFont typeface="Arial" panose="020B0604020202020204" pitchFamily="34" charset="0"/>
                  <a:buChar char="•"/>
                </a:pPr>
                <a:r>
                  <a:rPr lang="en-US" sz="1600" dirty="0"/>
                  <a:t>Let </a:t>
                </a:r>
                <a14:m>
                  <m:oMath xmlns:m="http://schemas.openxmlformats.org/officeDocument/2006/math">
                    <m:r>
                      <a:rPr lang="en-US" sz="1600" i="1" dirty="0" smtClean="0">
                        <a:latin typeface="Cambria Math" panose="02040503050406030204" pitchFamily="18" charset="0"/>
                      </a:rPr>
                      <m:t>𝐴</m:t>
                    </m:r>
                  </m:oMath>
                </a14:m>
                <a:r>
                  <a:rPr lang="en-US" sz="1600" dirty="0"/>
                  <a:t> denote treatment, </a:t>
                </a:r>
                <a14:m>
                  <m:oMath xmlns:m="http://schemas.openxmlformats.org/officeDocument/2006/math">
                    <m:r>
                      <a:rPr lang="en-US" sz="1600" b="0" i="1" smtClean="0">
                        <a:latin typeface="Cambria Math" panose="02040503050406030204" pitchFamily="18" charset="0"/>
                      </a:rPr>
                      <m:t>𝐴</m:t>
                    </m:r>
                    <m:r>
                      <a:rPr lang="en-US" sz="1600" b="0" i="1" smtClean="0">
                        <a:latin typeface="Cambria Math" panose="02040503050406030204" pitchFamily="18" charset="0"/>
                      </a:rPr>
                      <m:t>∈{0,1}</m:t>
                    </m:r>
                  </m:oMath>
                </a14:m>
                <a:r>
                  <a:rPr lang="en-US" sz="1600" dirty="0"/>
                  <a:t>, where 0 represents Placebo</a:t>
                </a:r>
              </a:p>
              <a:p>
                <a:pPr marL="285750" indent="-285750">
                  <a:buFont typeface="Arial" panose="020B0604020202020204" pitchFamily="34" charset="0"/>
                  <a:buChar char="•"/>
                </a:pPr>
                <a:r>
                  <a:rPr lang="en-US" sz="1600" dirty="0"/>
                  <a:t>Let </a:t>
                </a:r>
                <a14:m>
                  <m:oMath xmlns:m="http://schemas.openxmlformats.org/officeDocument/2006/math">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0</m:t>
                                </m:r>
                              </m:e>
                            </m:d>
                          </m:sup>
                        </m:sSup>
                        <m:r>
                          <a:rPr lang="en-US" sz="1600" b="0" i="1"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oMath>
                </a14:m>
                <a:r>
                  <a:rPr lang="en-US" sz="1600" dirty="0"/>
                  <a:t> denote potential outcomes under treatment 0 and 1</a:t>
                </a:r>
              </a:p>
              <a:p>
                <a:pPr marL="285750" indent="-285750">
                  <a:buFont typeface="Arial" panose="020B0604020202020204" pitchFamily="34" charset="0"/>
                  <a:buChar char="•"/>
                </a:pPr>
                <a:r>
                  <a:rPr lang="en-US" sz="1600" dirty="0"/>
                  <a:t>Then </a:t>
                </a:r>
                <a14:m>
                  <m:oMath xmlns:m="http://schemas.openxmlformats.org/officeDocument/2006/math">
                    <m:r>
                      <a:rPr lang="en-US" sz="1600" b="0" i="1" smtClean="0">
                        <a:latin typeface="Cambria Math" panose="02040503050406030204" pitchFamily="18" charset="0"/>
                      </a:rPr>
                      <m:t>𝑌</m:t>
                    </m:r>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i="1">
                                <a:latin typeface="Cambria Math" panose="02040503050406030204" pitchFamily="18" charset="0"/>
                              </a:rPr>
                              <m:t>1</m:t>
                            </m:r>
                          </m:e>
                        </m:d>
                      </m:sup>
                    </m:sSup>
                    <m:r>
                      <a:rPr lang="en-US" sz="1600" b="0" i="1" smtClean="0">
                        <a:latin typeface="Cambria Math" panose="02040503050406030204" pitchFamily="18" charset="0"/>
                      </a:rPr>
                      <m:t>∗</m:t>
                    </m:r>
                    <m:r>
                      <a:rPr lang="en-US" sz="1600" b="0" i="1" smtClean="0">
                        <a:latin typeface="Cambria Math" panose="02040503050406030204" pitchFamily="18" charset="0"/>
                      </a:rPr>
                      <m:t>𝐴</m:t>
                    </m:r>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0</m:t>
                            </m:r>
                          </m:e>
                        </m:d>
                      </m:sup>
                    </m:sSup>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d>
                    <m:r>
                      <a:rPr lang="en-US" sz="1600" b="0" i="1" smtClean="0">
                        <a:latin typeface="Cambria Math" panose="02040503050406030204" pitchFamily="18" charset="0"/>
                      </a:rPr>
                      <m:t> </m:t>
                    </m:r>
                  </m:oMath>
                </a14:m>
                <a:r>
                  <a:rPr lang="en-US" sz="1600" dirty="0"/>
                  <a:t>is the observed outcome</a:t>
                </a:r>
              </a:p>
              <a:p>
                <a:pPr>
                  <a:spcBef>
                    <a:spcPts val="1200"/>
                  </a:spcBef>
                  <a:spcAft>
                    <a:spcPts val="600"/>
                  </a:spcAft>
                </a:pPr>
                <a:r>
                  <a:rPr lang="en-US" sz="1600" b="1" u="sng" dirty="0"/>
                  <a:t>Population-Level Summary (Estimand Attribute)</a:t>
                </a:r>
              </a:p>
              <a:p>
                <a:pPr marL="285750" indent="-285750">
                  <a:buFont typeface="Wingdings" panose="05000000000000000000" pitchFamily="2" charset="2"/>
                  <a:buChar char="§"/>
                </a:pPr>
                <a:r>
                  <a:rPr lang="en-US" sz="1600" dirty="0">
                    <a:highlight>
                      <a:srgbClr val="CC8C98"/>
                    </a:highlight>
                  </a:rPr>
                  <a:t>Conditional</a:t>
                </a:r>
                <a:r>
                  <a:rPr lang="en-US" sz="1600" dirty="0"/>
                  <a:t> </a:t>
                </a:r>
                <a:r>
                  <a:rPr lang="en-US" sz="1600" dirty="0">
                    <a:solidFill>
                      <a:srgbClr val="CC8C98"/>
                    </a:solidFill>
                  </a:rPr>
                  <a:t>– a function of </a:t>
                </a:r>
                <a14:m>
                  <m:oMath xmlns:m="http://schemas.openxmlformats.org/officeDocument/2006/math">
                    <m:r>
                      <a:rPr lang="en-US" sz="1600" i="1" dirty="0">
                        <a:solidFill>
                          <a:srgbClr val="CC8C98"/>
                        </a:solidFill>
                        <a:latin typeface="Cambria Math" panose="02040503050406030204" pitchFamily="18" charset="0"/>
                      </a:rPr>
                      <m:t>𝑋</m:t>
                    </m:r>
                  </m:oMath>
                </a14:m>
                <a:r>
                  <a:rPr lang="en-US" sz="1600" dirty="0">
                    <a:solidFill>
                      <a:schemeClr val="tx1"/>
                    </a:solidFill>
                  </a:rPr>
                  <a:t>:</a:t>
                </a:r>
                <a:r>
                  <a:rPr lang="en-US" sz="160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r>
                          <a:rPr lang="en-US" sz="1600" b="0" i="1" smtClean="0">
                            <a:latin typeface="Cambria Math" panose="02040503050406030204" pitchFamily="18" charset="0"/>
                          </a:rPr>
                          <m:t>|</m:t>
                        </m:r>
                        <m:r>
                          <a:rPr lang="en-US" sz="1600" b="0" i="1" smtClean="0">
                            <a:latin typeface="Cambria Math" panose="02040503050406030204" pitchFamily="18" charset="0"/>
                          </a:rPr>
                          <m:t>𝑋</m:t>
                        </m:r>
                      </m:e>
                    </m:d>
                  </m:oMath>
                </a14:m>
                <a:r>
                  <a:rPr lang="en-US" sz="1600" dirty="0"/>
                  <a:t> and </a:t>
                </a:r>
                <a14:m>
                  <m:oMath xmlns:m="http://schemas.openxmlformats.org/officeDocument/2006/math">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0</m:t>
                                </m:r>
                              </m:e>
                            </m:d>
                          </m:sup>
                        </m:sSup>
                        <m:r>
                          <a:rPr lang="en-US" sz="1600" i="1">
                            <a:latin typeface="Cambria Math" panose="02040503050406030204" pitchFamily="18" charset="0"/>
                          </a:rPr>
                          <m:t>|</m:t>
                        </m:r>
                        <m:r>
                          <a:rPr lang="en-US" sz="1600" i="1">
                            <a:latin typeface="Cambria Math" panose="02040503050406030204" pitchFamily="18" charset="0"/>
                          </a:rPr>
                          <m:t>𝑋</m:t>
                        </m:r>
                      </m:e>
                    </m:d>
                  </m:oMath>
                </a14:m>
                <a:r>
                  <a:rPr lang="en-US" sz="1600" i="1" dirty="0"/>
                  <a:t>   or   </a:t>
                </a:r>
                <a14:m>
                  <m:oMath xmlns:m="http://schemas.openxmlformats.org/officeDocument/2006/math">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r>
                          <a:rPr lang="en-US" sz="1600" b="0" i="1" smtClean="0">
                            <a:latin typeface="Cambria Math" panose="02040503050406030204" pitchFamily="18" charset="0"/>
                          </a:rPr>
                          <m:t>𝑌</m:t>
                        </m:r>
                        <m:r>
                          <a:rPr lang="en-US" sz="1600" i="1">
                            <a:latin typeface="Cambria Math" panose="02040503050406030204" pitchFamily="18" charset="0"/>
                          </a:rPr>
                          <m:t>|</m:t>
                        </m:r>
                        <m:r>
                          <a:rPr lang="en-US" sz="1600" b="0" i="1" smtClean="0">
                            <a:latin typeface="Cambria Math" panose="02040503050406030204" pitchFamily="18" charset="0"/>
                          </a:rPr>
                          <m:t>𝐴</m:t>
                        </m:r>
                        <m:r>
                          <a:rPr lang="en-US" sz="1600" b="0" i="1" smtClean="0">
                            <a:latin typeface="Cambria Math" panose="02040503050406030204" pitchFamily="18" charset="0"/>
                          </a:rPr>
                          <m:t>=1, </m:t>
                        </m:r>
                        <m:r>
                          <a:rPr lang="en-US" sz="1600" i="1">
                            <a:latin typeface="Cambria Math" panose="02040503050406030204" pitchFamily="18" charset="0"/>
                          </a:rPr>
                          <m:t>𝑋</m:t>
                        </m:r>
                      </m:e>
                    </m:d>
                  </m:oMath>
                </a14:m>
                <a:r>
                  <a:rPr lang="en-US" sz="1600" dirty="0"/>
                  <a:t> and </a:t>
                </a:r>
                <a14:m>
                  <m:oMath xmlns:m="http://schemas.openxmlformats.org/officeDocument/2006/math">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r>
                          <a:rPr lang="en-US" sz="1600" b="0" i="1" smtClean="0">
                            <a:latin typeface="Cambria Math" panose="02040503050406030204" pitchFamily="18" charset="0"/>
                          </a:rPr>
                          <m:t>𝑌</m:t>
                        </m:r>
                        <m:r>
                          <a:rPr lang="en-US" sz="1600" i="1">
                            <a:latin typeface="Cambria Math" panose="02040503050406030204" pitchFamily="18" charset="0"/>
                          </a:rPr>
                          <m:t>|</m:t>
                        </m:r>
                        <m:r>
                          <a:rPr lang="en-US" sz="1600" b="0" i="1" smtClean="0">
                            <a:latin typeface="Cambria Math" panose="02040503050406030204" pitchFamily="18" charset="0"/>
                          </a:rPr>
                          <m:t>𝐴</m:t>
                        </m:r>
                        <m:r>
                          <a:rPr lang="en-US" sz="1600" b="0" i="1" smtClean="0">
                            <a:latin typeface="Cambria Math" panose="02040503050406030204" pitchFamily="18" charset="0"/>
                          </a:rPr>
                          <m:t>=0,</m:t>
                        </m:r>
                        <m:r>
                          <a:rPr lang="en-US" sz="1600" i="1">
                            <a:latin typeface="Cambria Math" panose="02040503050406030204" pitchFamily="18" charset="0"/>
                          </a:rPr>
                          <m:t>𝑋</m:t>
                        </m:r>
                      </m:e>
                    </m:d>
                  </m:oMath>
                </a14:m>
                <a:endParaRPr lang="en-US" sz="1600" dirty="0"/>
              </a:p>
              <a:p>
                <a:pPr marL="285750" indent="-285750">
                  <a:buFont typeface="Wingdings" panose="05000000000000000000" pitchFamily="2" charset="2"/>
                  <a:buChar char="§"/>
                </a:pPr>
                <a:r>
                  <a:rPr lang="en-US" sz="1600" dirty="0">
                    <a:highlight>
                      <a:srgbClr val="FFD100"/>
                    </a:highlight>
                  </a:rPr>
                  <a:t>Unconditional</a:t>
                </a:r>
                <a:r>
                  <a:rPr lang="en-US" sz="1600" dirty="0"/>
                  <a:t>:		   </a:t>
                </a:r>
                <a:r>
                  <a:rPr lang="en-US" sz="700" dirty="0"/>
                  <a:t> </a:t>
                </a:r>
                <a:r>
                  <a:rPr lang="en-US" sz="100" dirty="0"/>
                  <a:t> </a:t>
                </a:r>
                <a14:m>
                  <m:oMath xmlns:m="http://schemas.openxmlformats.org/officeDocument/2006/math">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i="1">
                                    <a:latin typeface="Cambria Math" panose="02040503050406030204" pitchFamily="18" charset="0"/>
                                  </a:rPr>
                                  <m:t>1</m:t>
                                </m:r>
                              </m:e>
                            </m:d>
                          </m:sup>
                        </m:sSup>
                      </m:e>
                    </m:d>
                  </m:oMath>
                </a14:m>
                <a:r>
                  <a:rPr lang="en-US" sz="1600" dirty="0"/>
                  <a:t> and </a:t>
                </a:r>
                <a14:m>
                  <m:oMath xmlns:m="http://schemas.openxmlformats.org/officeDocument/2006/math">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i="1">
                                    <a:latin typeface="Cambria Math" panose="02040503050406030204" pitchFamily="18" charset="0"/>
                                  </a:rPr>
                                  <m:t>0</m:t>
                                </m:r>
                              </m:e>
                            </m:d>
                          </m:sup>
                        </m:sSup>
                      </m:e>
                    </m:d>
                  </m:oMath>
                </a14:m>
                <a:r>
                  <a:rPr lang="en-US" sz="1600" i="1" dirty="0"/>
                  <a:t>          or</a:t>
                </a:r>
                <a:r>
                  <a:rPr lang="en-US" sz="1600" dirty="0"/>
                  <a:t>   </a:t>
                </a:r>
                <a14:m>
                  <m:oMath xmlns:m="http://schemas.openxmlformats.org/officeDocument/2006/math">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r>
                          <a:rPr lang="en-US" sz="1600" i="1">
                            <a:latin typeface="Cambria Math" panose="02040503050406030204" pitchFamily="18" charset="0"/>
                          </a:rPr>
                          <m:t>𝑌</m:t>
                        </m:r>
                        <m:r>
                          <a:rPr lang="en-US" sz="1600" i="1">
                            <a:latin typeface="Cambria Math" panose="02040503050406030204" pitchFamily="18" charset="0"/>
                          </a:rPr>
                          <m:t>|</m:t>
                        </m:r>
                        <m:r>
                          <a:rPr lang="en-US" sz="1600" i="1">
                            <a:latin typeface="Cambria Math" panose="02040503050406030204" pitchFamily="18" charset="0"/>
                          </a:rPr>
                          <m:t>𝐴</m:t>
                        </m:r>
                        <m:r>
                          <a:rPr lang="en-US" sz="1600" i="1">
                            <a:latin typeface="Cambria Math" panose="02040503050406030204" pitchFamily="18" charset="0"/>
                          </a:rPr>
                          <m:t>=1</m:t>
                        </m:r>
                      </m:e>
                    </m:d>
                  </m:oMath>
                </a14:m>
                <a:r>
                  <a:rPr lang="en-US" sz="1600" dirty="0"/>
                  <a:t> and </a:t>
                </a:r>
                <a14:m>
                  <m:oMath xmlns:m="http://schemas.openxmlformats.org/officeDocument/2006/math">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r>
                          <a:rPr lang="en-US" sz="1600" i="1">
                            <a:latin typeface="Cambria Math" panose="02040503050406030204" pitchFamily="18" charset="0"/>
                          </a:rPr>
                          <m:t>𝑌</m:t>
                        </m:r>
                        <m:r>
                          <a:rPr lang="en-US" sz="1600" i="1">
                            <a:latin typeface="Cambria Math" panose="02040503050406030204" pitchFamily="18" charset="0"/>
                          </a:rPr>
                          <m:t>|</m:t>
                        </m:r>
                        <m:r>
                          <a:rPr lang="en-US" sz="1600" i="1">
                            <a:latin typeface="Cambria Math" panose="02040503050406030204" pitchFamily="18" charset="0"/>
                          </a:rPr>
                          <m:t>𝐴</m:t>
                        </m:r>
                        <m:r>
                          <a:rPr lang="en-US" sz="1600" i="1">
                            <a:latin typeface="Cambria Math" panose="02040503050406030204" pitchFamily="18" charset="0"/>
                          </a:rPr>
                          <m:t>=0</m:t>
                        </m:r>
                      </m:e>
                    </m:d>
                  </m:oMath>
                </a14:m>
                <a:endParaRPr lang="en-US" sz="1600" dirty="0"/>
              </a:p>
              <a:p>
                <a:pPr marL="285750" indent="-285750">
                  <a:spcBef>
                    <a:spcPts val="600"/>
                  </a:spcBef>
                  <a:buFont typeface="Wingdings" pitchFamily="2" charset="2"/>
                  <a:buChar char="v"/>
                </a:pPr>
                <a:r>
                  <a:rPr lang="en-US" sz="1600" dirty="0">
                    <a:solidFill>
                      <a:srgbClr val="C00000"/>
                    </a:solidFill>
                  </a:rPr>
                  <a:t>The difference between conditional and unconditional estimand is whether the population-level summary of the outcome conditions on baseline covariates or not, w.r.t. the same population.</a:t>
                </a:r>
              </a:p>
            </p:txBody>
          </p:sp>
        </mc:Choice>
        <mc:Fallback xmlns="">
          <p:sp>
            <p:nvSpPr>
              <p:cNvPr id="5" name="Notation textbox">
                <a:extLst>
                  <a:ext uri="{FF2B5EF4-FFF2-40B4-BE49-F238E27FC236}">
                    <a16:creationId xmlns:a16="http://schemas.microsoft.com/office/drawing/2014/main" id="{249E00D6-535F-345D-8067-C9943DDC68D4}"/>
                  </a:ext>
                </a:extLst>
              </p:cNvPr>
              <p:cNvSpPr txBox="1">
                <a:spLocks noRot="1" noChangeAspect="1" noMove="1" noResize="1" noEditPoints="1" noAdjustHandles="1" noChangeArrowheads="1" noChangeShapeType="1" noTextEdit="1"/>
              </p:cNvSpPr>
              <p:nvPr/>
            </p:nvSpPr>
            <p:spPr>
              <a:xfrm>
                <a:off x="609601" y="3429000"/>
                <a:ext cx="10972798" cy="3065198"/>
              </a:xfrm>
              <a:prstGeom prst="rect">
                <a:avLst/>
              </a:prstGeom>
              <a:blipFill>
                <a:blip r:embed="rId4"/>
                <a:stretch>
                  <a:fillRect l="-347" t="-826" b="-1653"/>
                </a:stretch>
              </a:blipFill>
            </p:spPr>
            <p:txBody>
              <a:bodyPr/>
              <a:lstStyle/>
              <a:p>
                <a:r>
                  <a:rPr lang="en-US">
                    <a:noFill/>
                  </a:rPr>
                  <a:t> </a:t>
                </a:r>
              </a:p>
            </p:txBody>
          </p:sp>
        </mc:Fallback>
      </mc:AlternateContent>
      <p:sp>
        <p:nvSpPr>
          <p:cNvPr id="6" name="value of 8.0">
            <a:extLst>
              <a:ext uri="{FF2B5EF4-FFF2-40B4-BE49-F238E27FC236}">
                <a16:creationId xmlns:a16="http://schemas.microsoft.com/office/drawing/2014/main" id="{76FD14DD-D306-2E5B-1E1F-59AAD81B25DA}"/>
              </a:ext>
            </a:extLst>
          </p:cNvPr>
          <p:cNvSpPr/>
          <p:nvPr/>
        </p:nvSpPr>
        <p:spPr>
          <a:xfrm>
            <a:off x="6184260" y="2106574"/>
            <a:ext cx="381837" cy="627987"/>
          </a:xfrm>
          <a:prstGeom prst="ellipse">
            <a:avLst/>
          </a:prstGeom>
          <a:noFill/>
          <a:ln w="28575">
            <a:solidFill>
              <a:srgbClr val="CC8C98"/>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7" name="conditional OR arrow">
            <a:extLst>
              <a:ext uri="{FF2B5EF4-FFF2-40B4-BE49-F238E27FC236}">
                <a16:creationId xmlns:a16="http://schemas.microsoft.com/office/drawing/2014/main" id="{E7DCE565-20A5-049C-8974-E975ED788D9A}"/>
              </a:ext>
            </a:extLst>
          </p:cNvPr>
          <p:cNvCxnSpPr>
            <a:cxnSpLocks/>
            <a:stCxn id="6" idx="7"/>
            <a:endCxn id="8" idx="1"/>
          </p:cNvCxnSpPr>
          <p:nvPr/>
        </p:nvCxnSpPr>
        <p:spPr>
          <a:xfrm flipV="1">
            <a:off x="6510178" y="1559587"/>
            <a:ext cx="1613906" cy="638954"/>
          </a:xfrm>
          <a:prstGeom prst="straightConnector1">
            <a:avLst/>
          </a:prstGeom>
          <a:ln w="19050">
            <a:solidFill>
              <a:srgbClr val="CC8C98"/>
            </a:solidFill>
            <a:tailEnd type="triangle"/>
          </a:ln>
        </p:spPr>
        <p:style>
          <a:lnRef idx="2">
            <a:schemeClr val="accent1"/>
          </a:lnRef>
          <a:fillRef idx="0">
            <a:schemeClr val="accent1"/>
          </a:fillRef>
          <a:effectRef idx="1">
            <a:schemeClr val="accent1"/>
          </a:effectRef>
          <a:fontRef idx="minor">
            <a:schemeClr val="tx1"/>
          </a:fontRef>
        </p:style>
      </p:cxnSp>
      <p:sp>
        <p:nvSpPr>
          <p:cNvPr id="8" name="conditional OR text">
            <a:extLst>
              <a:ext uri="{FF2B5EF4-FFF2-40B4-BE49-F238E27FC236}">
                <a16:creationId xmlns:a16="http://schemas.microsoft.com/office/drawing/2014/main" id="{65301DBA-D739-1292-127B-7071E8C824AD}"/>
              </a:ext>
            </a:extLst>
          </p:cNvPr>
          <p:cNvSpPr txBox="1"/>
          <p:nvPr/>
        </p:nvSpPr>
        <p:spPr>
          <a:xfrm>
            <a:off x="8124084" y="1390310"/>
            <a:ext cx="3465956" cy="338554"/>
          </a:xfrm>
          <a:prstGeom prst="rect">
            <a:avLst/>
          </a:prstGeom>
          <a:noFill/>
        </p:spPr>
        <p:txBody>
          <a:bodyPr wrap="square" rtlCol="0">
            <a:spAutoFit/>
          </a:bodyPr>
          <a:lstStyle/>
          <a:p>
            <a:r>
              <a:rPr lang="en-US" sz="1600" dirty="0">
                <a:highlight>
                  <a:srgbClr val="CC8C98"/>
                </a:highlight>
              </a:rPr>
              <a:t>(Constant) Conditional Odds Ratio</a:t>
            </a:r>
            <a:r>
              <a:rPr lang="en-US" sz="1600" dirty="0"/>
              <a:t> </a:t>
            </a:r>
          </a:p>
        </p:txBody>
      </p:sp>
      <p:sp>
        <p:nvSpPr>
          <p:cNvPr id="9" name="value of 4.8">
            <a:extLst>
              <a:ext uri="{FF2B5EF4-FFF2-40B4-BE49-F238E27FC236}">
                <a16:creationId xmlns:a16="http://schemas.microsoft.com/office/drawing/2014/main" id="{1729E85A-0F83-2593-56D7-4062EBF845CB}"/>
              </a:ext>
            </a:extLst>
          </p:cNvPr>
          <p:cNvSpPr/>
          <p:nvPr/>
        </p:nvSpPr>
        <p:spPr>
          <a:xfrm>
            <a:off x="6184260" y="2822353"/>
            <a:ext cx="381837" cy="195941"/>
          </a:xfrm>
          <a:prstGeom prst="roundRect">
            <a:avLst/>
          </a:prstGeom>
          <a:noFill/>
          <a:ln w="28575">
            <a:solidFill>
              <a:srgbClr val="FFC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0" name="Unconditional OR arrow">
            <a:extLst>
              <a:ext uri="{FF2B5EF4-FFF2-40B4-BE49-F238E27FC236}">
                <a16:creationId xmlns:a16="http://schemas.microsoft.com/office/drawing/2014/main" id="{8661061D-931A-5A68-368A-8C974AFA091D}"/>
              </a:ext>
            </a:extLst>
          </p:cNvPr>
          <p:cNvCxnSpPr>
            <a:cxnSpLocks/>
            <a:stCxn id="9" idx="3"/>
            <a:endCxn id="11" idx="1"/>
          </p:cNvCxnSpPr>
          <p:nvPr/>
        </p:nvCxnSpPr>
        <p:spPr>
          <a:xfrm flipV="1">
            <a:off x="6566097" y="2024126"/>
            <a:ext cx="1557986" cy="896198"/>
          </a:xfrm>
          <a:prstGeom prst="straightConnector1">
            <a:avLst/>
          </a:prstGeom>
          <a:ln w="1905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1" name="Unconditional OR text">
            <a:extLst>
              <a:ext uri="{FF2B5EF4-FFF2-40B4-BE49-F238E27FC236}">
                <a16:creationId xmlns:a16="http://schemas.microsoft.com/office/drawing/2014/main" id="{08AAD783-7E6C-282A-ACD9-42DC2C845DE7}"/>
              </a:ext>
            </a:extLst>
          </p:cNvPr>
          <p:cNvSpPr txBox="1"/>
          <p:nvPr/>
        </p:nvSpPr>
        <p:spPr>
          <a:xfrm>
            <a:off x="8124083" y="1854849"/>
            <a:ext cx="3465957" cy="338554"/>
          </a:xfrm>
          <a:prstGeom prst="rect">
            <a:avLst/>
          </a:prstGeom>
          <a:noFill/>
        </p:spPr>
        <p:txBody>
          <a:bodyPr wrap="square" rtlCol="0">
            <a:spAutoFit/>
          </a:bodyPr>
          <a:lstStyle/>
          <a:p>
            <a:r>
              <a:rPr lang="en-US" sz="1600" dirty="0">
                <a:highlight>
                  <a:srgbClr val="FFD100"/>
                </a:highlight>
              </a:rPr>
              <a:t>Unconditional Odds Ratio</a:t>
            </a:r>
            <a:r>
              <a:rPr lang="en-US" sz="1600" dirty="0"/>
              <a:t> </a:t>
            </a:r>
          </a:p>
        </p:txBody>
      </p:sp>
      <p:cxnSp>
        <p:nvCxnSpPr>
          <p:cNvPr id="12" name="conditional OR/logit arrow">
            <a:extLst>
              <a:ext uri="{FF2B5EF4-FFF2-40B4-BE49-F238E27FC236}">
                <a16:creationId xmlns:a16="http://schemas.microsoft.com/office/drawing/2014/main" id="{9A7B6F00-CA4A-F4D0-8287-A3C41D58D559}"/>
              </a:ext>
            </a:extLst>
          </p:cNvPr>
          <p:cNvCxnSpPr>
            <a:cxnSpLocks/>
            <a:stCxn id="13" idx="1"/>
            <a:endCxn id="6" idx="6"/>
          </p:cNvCxnSpPr>
          <p:nvPr/>
        </p:nvCxnSpPr>
        <p:spPr>
          <a:xfrm flipH="1" flipV="1">
            <a:off x="6566097" y="2420568"/>
            <a:ext cx="1536135" cy="237374"/>
          </a:xfrm>
          <a:prstGeom prst="straightConnector1">
            <a:avLst/>
          </a:prstGeom>
          <a:ln w="19050">
            <a:solidFill>
              <a:srgbClr val="CC8C98"/>
            </a:solidFill>
            <a:tailEnd type="triangle" w="lg" len="lg"/>
          </a:ln>
        </p:spPr>
        <p:style>
          <a:lnRef idx="2">
            <a:schemeClr val="accent1"/>
          </a:lnRef>
          <a:fillRef idx="0">
            <a:schemeClr val="accent1"/>
          </a:fillRef>
          <a:effectRef idx="1">
            <a:schemeClr val="accent1"/>
          </a:effectRef>
          <a:fontRef idx="minor">
            <a:schemeClr val="tx1"/>
          </a:fontRef>
        </p:style>
      </p:cxnSp>
      <p:sp>
        <p:nvSpPr>
          <p:cNvPr id="13" name="logit text">
            <a:extLst>
              <a:ext uri="{FF2B5EF4-FFF2-40B4-BE49-F238E27FC236}">
                <a16:creationId xmlns:a16="http://schemas.microsoft.com/office/drawing/2014/main" id="{C6E5C80E-BD4F-E2F8-C51E-197F1733ABC6}"/>
              </a:ext>
            </a:extLst>
          </p:cNvPr>
          <p:cNvSpPr txBox="1"/>
          <p:nvPr/>
        </p:nvSpPr>
        <p:spPr>
          <a:xfrm>
            <a:off x="8102232" y="2365554"/>
            <a:ext cx="3487809" cy="584775"/>
          </a:xfrm>
          <a:prstGeom prst="rect">
            <a:avLst/>
          </a:prstGeom>
          <a:noFill/>
        </p:spPr>
        <p:txBody>
          <a:bodyPr wrap="square" rtlCol="0">
            <a:spAutoFit/>
          </a:bodyPr>
          <a:lstStyle/>
          <a:p>
            <a:r>
              <a:rPr lang="en-US" sz="1600" dirty="0">
                <a:highlight>
                  <a:srgbClr val="CC8C98"/>
                </a:highlight>
              </a:rPr>
              <a:t>Coefficient of Logistic regression</a:t>
            </a:r>
            <a:r>
              <a:rPr lang="en-US" sz="1600" dirty="0"/>
              <a:t> is estimating </a:t>
            </a:r>
            <a:r>
              <a:rPr lang="en-US" sz="1600" dirty="0">
                <a:highlight>
                  <a:srgbClr val="CC8C98"/>
                </a:highlight>
              </a:rPr>
              <a:t>the value of 8.0</a:t>
            </a:r>
          </a:p>
        </p:txBody>
      </p:sp>
      <p:sp>
        <p:nvSpPr>
          <p:cNvPr id="14" name="Treatment rate">
            <a:extLst>
              <a:ext uri="{FF2B5EF4-FFF2-40B4-BE49-F238E27FC236}">
                <a16:creationId xmlns:a16="http://schemas.microsoft.com/office/drawing/2014/main" id="{1A943576-C5DE-931E-42CC-C022EB6FE563}"/>
              </a:ext>
            </a:extLst>
          </p:cNvPr>
          <p:cNvSpPr/>
          <p:nvPr/>
        </p:nvSpPr>
        <p:spPr>
          <a:xfrm>
            <a:off x="3713433" y="2815377"/>
            <a:ext cx="480005" cy="195941"/>
          </a:xfrm>
          <a:prstGeom prst="roundRect">
            <a:avLst/>
          </a:prstGeom>
          <a:noFill/>
          <a:ln w="28575">
            <a:solidFill>
              <a:schemeClr val="accent6">
                <a:lumMod val="7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5" name="Placebo rate">
            <a:extLst>
              <a:ext uri="{FF2B5EF4-FFF2-40B4-BE49-F238E27FC236}">
                <a16:creationId xmlns:a16="http://schemas.microsoft.com/office/drawing/2014/main" id="{9DCAF5BD-E71D-99F1-0113-16ACD0CA6060}"/>
              </a:ext>
            </a:extLst>
          </p:cNvPr>
          <p:cNvSpPr/>
          <p:nvPr/>
        </p:nvSpPr>
        <p:spPr>
          <a:xfrm>
            <a:off x="4914410" y="2814875"/>
            <a:ext cx="480005" cy="195941"/>
          </a:xfrm>
          <a:prstGeom prst="roundRect">
            <a:avLst/>
          </a:prstGeom>
          <a:noFill/>
          <a:ln w="28575">
            <a:solidFill>
              <a:schemeClr val="accent6">
                <a:lumMod val="7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6" name="treatment arrow">
            <a:extLst>
              <a:ext uri="{FF2B5EF4-FFF2-40B4-BE49-F238E27FC236}">
                <a16:creationId xmlns:a16="http://schemas.microsoft.com/office/drawing/2014/main" id="{85B1DCD4-4666-0D9A-22EB-49E72BAD0E69}"/>
              </a:ext>
            </a:extLst>
          </p:cNvPr>
          <p:cNvCxnSpPr>
            <a:cxnSpLocks/>
            <a:stCxn id="18" idx="1"/>
            <a:endCxn id="14" idx="3"/>
          </p:cNvCxnSpPr>
          <p:nvPr/>
        </p:nvCxnSpPr>
        <p:spPr>
          <a:xfrm flipH="1" flipV="1">
            <a:off x="4193438" y="2913348"/>
            <a:ext cx="3908795" cy="846894"/>
          </a:xfrm>
          <a:prstGeom prst="straightConnector1">
            <a:avLst/>
          </a:prstGeom>
          <a:ln w="19050">
            <a:solidFill>
              <a:schemeClr val="accent6">
                <a:lumMod val="75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7" name="placebo arrow">
            <a:extLst>
              <a:ext uri="{FF2B5EF4-FFF2-40B4-BE49-F238E27FC236}">
                <a16:creationId xmlns:a16="http://schemas.microsoft.com/office/drawing/2014/main" id="{779F790D-83DF-5DB5-6CB2-D58148796F05}"/>
              </a:ext>
            </a:extLst>
          </p:cNvPr>
          <p:cNvCxnSpPr>
            <a:cxnSpLocks/>
            <a:stCxn id="18" idx="1"/>
            <a:endCxn id="15" idx="3"/>
          </p:cNvCxnSpPr>
          <p:nvPr/>
        </p:nvCxnSpPr>
        <p:spPr>
          <a:xfrm flipH="1" flipV="1">
            <a:off x="5394415" y="2912846"/>
            <a:ext cx="2707818" cy="847396"/>
          </a:xfrm>
          <a:prstGeom prst="straightConnector1">
            <a:avLst/>
          </a:prstGeom>
          <a:ln w="19050">
            <a:solidFill>
              <a:schemeClr val="accent6">
                <a:lumMod val="75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G-comp text">
            <a:extLst>
              <a:ext uri="{FF2B5EF4-FFF2-40B4-BE49-F238E27FC236}">
                <a16:creationId xmlns:a16="http://schemas.microsoft.com/office/drawing/2014/main" id="{7A0DF60D-6B75-09F1-586E-5FFD349CD8BA}"/>
              </a:ext>
            </a:extLst>
          </p:cNvPr>
          <p:cNvSpPr txBox="1"/>
          <p:nvPr/>
        </p:nvSpPr>
        <p:spPr>
          <a:xfrm>
            <a:off x="8102233" y="3098522"/>
            <a:ext cx="3487809" cy="1323439"/>
          </a:xfrm>
          <a:prstGeom prst="rect">
            <a:avLst/>
          </a:prstGeom>
          <a:noFill/>
        </p:spPr>
        <p:txBody>
          <a:bodyPr wrap="square" rtlCol="0">
            <a:spAutoFit/>
          </a:bodyPr>
          <a:lstStyle/>
          <a:p>
            <a:r>
              <a:rPr lang="en-US" sz="1600" dirty="0">
                <a:highlight>
                  <a:srgbClr val="9ED4A9"/>
                </a:highlight>
              </a:rPr>
              <a:t>G-computation</a:t>
            </a:r>
            <a:r>
              <a:rPr lang="en-US" sz="1600" dirty="0"/>
              <a:t> using Logistic regression is estimating the </a:t>
            </a:r>
            <a:r>
              <a:rPr lang="en-US" sz="1600" dirty="0">
                <a:highlight>
                  <a:srgbClr val="9ED4A9"/>
                </a:highlight>
              </a:rPr>
              <a:t>unconditional mean of each treatment group</a:t>
            </a:r>
            <a:r>
              <a:rPr lang="en-US" sz="1600" dirty="0"/>
              <a:t>, providing the basis for estimating </a:t>
            </a:r>
            <a:r>
              <a:rPr lang="en-US" sz="1600" dirty="0">
                <a:highlight>
                  <a:srgbClr val="FFD100"/>
                </a:highlight>
              </a:rPr>
              <a:t>the value of 4.8</a:t>
            </a:r>
          </a:p>
        </p:txBody>
      </p:sp>
      <p:cxnSp>
        <p:nvCxnSpPr>
          <p:cNvPr id="19" name="uncond OR/G-comp arrow">
            <a:extLst>
              <a:ext uri="{FF2B5EF4-FFF2-40B4-BE49-F238E27FC236}">
                <a16:creationId xmlns:a16="http://schemas.microsoft.com/office/drawing/2014/main" id="{4488F471-8FEC-1829-CD11-D2DCF88938AE}"/>
              </a:ext>
            </a:extLst>
          </p:cNvPr>
          <p:cNvCxnSpPr>
            <a:cxnSpLocks/>
            <a:endCxn id="9" idx="2"/>
          </p:cNvCxnSpPr>
          <p:nvPr/>
        </p:nvCxnSpPr>
        <p:spPr>
          <a:xfrm flipH="1" flipV="1">
            <a:off x="6375179" y="3018294"/>
            <a:ext cx="1748904" cy="1218993"/>
          </a:xfrm>
          <a:prstGeom prst="straightConnector1">
            <a:avLst/>
          </a:prstGeom>
          <a:ln w="19050">
            <a:solidFill>
              <a:srgbClr val="FFC000"/>
            </a:solidFill>
            <a:tailEnd type="triangle" w="lg" len="lg"/>
          </a:ln>
        </p:spPr>
        <p:style>
          <a:lnRef idx="2">
            <a:schemeClr val="accent1"/>
          </a:lnRef>
          <a:fillRef idx="0">
            <a:schemeClr val="accent1"/>
          </a:fillRef>
          <a:effectRef idx="1">
            <a:schemeClr val="accent1"/>
          </a:effectRef>
          <a:fontRef idx="minor">
            <a:schemeClr val="tx1"/>
          </a:fontRef>
        </p:style>
      </p:cxnSp>
      <p:sp>
        <p:nvSpPr>
          <p:cNvPr id="20" name="cond/uncond box">
            <a:extLst>
              <a:ext uri="{FF2B5EF4-FFF2-40B4-BE49-F238E27FC236}">
                <a16:creationId xmlns:a16="http://schemas.microsoft.com/office/drawing/2014/main" id="{3BC42D85-D8F1-7391-DDE2-5C637817B922}"/>
              </a:ext>
            </a:extLst>
          </p:cNvPr>
          <p:cNvSpPr/>
          <p:nvPr/>
        </p:nvSpPr>
        <p:spPr>
          <a:xfrm>
            <a:off x="8124084" y="1273265"/>
            <a:ext cx="3383280" cy="3251826"/>
          </a:xfrm>
          <a:prstGeom prst="roundRect">
            <a:avLst>
              <a:gd name="adj" fmla="val 6588"/>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just"/>
            <a:endParaRPr lang="en-US" dirty="0"/>
          </a:p>
        </p:txBody>
      </p:sp>
      <p:sp>
        <p:nvSpPr>
          <p:cNvPr id="22" name="TextBox 21">
            <a:extLst>
              <a:ext uri="{FF2B5EF4-FFF2-40B4-BE49-F238E27FC236}">
                <a16:creationId xmlns:a16="http://schemas.microsoft.com/office/drawing/2014/main" id="{FC3421C2-707C-D7D1-A119-03CC16438462}"/>
              </a:ext>
            </a:extLst>
          </p:cNvPr>
          <p:cNvSpPr txBox="1"/>
          <p:nvPr/>
        </p:nvSpPr>
        <p:spPr>
          <a:xfrm>
            <a:off x="838200" y="800132"/>
            <a:ext cx="6094476" cy="400110"/>
          </a:xfrm>
          <a:prstGeom prst="rect">
            <a:avLst/>
          </a:prstGeom>
          <a:noFill/>
        </p:spPr>
        <p:txBody>
          <a:bodyPr wrap="square">
            <a:spAutoFit/>
          </a:bodyPr>
          <a:lstStyle/>
          <a:p>
            <a:r>
              <a:rPr lang="en-US" sz="2000" b="1" dirty="0">
                <a:solidFill>
                  <a:srgbClr val="C00000"/>
                </a:solidFill>
              </a:rPr>
              <a:t>Covariate Adjustment shall tailor to Estimand</a:t>
            </a:r>
            <a:endParaRPr lang="en-US" sz="2000" b="1" dirty="0"/>
          </a:p>
        </p:txBody>
      </p:sp>
    </p:spTree>
    <p:extLst>
      <p:ext uri="{BB962C8B-B14F-4D97-AF65-F5344CB8AC3E}">
        <p14:creationId xmlns:p14="http://schemas.microsoft.com/office/powerpoint/2010/main" val="149385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D8DC-F133-CA5D-A6D4-CD250AE7C18F}"/>
              </a:ext>
            </a:extLst>
          </p:cNvPr>
          <p:cNvSpPr>
            <a:spLocks noGrp="1"/>
          </p:cNvSpPr>
          <p:nvPr>
            <p:ph type="title"/>
          </p:nvPr>
        </p:nvSpPr>
        <p:spPr/>
        <p:txBody>
          <a:bodyPr>
            <a:normAutofit fontScale="90000"/>
          </a:bodyPr>
          <a:lstStyle/>
          <a:p>
            <a:r>
              <a:rPr lang="en-US" dirty="0"/>
              <a:t>Review</a:t>
            </a:r>
            <a:endParaRPr lang="en-US" dirty="0">
              <a:solidFill>
                <a:srgbClr val="C00000"/>
              </a:solidFill>
            </a:endParaRPr>
          </a:p>
        </p:txBody>
      </p:sp>
      <p:pic>
        <p:nvPicPr>
          <p:cNvPr id="3" name="Table 1">
            <a:extLst>
              <a:ext uri="{FF2B5EF4-FFF2-40B4-BE49-F238E27FC236}">
                <a16:creationId xmlns:a16="http://schemas.microsoft.com/office/drawing/2014/main" id="{6D5E338C-EBAA-1630-9B06-35389B5DFB07}"/>
              </a:ext>
            </a:extLst>
          </p:cNvPr>
          <p:cNvPicPr/>
          <p:nvPr/>
        </p:nvPicPr>
        <p:blipFill rotWithShape="1">
          <a:blip r:embed="rId2"/>
          <a:srcRect t="1390" b="-1916"/>
          <a:stretch/>
        </p:blipFill>
        <p:spPr>
          <a:xfrm>
            <a:off x="838201" y="1282355"/>
            <a:ext cx="6230471" cy="1836176"/>
          </a:xfrm>
          <a:prstGeom prst="rect">
            <a:avLst/>
          </a:prstGeom>
        </p:spPr>
      </p:pic>
      <p:sp>
        <p:nvSpPr>
          <p:cNvPr id="22" name="sub title">
            <a:extLst>
              <a:ext uri="{FF2B5EF4-FFF2-40B4-BE49-F238E27FC236}">
                <a16:creationId xmlns:a16="http://schemas.microsoft.com/office/drawing/2014/main" id="{FC3421C2-707C-D7D1-A119-03CC16438462}"/>
              </a:ext>
            </a:extLst>
          </p:cNvPr>
          <p:cNvSpPr txBox="1"/>
          <p:nvPr/>
        </p:nvSpPr>
        <p:spPr>
          <a:xfrm>
            <a:off x="838200" y="800132"/>
            <a:ext cx="8425070" cy="400110"/>
          </a:xfrm>
          <a:prstGeom prst="rect">
            <a:avLst/>
          </a:prstGeom>
          <a:noFill/>
        </p:spPr>
        <p:txBody>
          <a:bodyPr wrap="square">
            <a:spAutoFit/>
          </a:bodyPr>
          <a:lstStyle/>
          <a:p>
            <a:r>
              <a:rPr lang="en-US" sz="2000" b="1" dirty="0">
                <a:solidFill>
                  <a:srgbClr val="C00000"/>
                </a:solidFill>
              </a:rPr>
              <a:t>Covariate Adjustment shall tailor to Estimand/Null Hypothesis</a:t>
            </a:r>
            <a:endParaRPr lang="en-US" sz="2000" b="1" dirty="0"/>
          </a:p>
        </p:txBody>
      </p:sp>
      <p:sp>
        <p:nvSpPr>
          <p:cNvPr id="29" name="Blank to cover table caption">
            <a:extLst>
              <a:ext uri="{FF2B5EF4-FFF2-40B4-BE49-F238E27FC236}">
                <a16:creationId xmlns:a16="http://schemas.microsoft.com/office/drawing/2014/main" id="{369719FE-EEF6-AE81-8AEF-6C6B4B1F7217}"/>
              </a:ext>
            </a:extLst>
          </p:cNvPr>
          <p:cNvSpPr txBox="1"/>
          <p:nvPr/>
        </p:nvSpPr>
        <p:spPr>
          <a:xfrm>
            <a:off x="838200" y="1289051"/>
            <a:ext cx="6230471" cy="169277"/>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endParaRPr lang="en-US" sz="1100" dirty="0">
              <a:latin typeface="Times New Roman" panose="02020603050405020304" pitchFamily="18" charset="0"/>
              <a:cs typeface="Times New Roman" panose="02020603050405020304" pitchFamily="18" charset="0"/>
            </a:endParaRPr>
          </a:p>
        </p:txBody>
      </p:sp>
      <p:sp>
        <p:nvSpPr>
          <p:cNvPr id="21" name="Hazard in table">
            <a:extLst>
              <a:ext uri="{FF2B5EF4-FFF2-40B4-BE49-F238E27FC236}">
                <a16:creationId xmlns:a16="http://schemas.microsoft.com/office/drawing/2014/main" id="{06B0050A-6042-CC7A-AC0A-52CDD5779159}"/>
              </a:ext>
            </a:extLst>
          </p:cNvPr>
          <p:cNvSpPr txBox="1"/>
          <p:nvPr/>
        </p:nvSpPr>
        <p:spPr>
          <a:xfrm>
            <a:off x="4065104" y="1472570"/>
            <a:ext cx="993913" cy="169277"/>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lang="en-US" sz="1100" dirty="0">
                <a:latin typeface="Times New Roman" panose="02020603050405020304" pitchFamily="18" charset="0"/>
                <a:cs typeface="Times New Roman" panose="02020603050405020304" pitchFamily="18" charset="0"/>
              </a:rPr>
              <a:t>Hazard</a:t>
            </a:r>
          </a:p>
        </p:txBody>
      </p:sp>
      <p:sp>
        <p:nvSpPr>
          <p:cNvPr id="23" name="Hazard ratio in table">
            <a:extLst>
              <a:ext uri="{FF2B5EF4-FFF2-40B4-BE49-F238E27FC236}">
                <a16:creationId xmlns:a16="http://schemas.microsoft.com/office/drawing/2014/main" id="{CFC34786-33F7-A9AA-3F78-EF8330C36FBB}"/>
              </a:ext>
            </a:extLst>
          </p:cNvPr>
          <p:cNvSpPr txBox="1"/>
          <p:nvPr/>
        </p:nvSpPr>
        <p:spPr>
          <a:xfrm>
            <a:off x="5869490" y="1683880"/>
            <a:ext cx="993913" cy="169277"/>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lang="en-US" sz="1100" dirty="0">
                <a:latin typeface="Times New Roman" panose="02020603050405020304" pitchFamily="18" charset="0"/>
                <a:cs typeface="Times New Roman" panose="02020603050405020304" pitchFamily="18" charset="0"/>
              </a:rPr>
              <a:t>Hazard Ratio</a:t>
            </a:r>
          </a:p>
        </p:txBody>
      </p:sp>
      <mc:AlternateContent xmlns:mc="http://schemas.openxmlformats.org/markup-compatibility/2006" xmlns:a14="http://schemas.microsoft.com/office/drawing/2010/main">
        <mc:Choice Requires="a14">
          <p:sp>
            <p:nvSpPr>
              <p:cNvPr id="24" name="box in table 1">
                <a:extLst>
                  <a:ext uri="{FF2B5EF4-FFF2-40B4-BE49-F238E27FC236}">
                    <a16:creationId xmlns:a16="http://schemas.microsoft.com/office/drawing/2014/main" id="{F8133AB0-52CF-C830-9C25-A3CE23180211}"/>
                  </a:ext>
                </a:extLst>
              </p:cNvPr>
              <p:cNvSpPr txBox="1"/>
              <p:nvPr/>
            </p:nvSpPr>
            <p:spPr>
              <a:xfrm>
                <a:off x="3456478" y="2157499"/>
                <a:ext cx="993913" cy="182294"/>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cs typeface="Times New Roman" panose="02020603050405020304" pitchFamily="18" charset="0"/>
                            </a:rPr>
                          </m:ctrlPr>
                        </m:sSubPr>
                        <m:e>
                          <m:r>
                            <a:rPr lang="en-US" sz="1100" b="0" i="1" smtClean="0">
                              <a:latin typeface="Cambria Math" panose="02040503050406030204" pitchFamily="18" charset="0"/>
                              <a:cs typeface="Times New Roman" panose="02020603050405020304" pitchFamily="18" charset="0"/>
                            </a:rPr>
                            <m:t>𝜆</m:t>
                          </m:r>
                        </m:e>
                        <m:sub>
                          <m:r>
                            <a:rPr lang="en-US" sz="1100" b="0" i="1" smtClean="0">
                              <a:latin typeface="Cambria Math" panose="02040503050406030204" pitchFamily="18" charset="0"/>
                              <a:cs typeface="Times New Roman" panose="02020603050405020304" pitchFamily="18" charset="0"/>
                            </a:rPr>
                            <m:t>1</m:t>
                          </m:r>
                          <m:r>
                            <a:rPr lang="en-US" sz="1100" b="0" i="1" smtClean="0">
                              <a:latin typeface="Cambria Math" panose="02040503050406030204" pitchFamily="18" charset="0"/>
                              <a:cs typeface="Times New Roman" panose="02020603050405020304" pitchFamily="18" charset="0"/>
                            </a:rPr>
                            <m:t>𝑝</m:t>
                          </m:r>
                        </m:sub>
                      </m:sSub>
                      <m:r>
                        <a:rPr lang="en-US" sz="1100" b="0" i="1" smtClean="0">
                          <a:latin typeface="Cambria Math" panose="02040503050406030204" pitchFamily="18" charset="0"/>
                          <a:cs typeface="Times New Roman" panose="02020603050405020304" pitchFamily="18" charset="0"/>
                        </a:rPr>
                        <m:t>(</m:t>
                      </m:r>
                      <m:r>
                        <a:rPr lang="en-US" sz="1100" b="0" i="1" smtClean="0">
                          <a:latin typeface="Cambria Math" panose="02040503050406030204" pitchFamily="18" charset="0"/>
                          <a:cs typeface="Times New Roman" panose="02020603050405020304" pitchFamily="18" charset="0"/>
                        </a:rPr>
                        <m:t>𝑡</m:t>
                      </m:r>
                      <m:r>
                        <a:rPr lang="en-US" sz="1100" b="0" i="1" smtClean="0">
                          <a:latin typeface="Cambria Math" panose="02040503050406030204" pitchFamily="18" charset="0"/>
                          <a:cs typeface="Times New Roman" panose="02020603050405020304" pitchFamily="18" charset="0"/>
                        </a:rPr>
                        <m:t>)</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24" name="box in table 1">
                <a:extLst>
                  <a:ext uri="{FF2B5EF4-FFF2-40B4-BE49-F238E27FC236}">
                    <a16:creationId xmlns:a16="http://schemas.microsoft.com/office/drawing/2014/main" id="{F8133AB0-52CF-C830-9C25-A3CE23180211}"/>
                  </a:ext>
                </a:extLst>
              </p:cNvPr>
              <p:cNvSpPr txBox="1">
                <a:spLocks noRot="1" noChangeAspect="1" noMove="1" noResize="1" noEditPoints="1" noAdjustHandles="1" noChangeArrowheads="1" noChangeShapeType="1" noTextEdit="1"/>
              </p:cNvSpPr>
              <p:nvPr/>
            </p:nvSpPr>
            <p:spPr>
              <a:xfrm>
                <a:off x="3456478" y="2157499"/>
                <a:ext cx="993913" cy="182294"/>
              </a:xfrm>
              <a:prstGeom prst="rect">
                <a:avLst/>
              </a:prstGeom>
              <a:blipFill>
                <a:blip r:embed="rId3"/>
                <a:stretch>
                  <a:fillRect t="-6250" b="-187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box in table 2">
                <a:extLst>
                  <a:ext uri="{FF2B5EF4-FFF2-40B4-BE49-F238E27FC236}">
                    <a16:creationId xmlns:a16="http://schemas.microsoft.com/office/drawing/2014/main" id="{719116FA-42AC-DD15-B590-6EDA84B195BD}"/>
                  </a:ext>
                </a:extLst>
              </p:cNvPr>
              <p:cNvSpPr txBox="1"/>
              <p:nvPr/>
            </p:nvSpPr>
            <p:spPr>
              <a:xfrm>
                <a:off x="4657455" y="2157499"/>
                <a:ext cx="993913" cy="182294"/>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cs typeface="Times New Roman" panose="02020603050405020304" pitchFamily="18" charset="0"/>
                            </a:rPr>
                          </m:ctrlPr>
                        </m:sSubPr>
                        <m:e>
                          <m:r>
                            <a:rPr lang="en-US" sz="1100" b="0" i="1" smtClean="0">
                              <a:latin typeface="Cambria Math" panose="02040503050406030204" pitchFamily="18" charset="0"/>
                              <a:cs typeface="Times New Roman" panose="02020603050405020304" pitchFamily="18" charset="0"/>
                            </a:rPr>
                            <m:t>𝜆</m:t>
                          </m:r>
                        </m:e>
                        <m:sub>
                          <m:r>
                            <a:rPr lang="en-US" sz="1100" b="0" i="1" smtClean="0">
                              <a:latin typeface="Cambria Math" panose="02040503050406030204" pitchFamily="18" charset="0"/>
                              <a:cs typeface="Times New Roman" panose="02020603050405020304" pitchFamily="18" charset="0"/>
                            </a:rPr>
                            <m:t>0</m:t>
                          </m:r>
                          <m:r>
                            <a:rPr lang="en-US" sz="1100" b="0" i="1" smtClean="0">
                              <a:latin typeface="Cambria Math" panose="02040503050406030204" pitchFamily="18" charset="0"/>
                              <a:cs typeface="Times New Roman" panose="02020603050405020304" pitchFamily="18" charset="0"/>
                            </a:rPr>
                            <m:t>𝑝</m:t>
                          </m:r>
                        </m:sub>
                      </m:sSub>
                      <m:r>
                        <a:rPr lang="en-US" sz="1100" b="0" i="1" smtClean="0">
                          <a:latin typeface="Cambria Math" panose="02040503050406030204" pitchFamily="18" charset="0"/>
                          <a:cs typeface="Times New Roman" panose="02020603050405020304" pitchFamily="18" charset="0"/>
                        </a:rPr>
                        <m:t>(</m:t>
                      </m:r>
                      <m:r>
                        <a:rPr lang="en-US" sz="1100" b="0" i="1" smtClean="0">
                          <a:latin typeface="Cambria Math" panose="02040503050406030204" pitchFamily="18" charset="0"/>
                          <a:cs typeface="Times New Roman" panose="02020603050405020304" pitchFamily="18" charset="0"/>
                        </a:rPr>
                        <m:t>𝑡</m:t>
                      </m:r>
                      <m:r>
                        <a:rPr lang="en-US" sz="1100" b="0" i="1" smtClean="0">
                          <a:latin typeface="Cambria Math" panose="02040503050406030204" pitchFamily="18" charset="0"/>
                          <a:cs typeface="Times New Roman" panose="02020603050405020304" pitchFamily="18" charset="0"/>
                        </a:rPr>
                        <m:t>)</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25" name="box in table 2">
                <a:extLst>
                  <a:ext uri="{FF2B5EF4-FFF2-40B4-BE49-F238E27FC236}">
                    <a16:creationId xmlns:a16="http://schemas.microsoft.com/office/drawing/2014/main" id="{719116FA-42AC-DD15-B590-6EDA84B195BD}"/>
                  </a:ext>
                </a:extLst>
              </p:cNvPr>
              <p:cNvSpPr txBox="1">
                <a:spLocks noRot="1" noChangeAspect="1" noMove="1" noResize="1" noEditPoints="1" noAdjustHandles="1" noChangeArrowheads="1" noChangeShapeType="1" noTextEdit="1"/>
              </p:cNvSpPr>
              <p:nvPr/>
            </p:nvSpPr>
            <p:spPr>
              <a:xfrm>
                <a:off x="4657455" y="2157499"/>
                <a:ext cx="993913" cy="182294"/>
              </a:xfrm>
              <a:prstGeom prst="rect">
                <a:avLst/>
              </a:prstGeom>
              <a:blipFill>
                <a:blip r:embed="rId4"/>
                <a:stretch>
                  <a:fillRect t="-6250" b="-187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box in table 3">
                <a:extLst>
                  <a:ext uri="{FF2B5EF4-FFF2-40B4-BE49-F238E27FC236}">
                    <a16:creationId xmlns:a16="http://schemas.microsoft.com/office/drawing/2014/main" id="{72F41F77-7360-59E2-A267-D4C3A686DDC6}"/>
                  </a:ext>
                </a:extLst>
              </p:cNvPr>
              <p:cNvSpPr txBox="1"/>
              <p:nvPr/>
            </p:nvSpPr>
            <p:spPr>
              <a:xfrm>
                <a:off x="3456478" y="2546868"/>
                <a:ext cx="993913" cy="169277"/>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cs typeface="Times New Roman" panose="02020603050405020304" pitchFamily="18" charset="0"/>
                            </a:rPr>
                          </m:ctrlPr>
                        </m:sSubPr>
                        <m:e>
                          <m:r>
                            <a:rPr lang="en-US" sz="1100" b="0" i="1" smtClean="0">
                              <a:latin typeface="Cambria Math" panose="02040503050406030204" pitchFamily="18" charset="0"/>
                              <a:cs typeface="Times New Roman" panose="02020603050405020304" pitchFamily="18" charset="0"/>
                            </a:rPr>
                            <m:t>𝜆</m:t>
                          </m:r>
                        </m:e>
                        <m:sub>
                          <m:r>
                            <a:rPr lang="en-US" sz="1100" b="0" i="1" smtClean="0">
                              <a:latin typeface="Cambria Math" panose="02040503050406030204" pitchFamily="18" charset="0"/>
                              <a:cs typeface="Times New Roman" panose="02020603050405020304" pitchFamily="18" charset="0"/>
                            </a:rPr>
                            <m:t>1</m:t>
                          </m:r>
                          <m:r>
                            <a:rPr lang="en-US" sz="1100" b="0" i="1" smtClean="0">
                              <a:latin typeface="Cambria Math" panose="02040503050406030204" pitchFamily="18" charset="0"/>
                              <a:cs typeface="Times New Roman" panose="02020603050405020304" pitchFamily="18" charset="0"/>
                            </a:rPr>
                            <m:t>𝑛</m:t>
                          </m:r>
                        </m:sub>
                      </m:sSub>
                      <m:r>
                        <a:rPr lang="en-US" sz="1100" b="0" i="1" smtClean="0">
                          <a:latin typeface="Cambria Math" panose="02040503050406030204" pitchFamily="18" charset="0"/>
                          <a:cs typeface="Times New Roman" panose="02020603050405020304" pitchFamily="18" charset="0"/>
                        </a:rPr>
                        <m:t>(</m:t>
                      </m:r>
                      <m:r>
                        <a:rPr lang="en-US" sz="1100" b="0" i="1" smtClean="0">
                          <a:latin typeface="Cambria Math" panose="02040503050406030204" pitchFamily="18" charset="0"/>
                          <a:cs typeface="Times New Roman" panose="02020603050405020304" pitchFamily="18" charset="0"/>
                        </a:rPr>
                        <m:t>𝑡</m:t>
                      </m:r>
                      <m:r>
                        <a:rPr lang="en-US" sz="1100" b="0" i="1" smtClean="0">
                          <a:latin typeface="Cambria Math" panose="02040503050406030204" pitchFamily="18" charset="0"/>
                          <a:cs typeface="Times New Roman" panose="02020603050405020304" pitchFamily="18" charset="0"/>
                        </a:rPr>
                        <m:t>)</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26" name="box in table 3">
                <a:extLst>
                  <a:ext uri="{FF2B5EF4-FFF2-40B4-BE49-F238E27FC236}">
                    <a16:creationId xmlns:a16="http://schemas.microsoft.com/office/drawing/2014/main" id="{72F41F77-7360-59E2-A267-D4C3A686DDC6}"/>
                  </a:ext>
                </a:extLst>
              </p:cNvPr>
              <p:cNvSpPr txBox="1">
                <a:spLocks noRot="1" noChangeAspect="1" noMove="1" noResize="1" noEditPoints="1" noAdjustHandles="1" noChangeArrowheads="1" noChangeShapeType="1" noTextEdit="1"/>
              </p:cNvSpPr>
              <p:nvPr/>
            </p:nvSpPr>
            <p:spPr>
              <a:xfrm>
                <a:off x="3456478" y="2546868"/>
                <a:ext cx="993913" cy="169277"/>
              </a:xfrm>
              <a:prstGeom prst="rect">
                <a:avLst/>
              </a:prstGeom>
              <a:blipFill>
                <a:blip r:embed="rId5"/>
                <a:stretch>
                  <a:fillRect b="-2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box in table 4">
                <a:extLst>
                  <a:ext uri="{FF2B5EF4-FFF2-40B4-BE49-F238E27FC236}">
                    <a16:creationId xmlns:a16="http://schemas.microsoft.com/office/drawing/2014/main" id="{7B2B3C26-E970-ECEF-0141-784D003A49C3}"/>
                  </a:ext>
                </a:extLst>
              </p:cNvPr>
              <p:cNvSpPr txBox="1"/>
              <p:nvPr/>
            </p:nvSpPr>
            <p:spPr>
              <a:xfrm>
                <a:off x="4652473" y="2549783"/>
                <a:ext cx="993913" cy="169277"/>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cs typeface="Times New Roman" panose="02020603050405020304" pitchFamily="18" charset="0"/>
                            </a:rPr>
                          </m:ctrlPr>
                        </m:sSubPr>
                        <m:e>
                          <m:r>
                            <a:rPr lang="en-US" sz="1100" b="0" i="1" smtClean="0">
                              <a:latin typeface="Cambria Math" panose="02040503050406030204" pitchFamily="18" charset="0"/>
                              <a:cs typeface="Times New Roman" panose="02020603050405020304" pitchFamily="18" charset="0"/>
                            </a:rPr>
                            <m:t>𝜆</m:t>
                          </m:r>
                        </m:e>
                        <m:sub>
                          <m:r>
                            <a:rPr lang="en-US" sz="1100" b="0" i="1" smtClean="0">
                              <a:latin typeface="Cambria Math" panose="02040503050406030204" pitchFamily="18" charset="0"/>
                              <a:cs typeface="Times New Roman" panose="02020603050405020304" pitchFamily="18" charset="0"/>
                            </a:rPr>
                            <m:t>𝑜𝑛</m:t>
                          </m:r>
                        </m:sub>
                      </m:sSub>
                      <m:r>
                        <a:rPr lang="en-US" sz="1100" b="0" i="1" smtClean="0">
                          <a:latin typeface="Cambria Math" panose="02040503050406030204" pitchFamily="18" charset="0"/>
                          <a:cs typeface="Times New Roman" panose="02020603050405020304" pitchFamily="18" charset="0"/>
                        </a:rPr>
                        <m:t>(</m:t>
                      </m:r>
                      <m:r>
                        <a:rPr lang="en-US" sz="1100" b="0" i="1" smtClean="0">
                          <a:latin typeface="Cambria Math" panose="02040503050406030204" pitchFamily="18" charset="0"/>
                          <a:cs typeface="Times New Roman" panose="02020603050405020304" pitchFamily="18" charset="0"/>
                        </a:rPr>
                        <m:t>𝑡</m:t>
                      </m:r>
                      <m:r>
                        <a:rPr lang="en-US" sz="1100" b="0" i="1" smtClean="0">
                          <a:latin typeface="Cambria Math" panose="02040503050406030204" pitchFamily="18" charset="0"/>
                          <a:cs typeface="Times New Roman" panose="02020603050405020304" pitchFamily="18" charset="0"/>
                        </a:rPr>
                        <m:t>)</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27" name="box in table 4">
                <a:extLst>
                  <a:ext uri="{FF2B5EF4-FFF2-40B4-BE49-F238E27FC236}">
                    <a16:creationId xmlns:a16="http://schemas.microsoft.com/office/drawing/2014/main" id="{7B2B3C26-E970-ECEF-0141-784D003A49C3}"/>
                  </a:ext>
                </a:extLst>
              </p:cNvPr>
              <p:cNvSpPr txBox="1">
                <a:spLocks noRot="1" noChangeAspect="1" noMove="1" noResize="1" noEditPoints="1" noAdjustHandles="1" noChangeArrowheads="1" noChangeShapeType="1" noTextEdit="1"/>
              </p:cNvSpPr>
              <p:nvPr/>
            </p:nvSpPr>
            <p:spPr>
              <a:xfrm>
                <a:off x="4652473" y="2549783"/>
                <a:ext cx="993913" cy="169277"/>
              </a:xfrm>
              <a:prstGeom prst="rect">
                <a:avLst/>
              </a:prstGeom>
              <a:blipFill>
                <a:blip r:embed="rId6"/>
                <a:stretch>
                  <a:fillRect b="-2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box in table 5">
                <a:extLst>
                  <a:ext uri="{FF2B5EF4-FFF2-40B4-BE49-F238E27FC236}">
                    <a16:creationId xmlns:a16="http://schemas.microsoft.com/office/drawing/2014/main" id="{EB37A499-CA53-B135-ECC6-550B398A2C7B}"/>
                  </a:ext>
                </a:extLst>
              </p:cNvPr>
              <p:cNvSpPr txBox="1"/>
              <p:nvPr/>
            </p:nvSpPr>
            <p:spPr>
              <a:xfrm>
                <a:off x="5878221" y="2171419"/>
                <a:ext cx="993913" cy="182294"/>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cs typeface="Times New Roman" panose="02020603050405020304" pitchFamily="18" charset="0"/>
                            </a:rPr>
                          </m:ctrlPr>
                        </m:sSubPr>
                        <m:e>
                          <m:r>
                            <a:rPr lang="en-US" sz="1100" b="0" i="1" smtClean="0">
                              <a:latin typeface="Cambria Math" panose="02040503050406030204" pitchFamily="18" charset="0"/>
                              <a:cs typeface="Times New Roman" panose="02020603050405020304" pitchFamily="18" charset="0"/>
                            </a:rPr>
                            <m:t>𝜆</m:t>
                          </m:r>
                        </m:e>
                        <m:sub>
                          <m:r>
                            <a:rPr lang="en-US" sz="1100" b="0" i="1" smtClean="0">
                              <a:latin typeface="Cambria Math" panose="02040503050406030204" pitchFamily="18" charset="0"/>
                              <a:cs typeface="Times New Roman" panose="02020603050405020304" pitchFamily="18" charset="0"/>
                            </a:rPr>
                            <m:t>1</m:t>
                          </m:r>
                          <m:r>
                            <a:rPr lang="en-US" sz="1100" b="0" i="1" smtClean="0">
                              <a:latin typeface="Cambria Math" panose="02040503050406030204" pitchFamily="18" charset="0"/>
                              <a:cs typeface="Times New Roman" panose="02020603050405020304" pitchFamily="18" charset="0"/>
                            </a:rPr>
                            <m:t>𝑝</m:t>
                          </m:r>
                        </m:sub>
                      </m:sSub>
                      <m:r>
                        <a:rPr lang="en-US" sz="1100" b="0" i="1" smtClean="0">
                          <a:latin typeface="Cambria Math" panose="02040503050406030204" pitchFamily="18" charset="0"/>
                          <a:cs typeface="Times New Roman" panose="02020603050405020304" pitchFamily="18" charset="0"/>
                        </a:rPr>
                        <m:t>(</m:t>
                      </m:r>
                      <m:r>
                        <a:rPr lang="en-US" sz="1100" b="0" i="1" smtClean="0">
                          <a:latin typeface="Cambria Math" panose="02040503050406030204" pitchFamily="18" charset="0"/>
                          <a:cs typeface="Times New Roman" panose="02020603050405020304" pitchFamily="18" charset="0"/>
                        </a:rPr>
                        <m:t>𝑡</m:t>
                      </m:r>
                      <m:r>
                        <a:rPr lang="en-US" sz="1100" b="0" i="1" smtClean="0">
                          <a:latin typeface="Cambria Math" panose="02040503050406030204" pitchFamily="18" charset="0"/>
                          <a:cs typeface="Times New Roman" panose="02020603050405020304" pitchFamily="18" charset="0"/>
                        </a:rPr>
                        <m:t>)/</m:t>
                      </m:r>
                      <m:sSub>
                        <m:sSubPr>
                          <m:ctrlPr>
                            <a:rPr lang="en-US" sz="1100" b="0" i="1" smtClean="0">
                              <a:latin typeface="Cambria Math" panose="02040503050406030204" pitchFamily="18" charset="0"/>
                              <a:cs typeface="Times New Roman" panose="02020603050405020304" pitchFamily="18" charset="0"/>
                            </a:rPr>
                          </m:ctrlPr>
                        </m:sSubPr>
                        <m:e>
                          <m:r>
                            <a:rPr lang="en-US" sz="1100" b="0" i="1" smtClean="0">
                              <a:latin typeface="Cambria Math" panose="02040503050406030204" pitchFamily="18" charset="0"/>
                              <a:cs typeface="Times New Roman" panose="02020603050405020304" pitchFamily="18" charset="0"/>
                            </a:rPr>
                            <m:t>𝜆</m:t>
                          </m:r>
                        </m:e>
                        <m:sub>
                          <m:r>
                            <a:rPr lang="en-US" sz="1100" b="0" i="1" smtClean="0">
                              <a:latin typeface="Cambria Math" panose="02040503050406030204" pitchFamily="18" charset="0"/>
                              <a:cs typeface="Times New Roman" panose="02020603050405020304" pitchFamily="18" charset="0"/>
                            </a:rPr>
                            <m:t>𝑜𝑝</m:t>
                          </m:r>
                        </m:sub>
                      </m:sSub>
                      <m:d>
                        <m:dPr>
                          <m:ctrlPr>
                            <a:rPr lang="en-US" sz="1100" b="0" i="1" smtClean="0">
                              <a:latin typeface="Cambria Math" panose="02040503050406030204" pitchFamily="18" charset="0"/>
                              <a:cs typeface="Times New Roman" panose="02020603050405020304" pitchFamily="18" charset="0"/>
                            </a:rPr>
                          </m:ctrlPr>
                        </m:dPr>
                        <m:e>
                          <m:r>
                            <a:rPr lang="en-US" sz="1100" b="0" i="1" smtClean="0">
                              <a:latin typeface="Cambria Math" panose="02040503050406030204" pitchFamily="18" charset="0"/>
                              <a:cs typeface="Times New Roman" panose="02020603050405020304" pitchFamily="18" charset="0"/>
                            </a:rPr>
                            <m:t>𝑡</m:t>
                          </m:r>
                        </m:e>
                      </m:d>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28" name="box in table 5">
                <a:extLst>
                  <a:ext uri="{FF2B5EF4-FFF2-40B4-BE49-F238E27FC236}">
                    <a16:creationId xmlns:a16="http://schemas.microsoft.com/office/drawing/2014/main" id="{EB37A499-CA53-B135-ECC6-550B398A2C7B}"/>
                  </a:ext>
                </a:extLst>
              </p:cNvPr>
              <p:cNvSpPr txBox="1">
                <a:spLocks noRot="1" noChangeAspect="1" noMove="1" noResize="1" noEditPoints="1" noAdjustHandles="1" noChangeArrowheads="1" noChangeShapeType="1" noTextEdit="1"/>
              </p:cNvSpPr>
              <p:nvPr/>
            </p:nvSpPr>
            <p:spPr>
              <a:xfrm>
                <a:off x="5878221" y="2171419"/>
                <a:ext cx="993913" cy="182294"/>
              </a:xfrm>
              <a:prstGeom prst="rect">
                <a:avLst/>
              </a:prstGeom>
              <a:blipFill>
                <a:blip r:embed="rId7"/>
                <a:stretch>
                  <a:fillRect b="-187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box in table 6">
                <a:extLst>
                  <a:ext uri="{FF2B5EF4-FFF2-40B4-BE49-F238E27FC236}">
                    <a16:creationId xmlns:a16="http://schemas.microsoft.com/office/drawing/2014/main" id="{B46350BC-6C4E-7CFE-9B5A-7252B5479752}"/>
                  </a:ext>
                </a:extLst>
              </p:cNvPr>
              <p:cNvSpPr txBox="1"/>
              <p:nvPr/>
            </p:nvSpPr>
            <p:spPr>
              <a:xfrm>
                <a:off x="5878221" y="2542132"/>
                <a:ext cx="993913" cy="169277"/>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cs typeface="Times New Roman" panose="02020603050405020304" pitchFamily="18" charset="0"/>
                            </a:rPr>
                          </m:ctrlPr>
                        </m:sSubPr>
                        <m:e>
                          <m:r>
                            <a:rPr lang="en-US" sz="1100" b="0" i="1" smtClean="0">
                              <a:latin typeface="Cambria Math" panose="02040503050406030204" pitchFamily="18" charset="0"/>
                              <a:cs typeface="Times New Roman" panose="02020603050405020304" pitchFamily="18" charset="0"/>
                            </a:rPr>
                            <m:t>𝜆</m:t>
                          </m:r>
                        </m:e>
                        <m:sub>
                          <m:r>
                            <a:rPr lang="en-US" sz="1100" b="0" i="1" smtClean="0">
                              <a:latin typeface="Cambria Math" panose="02040503050406030204" pitchFamily="18" charset="0"/>
                              <a:cs typeface="Times New Roman" panose="02020603050405020304" pitchFamily="18" charset="0"/>
                            </a:rPr>
                            <m:t>1</m:t>
                          </m:r>
                          <m:r>
                            <a:rPr lang="en-US" sz="1100" b="0" i="1" smtClean="0">
                              <a:latin typeface="Cambria Math" panose="02040503050406030204" pitchFamily="18" charset="0"/>
                              <a:cs typeface="Times New Roman" panose="02020603050405020304" pitchFamily="18" charset="0"/>
                            </a:rPr>
                            <m:t>𝑛</m:t>
                          </m:r>
                        </m:sub>
                      </m:sSub>
                      <m:r>
                        <a:rPr lang="en-US" sz="1100" b="0" i="1" smtClean="0">
                          <a:latin typeface="Cambria Math" panose="02040503050406030204" pitchFamily="18" charset="0"/>
                          <a:cs typeface="Times New Roman" panose="02020603050405020304" pitchFamily="18" charset="0"/>
                        </a:rPr>
                        <m:t>(</m:t>
                      </m:r>
                      <m:r>
                        <a:rPr lang="en-US" sz="1100" b="0" i="1" smtClean="0">
                          <a:latin typeface="Cambria Math" panose="02040503050406030204" pitchFamily="18" charset="0"/>
                          <a:cs typeface="Times New Roman" panose="02020603050405020304" pitchFamily="18" charset="0"/>
                        </a:rPr>
                        <m:t>𝑡</m:t>
                      </m:r>
                      <m:r>
                        <a:rPr lang="en-US" sz="1100" b="0" i="1" smtClean="0">
                          <a:latin typeface="Cambria Math" panose="02040503050406030204" pitchFamily="18" charset="0"/>
                          <a:cs typeface="Times New Roman" panose="02020603050405020304" pitchFamily="18" charset="0"/>
                        </a:rPr>
                        <m:t>)/</m:t>
                      </m:r>
                      <m:sSub>
                        <m:sSubPr>
                          <m:ctrlPr>
                            <a:rPr lang="en-US" sz="1100" b="0" i="1" smtClean="0">
                              <a:latin typeface="Cambria Math" panose="02040503050406030204" pitchFamily="18" charset="0"/>
                              <a:cs typeface="Times New Roman" panose="02020603050405020304" pitchFamily="18" charset="0"/>
                            </a:rPr>
                          </m:ctrlPr>
                        </m:sSubPr>
                        <m:e>
                          <m:r>
                            <a:rPr lang="en-US" sz="1100" b="0" i="1" smtClean="0">
                              <a:latin typeface="Cambria Math" panose="02040503050406030204" pitchFamily="18" charset="0"/>
                              <a:cs typeface="Times New Roman" panose="02020603050405020304" pitchFamily="18" charset="0"/>
                            </a:rPr>
                            <m:t>𝜆</m:t>
                          </m:r>
                        </m:e>
                        <m:sub>
                          <m:r>
                            <a:rPr lang="en-US" sz="1100" b="0" i="1" smtClean="0">
                              <a:latin typeface="Cambria Math" panose="02040503050406030204" pitchFamily="18" charset="0"/>
                              <a:cs typeface="Times New Roman" panose="02020603050405020304" pitchFamily="18" charset="0"/>
                            </a:rPr>
                            <m:t>𝑜𝑛</m:t>
                          </m:r>
                        </m:sub>
                      </m:sSub>
                      <m:d>
                        <m:dPr>
                          <m:ctrlPr>
                            <a:rPr lang="en-US" sz="1100" b="0" i="1" smtClean="0">
                              <a:latin typeface="Cambria Math" panose="02040503050406030204" pitchFamily="18" charset="0"/>
                              <a:cs typeface="Times New Roman" panose="02020603050405020304" pitchFamily="18" charset="0"/>
                            </a:rPr>
                          </m:ctrlPr>
                        </m:dPr>
                        <m:e>
                          <m:r>
                            <a:rPr lang="en-US" sz="1100" b="0" i="1" smtClean="0">
                              <a:latin typeface="Cambria Math" panose="02040503050406030204" pitchFamily="18" charset="0"/>
                              <a:cs typeface="Times New Roman" panose="02020603050405020304" pitchFamily="18" charset="0"/>
                            </a:rPr>
                            <m:t>𝑡</m:t>
                          </m:r>
                        </m:e>
                      </m:d>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30" name="box in table 6">
                <a:extLst>
                  <a:ext uri="{FF2B5EF4-FFF2-40B4-BE49-F238E27FC236}">
                    <a16:creationId xmlns:a16="http://schemas.microsoft.com/office/drawing/2014/main" id="{B46350BC-6C4E-7CFE-9B5A-7252B5479752}"/>
                  </a:ext>
                </a:extLst>
              </p:cNvPr>
              <p:cNvSpPr txBox="1">
                <a:spLocks noRot="1" noChangeAspect="1" noMove="1" noResize="1" noEditPoints="1" noAdjustHandles="1" noChangeArrowheads="1" noChangeShapeType="1" noTextEdit="1"/>
              </p:cNvSpPr>
              <p:nvPr/>
            </p:nvSpPr>
            <p:spPr>
              <a:xfrm>
                <a:off x="5878221" y="2542132"/>
                <a:ext cx="993913" cy="169277"/>
              </a:xfrm>
              <a:prstGeom prst="rect">
                <a:avLst/>
              </a:prstGeom>
              <a:blipFill>
                <a:blip r:embed="rId8"/>
                <a:stretch>
                  <a:fillRect b="-35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box in table 7">
                <a:extLst>
                  <a:ext uri="{FF2B5EF4-FFF2-40B4-BE49-F238E27FC236}">
                    <a16:creationId xmlns:a16="http://schemas.microsoft.com/office/drawing/2014/main" id="{D93EC94D-B312-1C76-916B-AFFE18FA822F}"/>
                  </a:ext>
                </a:extLst>
              </p:cNvPr>
              <p:cNvSpPr txBox="1"/>
              <p:nvPr/>
            </p:nvSpPr>
            <p:spPr>
              <a:xfrm>
                <a:off x="3454744" y="2819495"/>
                <a:ext cx="993913" cy="169277"/>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cs typeface="Times New Roman" panose="02020603050405020304" pitchFamily="18" charset="0"/>
                            </a:rPr>
                          </m:ctrlPr>
                        </m:sSubPr>
                        <m:e>
                          <m:r>
                            <a:rPr lang="en-US" sz="1100" b="0" i="1" smtClean="0">
                              <a:latin typeface="Cambria Math" panose="02040503050406030204" pitchFamily="18" charset="0"/>
                              <a:cs typeface="Times New Roman" panose="02020603050405020304" pitchFamily="18" charset="0"/>
                            </a:rPr>
                            <m:t>𝜆</m:t>
                          </m:r>
                        </m:e>
                        <m:sub>
                          <m:r>
                            <a:rPr lang="en-US" sz="1100" b="0" i="1" smtClean="0">
                              <a:latin typeface="Cambria Math" panose="02040503050406030204" pitchFamily="18" charset="0"/>
                              <a:cs typeface="Times New Roman" panose="02020603050405020304" pitchFamily="18" charset="0"/>
                            </a:rPr>
                            <m:t>1</m:t>
                          </m:r>
                        </m:sub>
                      </m:sSub>
                      <m:r>
                        <a:rPr lang="en-US" sz="1100" b="0" i="1" smtClean="0">
                          <a:latin typeface="Cambria Math" panose="02040503050406030204" pitchFamily="18" charset="0"/>
                          <a:cs typeface="Times New Roman" panose="02020603050405020304" pitchFamily="18" charset="0"/>
                        </a:rPr>
                        <m:t>(</m:t>
                      </m:r>
                      <m:r>
                        <a:rPr lang="en-US" sz="1100" b="0" i="1" smtClean="0">
                          <a:latin typeface="Cambria Math" panose="02040503050406030204" pitchFamily="18" charset="0"/>
                          <a:cs typeface="Times New Roman" panose="02020603050405020304" pitchFamily="18" charset="0"/>
                        </a:rPr>
                        <m:t>𝑡</m:t>
                      </m:r>
                      <m:r>
                        <a:rPr lang="en-US" sz="1100" b="0" i="1" smtClean="0">
                          <a:latin typeface="Cambria Math" panose="02040503050406030204" pitchFamily="18" charset="0"/>
                          <a:cs typeface="Times New Roman" panose="02020603050405020304" pitchFamily="18" charset="0"/>
                        </a:rPr>
                        <m:t>)</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31" name="box in table 7">
                <a:extLst>
                  <a:ext uri="{FF2B5EF4-FFF2-40B4-BE49-F238E27FC236}">
                    <a16:creationId xmlns:a16="http://schemas.microsoft.com/office/drawing/2014/main" id="{D93EC94D-B312-1C76-916B-AFFE18FA822F}"/>
                  </a:ext>
                </a:extLst>
              </p:cNvPr>
              <p:cNvSpPr txBox="1">
                <a:spLocks noRot="1" noChangeAspect="1" noMove="1" noResize="1" noEditPoints="1" noAdjustHandles="1" noChangeArrowheads="1" noChangeShapeType="1" noTextEdit="1"/>
              </p:cNvSpPr>
              <p:nvPr/>
            </p:nvSpPr>
            <p:spPr>
              <a:xfrm>
                <a:off x="3454744" y="2819495"/>
                <a:ext cx="993913" cy="169277"/>
              </a:xfrm>
              <a:prstGeom prst="rect">
                <a:avLst/>
              </a:prstGeom>
              <a:blipFill>
                <a:blip r:embed="rId9"/>
                <a:stretch>
                  <a:fillRect b="-35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box in table 8">
                <a:extLst>
                  <a:ext uri="{FF2B5EF4-FFF2-40B4-BE49-F238E27FC236}">
                    <a16:creationId xmlns:a16="http://schemas.microsoft.com/office/drawing/2014/main" id="{DD6BDE14-EB45-C555-14E4-F5C5DA182B21}"/>
                  </a:ext>
                </a:extLst>
              </p:cNvPr>
              <p:cNvSpPr txBox="1"/>
              <p:nvPr/>
            </p:nvSpPr>
            <p:spPr>
              <a:xfrm>
                <a:off x="4661385" y="2811015"/>
                <a:ext cx="993913" cy="169277"/>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cs typeface="Times New Roman" panose="02020603050405020304" pitchFamily="18" charset="0"/>
                            </a:rPr>
                          </m:ctrlPr>
                        </m:sSubPr>
                        <m:e>
                          <m:r>
                            <a:rPr lang="en-US" sz="1100" b="0" i="1" smtClean="0">
                              <a:latin typeface="Cambria Math" panose="02040503050406030204" pitchFamily="18" charset="0"/>
                              <a:cs typeface="Times New Roman" panose="02020603050405020304" pitchFamily="18" charset="0"/>
                            </a:rPr>
                            <m:t>𝜆</m:t>
                          </m:r>
                        </m:e>
                        <m:sub>
                          <m:r>
                            <a:rPr lang="en-US" sz="1100" b="0" i="1" smtClean="0">
                              <a:latin typeface="Cambria Math" panose="02040503050406030204" pitchFamily="18" charset="0"/>
                              <a:cs typeface="Times New Roman" panose="02020603050405020304" pitchFamily="18" charset="0"/>
                            </a:rPr>
                            <m:t>0</m:t>
                          </m:r>
                        </m:sub>
                      </m:sSub>
                      <m:r>
                        <a:rPr lang="en-US" sz="1100" b="0" i="1" smtClean="0">
                          <a:latin typeface="Cambria Math" panose="02040503050406030204" pitchFamily="18" charset="0"/>
                          <a:cs typeface="Times New Roman" panose="02020603050405020304" pitchFamily="18" charset="0"/>
                        </a:rPr>
                        <m:t>(</m:t>
                      </m:r>
                      <m:r>
                        <a:rPr lang="en-US" sz="1100" b="0" i="1" smtClean="0">
                          <a:latin typeface="Cambria Math" panose="02040503050406030204" pitchFamily="18" charset="0"/>
                          <a:cs typeface="Times New Roman" panose="02020603050405020304" pitchFamily="18" charset="0"/>
                        </a:rPr>
                        <m:t>𝑡</m:t>
                      </m:r>
                      <m:r>
                        <a:rPr lang="en-US" sz="1100" b="0" i="1" smtClean="0">
                          <a:latin typeface="Cambria Math" panose="02040503050406030204" pitchFamily="18" charset="0"/>
                          <a:cs typeface="Times New Roman" panose="02020603050405020304" pitchFamily="18" charset="0"/>
                        </a:rPr>
                        <m:t>)</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32" name="box in table 8">
                <a:extLst>
                  <a:ext uri="{FF2B5EF4-FFF2-40B4-BE49-F238E27FC236}">
                    <a16:creationId xmlns:a16="http://schemas.microsoft.com/office/drawing/2014/main" id="{DD6BDE14-EB45-C555-14E4-F5C5DA182B21}"/>
                  </a:ext>
                </a:extLst>
              </p:cNvPr>
              <p:cNvSpPr txBox="1">
                <a:spLocks noRot="1" noChangeAspect="1" noMove="1" noResize="1" noEditPoints="1" noAdjustHandles="1" noChangeArrowheads="1" noChangeShapeType="1" noTextEdit="1"/>
              </p:cNvSpPr>
              <p:nvPr/>
            </p:nvSpPr>
            <p:spPr>
              <a:xfrm>
                <a:off x="4661385" y="2811015"/>
                <a:ext cx="993913" cy="169277"/>
              </a:xfrm>
              <a:prstGeom prst="rect">
                <a:avLst/>
              </a:prstGeom>
              <a:blipFill>
                <a:blip r:embed="rId10"/>
                <a:stretch>
                  <a:fillRect b="-35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box in table 9">
                <a:extLst>
                  <a:ext uri="{FF2B5EF4-FFF2-40B4-BE49-F238E27FC236}">
                    <a16:creationId xmlns:a16="http://schemas.microsoft.com/office/drawing/2014/main" id="{E2D8F8FF-FEEE-EFCA-0E46-CD36A41F3FF7}"/>
                  </a:ext>
                </a:extLst>
              </p:cNvPr>
              <p:cNvSpPr txBox="1"/>
              <p:nvPr/>
            </p:nvSpPr>
            <p:spPr>
              <a:xfrm>
                <a:off x="5878221" y="2814175"/>
                <a:ext cx="993913" cy="169277"/>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cs typeface="Times New Roman" panose="02020603050405020304" pitchFamily="18" charset="0"/>
                            </a:rPr>
                          </m:ctrlPr>
                        </m:sSubPr>
                        <m:e>
                          <m:r>
                            <a:rPr lang="en-US" sz="1100" b="0" i="1" smtClean="0">
                              <a:latin typeface="Cambria Math" panose="02040503050406030204" pitchFamily="18" charset="0"/>
                              <a:cs typeface="Times New Roman" panose="02020603050405020304" pitchFamily="18" charset="0"/>
                            </a:rPr>
                            <m:t>𝜆</m:t>
                          </m:r>
                        </m:e>
                        <m:sub>
                          <m:r>
                            <a:rPr lang="en-US" sz="1100" b="0" i="1" smtClean="0">
                              <a:latin typeface="Cambria Math" panose="02040503050406030204" pitchFamily="18" charset="0"/>
                              <a:cs typeface="Times New Roman" panose="02020603050405020304" pitchFamily="18" charset="0"/>
                            </a:rPr>
                            <m:t>1</m:t>
                          </m:r>
                        </m:sub>
                      </m:sSub>
                      <m:r>
                        <a:rPr lang="en-US" sz="1100" b="0" i="1" smtClean="0">
                          <a:latin typeface="Cambria Math" panose="02040503050406030204" pitchFamily="18" charset="0"/>
                          <a:cs typeface="Times New Roman" panose="02020603050405020304" pitchFamily="18" charset="0"/>
                        </a:rPr>
                        <m:t>(</m:t>
                      </m:r>
                      <m:r>
                        <a:rPr lang="en-US" sz="1100" b="0" i="1" smtClean="0">
                          <a:latin typeface="Cambria Math" panose="02040503050406030204" pitchFamily="18" charset="0"/>
                          <a:cs typeface="Times New Roman" panose="02020603050405020304" pitchFamily="18" charset="0"/>
                        </a:rPr>
                        <m:t>𝑡</m:t>
                      </m:r>
                      <m:r>
                        <a:rPr lang="en-US" sz="1100" b="0" i="1" smtClean="0">
                          <a:latin typeface="Cambria Math" panose="02040503050406030204" pitchFamily="18" charset="0"/>
                          <a:cs typeface="Times New Roman" panose="02020603050405020304" pitchFamily="18" charset="0"/>
                        </a:rPr>
                        <m:t>)/</m:t>
                      </m:r>
                      <m:sSub>
                        <m:sSubPr>
                          <m:ctrlPr>
                            <a:rPr lang="en-US" sz="1100" b="0" i="1" smtClean="0">
                              <a:latin typeface="Cambria Math" panose="02040503050406030204" pitchFamily="18" charset="0"/>
                              <a:cs typeface="Times New Roman" panose="02020603050405020304" pitchFamily="18" charset="0"/>
                            </a:rPr>
                          </m:ctrlPr>
                        </m:sSubPr>
                        <m:e>
                          <m:r>
                            <a:rPr lang="en-US" sz="1100" b="0" i="1" smtClean="0">
                              <a:latin typeface="Cambria Math" panose="02040503050406030204" pitchFamily="18" charset="0"/>
                              <a:cs typeface="Times New Roman" panose="02020603050405020304" pitchFamily="18" charset="0"/>
                            </a:rPr>
                            <m:t>𝜆</m:t>
                          </m:r>
                        </m:e>
                        <m:sub>
                          <m:r>
                            <a:rPr lang="en-US" sz="1100" b="0" i="1" smtClean="0">
                              <a:latin typeface="Cambria Math" panose="02040503050406030204" pitchFamily="18" charset="0"/>
                              <a:cs typeface="Times New Roman" panose="02020603050405020304" pitchFamily="18" charset="0"/>
                            </a:rPr>
                            <m:t>𝑜</m:t>
                          </m:r>
                        </m:sub>
                      </m:sSub>
                      <m:d>
                        <m:dPr>
                          <m:ctrlPr>
                            <a:rPr lang="en-US" sz="1100" b="0" i="1" smtClean="0">
                              <a:latin typeface="Cambria Math" panose="02040503050406030204" pitchFamily="18" charset="0"/>
                              <a:cs typeface="Times New Roman" panose="02020603050405020304" pitchFamily="18" charset="0"/>
                            </a:rPr>
                          </m:ctrlPr>
                        </m:dPr>
                        <m:e>
                          <m:r>
                            <a:rPr lang="en-US" sz="1100" b="0" i="1" smtClean="0">
                              <a:latin typeface="Cambria Math" panose="02040503050406030204" pitchFamily="18" charset="0"/>
                              <a:cs typeface="Times New Roman" panose="02020603050405020304" pitchFamily="18" charset="0"/>
                            </a:rPr>
                            <m:t>𝑡</m:t>
                          </m:r>
                        </m:e>
                      </m:d>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33" name="box in table 9">
                <a:extLst>
                  <a:ext uri="{FF2B5EF4-FFF2-40B4-BE49-F238E27FC236}">
                    <a16:creationId xmlns:a16="http://schemas.microsoft.com/office/drawing/2014/main" id="{E2D8F8FF-FEEE-EFCA-0E46-CD36A41F3FF7}"/>
                  </a:ext>
                </a:extLst>
              </p:cNvPr>
              <p:cNvSpPr txBox="1">
                <a:spLocks noRot="1" noChangeAspect="1" noMove="1" noResize="1" noEditPoints="1" noAdjustHandles="1" noChangeArrowheads="1" noChangeShapeType="1" noTextEdit="1"/>
              </p:cNvSpPr>
              <p:nvPr/>
            </p:nvSpPr>
            <p:spPr>
              <a:xfrm>
                <a:off x="5878221" y="2814175"/>
                <a:ext cx="993913" cy="169277"/>
              </a:xfrm>
              <a:prstGeom prst="rect">
                <a:avLst/>
              </a:prstGeom>
              <a:blipFill>
                <a:blip r:embed="rId11"/>
                <a:stretch>
                  <a:fillRect b="-4285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Notation textbox">
                <a:extLst>
                  <a:ext uri="{FF2B5EF4-FFF2-40B4-BE49-F238E27FC236}">
                    <a16:creationId xmlns:a16="http://schemas.microsoft.com/office/drawing/2014/main" id="{249E00D6-535F-345D-8067-C9943DDC68D4}"/>
                  </a:ext>
                </a:extLst>
              </p:cNvPr>
              <p:cNvSpPr txBox="1">
                <a:spLocks/>
              </p:cNvSpPr>
              <p:nvPr/>
            </p:nvSpPr>
            <p:spPr>
              <a:xfrm>
                <a:off x="609601" y="3429000"/>
                <a:ext cx="10345371" cy="3054682"/>
              </a:xfrm>
              <a:prstGeom prst="rect">
                <a:avLst/>
              </a:prstGeom>
              <a:noFill/>
            </p:spPr>
            <p:txBody>
              <a:bodyPr wrap="square" rtlCol="0">
                <a:spAutoFit/>
              </a:bodyPr>
              <a:lstStyle/>
              <a:p>
                <a:pPr>
                  <a:spcAft>
                    <a:spcPts val="600"/>
                  </a:spcAft>
                </a:pPr>
                <a:r>
                  <a:rPr lang="en-US" sz="1600" b="1" u="sng" dirty="0"/>
                  <a:t>Hypothesis testing in survival analysis</a:t>
                </a:r>
              </a:p>
              <a:p>
                <a:pPr marL="285750" indent="-285750">
                  <a:buFont typeface="Arial" panose="020B0604020202020204" pitchFamily="34" charset="0"/>
                  <a:buChar char="•"/>
                </a:pPr>
                <a:r>
                  <a:rPr lang="en-US" sz="1600" dirty="0">
                    <a:highlight>
                      <a:srgbClr val="FFD100"/>
                    </a:highlight>
                  </a:rPr>
                  <a:t>Unconditional</a:t>
                </a:r>
                <a:r>
                  <a:rPr lang="en-US" sz="1600" dirty="0"/>
                  <a:t> Null: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𝜆</m:t>
                        </m:r>
                      </m:e>
                      <m:sub>
                        <m:r>
                          <a:rPr lang="en-US" sz="1600" b="0" i="1" smtClean="0">
                            <a:latin typeface="Cambria Math" panose="02040503050406030204" pitchFamily="18" charset="0"/>
                          </a:rPr>
                          <m:t>1</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𝜆</m:t>
                        </m:r>
                      </m:e>
                      <m:sub>
                        <m:r>
                          <a:rPr lang="en-US" sz="1600" b="0" i="1" smtClean="0">
                            <a:latin typeface="Cambria Math" panose="02040503050406030204" pitchFamily="18" charset="0"/>
                          </a:rPr>
                          <m:t>0</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oMath>
                </a14:m>
                <a:r>
                  <a:rPr lang="en-US" sz="1600" dirty="0"/>
                  <a:t> for any </a:t>
                </a:r>
                <a14:m>
                  <m:oMath xmlns:m="http://schemas.openxmlformats.org/officeDocument/2006/math">
                    <m:r>
                      <a:rPr lang="en-US" sz="1600" b="0" i="1" smtClean="0">
                        <a:latin typeface="Cambria Math" panose="02040503050406030204" pitchFamily="18" charset="0"/>
                      </a:rPr>
                      <m:t>𝑡</m:t>
                    </m:r>
                  </m:oMath>
                </a14:m>
                <a:endParaRPr lang="en-US" sz="1600" dirty="0"/>
              </a:p>
              <a:p>
                <a:pPr marL="285750" indent="-285750">
                  <a:buFont typeface="Arial" panose="020B0604020202020204" pitchFamily="34" charset="0"/>
                  <a:buChar char="•"/>
                </a:pPr>
                <a:r>
                  <a:rPr lang="en-US" sz="1600" dirty="0">
                    <a:highlight>
                      <a:srgbClr val="CC8C98"/>
                    </a:highlight>
                  </a:rPr>
                  <a:t>Conditional</a:t>
                </a:r>
                <a:r>
                  <a:rPr lang="en-US" sz="1600" dirty="0"/>
                  <a:t> Null: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𝜆</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i="1">
                            <a:latin typeface="Cambria Math" panose="02040503050406030204" pitchFamily="18" charset="0"/>
                          </a:rPr>
                          <m:t>𝑡</m:t>
                        </m:r>
                      </m:e>
                      <m:e>
                        <m:r>
                          <a:rPr lang="en-US" sz="1600" b="0" i="1" smtClean="0">
                            <a:latin typeface="Cambria Math" panose="02040503050406030204" pitchFamily="18" charset="0"/>
                          </a:rPr>
                          <m:t>𝑍</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𝜆</m:t>
                        </m:r>
                      </m:e>
                      <m:sub>
                        <m:r>
                          <a:rPr lang="en-US" sz="1600" i="1">
                            <a:latin typeface="Cambria Math" panose="02040503050406030204" pitchFamily="18" charset="0"/>
                          </a:rPr>
                          <m:t>0</m:t>
                        </m:r>
                      </m:sub>
                    </m:sSub>
                    <m:d>
                      <m:dPr>
                        <m:ctrlPr>
                          <a:rPr lang="en-US" sz="1600" i="1">
                            <a:latin typeface="Cambria Math" panose="02040503050406030204" pitchFamily="18" charset="0"/>
                          </a:rPr>
                        </m:ctrlPr>
                      </m:dPr>
                      <m:e>
                        <m:r>
                          <a:rPr lang="en-US" sz="1600" i="1">
                            <a:latin typeface="Cambria Math" panose="02040503050406030204" pitchFamily="18" charset="0"/>
                          </a:rPr>
                          <m:t>𝑡</m:t>
                        </m:r>
                      </m:e>
                      <m:e>
                        <m:r>
                          <a:rPr lang="en-US" sz="1600" b="0" i="1" smtClean="0">
                            <a:latin typeface="Cambria Math" panose="02040503050406030204" pitchFamily="18" charset="0"/>
                          </a:rPr>
                          <m:t>𝑍</m:t>
                        </m:r>
                      </m:e>
                    </m:d>
                  </m:oMath>
                </a14:m>
                <a:r>
                  <a:rPr lang="en-US" sz="1600" dirty="0"/>
                  <a:t> for any </a:t>
                </a:r>
                <a14:m>
                  <m:oMath xmlns:m="http://schemas.openxmlformats.org/officeDocument/2006/math">
                    <m:r>
                      <a:rPr lang="en-US" sz="1600" i="1">
                        <a:latin typeface="Cambria Math" panose="02040503050406030204" pitchFamily="18" charset="0"/>
                      </a:rPr>
                      <m:t>𝑡</m:t>
                    </m:r>
                  </m:oMath>
                </a14:m>
                <a:r>
                  <a:rPr lang="en-US" sz="1600" dirty="0"/>
                  <a:t> and </a:t>
                </a:r>
                <a14:m>
                  <m:oMath xmlns:m="http://schemas.openxmlformats.org/officeDocument/2006/math">
                    <m:r>
                      <a:rPr lang="en-US" sz="1600" b="0" i="1" smtClean="0">
                        <a:latin typeface="Cambria Math" panose="02040503050406030204" pitchFamily="18" charset="0"/>
                      </a:rPr>
                      <m:t>𝑍</m:t>
                    </m:r>
                  </m:oMath>
                </a14:m>
                <a:endParaRPr lang="en-US" sz="1600" dirty="0"/>
              </a:p>
              <a:p>
                <a:pPr>
                  <a:spcBef>
                    <a:spcPts val="1200"/>
                  </a:spcBef>
                  <a:spcAft>
                    <a:spcPts val="600"/>
                  </a:spcAft>
                </a:pPr>
                <a:r>
                  <a:rPr lang="en-US" sz="1600" b="1" u="sng" dirty="0"/>
                  <a:t>Test and Censoring assumption:</a:t>
                </a:r>
              </a:p>
              <a:p>
                <a:pPr marL="285750" indent="-285750">
                  <a:spcAft>
                    <a:spcPts val="300"/>
                  </a:spcAft>
                  <a:buFont typeface="Wingdings" panose="05000000000000000000" pitchFamily="2" charset="2"/>
                  <a:buChar char="§"/>
                </a:pPr>
                <a:r>
                  <a:rPr lang="en-US" sz="1600" dirty="0">
                    <a:highlight>
                      <a:srgbClr val="FFD100"/>
                    </a:highlight>
                  </a:rPr>
                  <a:t>Log-rank test</a:t>
                </a:r>
                <a:r>
                  <a:rPr lang="en-US" sz="1600" dirty="0"/>
                  <a:t> is targeting </a:t>
                </a:r>
                <a:r>
                  <a:rPr lang="en-US" sz="1600" dirty="0">
                    <a:highlight>
                      <a:srgbClr val="FFD100"/>
                    </a:highlight>
                  </a:rPr>
                  <a:t>unconditional null</a:t>
                </a:r>
                <a:r>
                  <a:rPr lang="en-US" sz="1600" dirty="0"/>
                  <a:t> under </a:t>
                </a:r>
                <a:r>
                  <a:rPr lang="en-US" sz="1600" dirty="0">
                    <a:solidFill>
                      <a:srgbClr val="C00000"/>
                    </a:solidFill>
                  </a:rPr>
                  <a:t>independent censoring </a:t>
                </a:r>
                <a14:m>
                  <m:oMath xmlns:m="http://schemas.openxmlformats.org/officeDocument/2006/math">
                    <m:r>
                      <a:rPr lang="en-US" sz="1600" b="0" i="1" smtClean="0">
                        <a:solidFill>
                          <a:srgbClr val="C00000"/>
                        </a:solidFill>
                        <a:latin typeface="Cambria Math" panose="02040503050406030204" pitchFamily="18" charset="0"/>
                      </a:rPr>
                      <m:t>𝑇</m:t>
                    </m:r>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𝐶</m:t>
                    </m:r>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𝐴</m:t>
                    </m:r>
                  </m:oMath>
                </a14:m>
                <a:endParaRPr lang="en-US" sz="1600" dirty="0">
                  <a:solidFill>
                    <a:srgbClr val="C00000"/>
                  </a:solidFill>
                </a:endParaRPr>
              </a:p>
              <a:p>
                <a:pPr marL="285750" indent="-285750">
                  <a:spcAft>
                    <a:spcPts val="300"/>
                  </a:spcAft>
                  <a:buFont typeface="Wingdings" panose="05000000000000000000" pitchFamily="2" charset="2"/>
                  <a:buChar char="§"/>
                </a:pPr>
                <a:r>
                  <a:rPr lang="en-US" sz="1600" dirty="0">
                    <a:highlight>
                      <a:srgbClr val="CC8C98"/>
                    </a:highlight>
                  </a:rPr>
                  <a:t>Stratified Log-rank test</a:t>
                </a:r>
                <a:r>
                  <a:rPr lang="en-US" sz="1600" dirty="0"/>
                  <a:t> is targeting </a:t>
                </a:r>
                <a:r>
                  <a:rPr lang="en-US" sz="1600" dirty="0">
                    <a:highlight>
                      <a:srgbClr val="CC8C98"/>
                    </a:highlight>
                  </a:rPr>
                  <a:t>conditional null</a:t>
                </a:r>
                <a:r>
                  <a:rPr lang="en-US" sz="1600" dirty="0"/>
                  <a:t> under </a:t>
                </a:r>
                <a:r>
                  <a:rPr lang="en-US" sz="1600" dirty="0">
                    <a:solidFill>
                      <a:srgbClr val="0070C0"/>
                    </a:solidFill>
                  </a:rPr>
                  <a:t>censoring at random </a:t>
                </a:r>
                <a14:m>
                  <m:oMath xmlns:m="http://schemas.openxmlformats.org/officeDocument/2006/math">
                    <m:r>
                      <a:rPr lang="en-US" sz="1600" i="1">
                        <a:solidFill>
                          <a:srgbClr val="0070C0"/>
                        </a:solidFill>
                        <a:latin typeface="Cambria Math" panose="02040503050406030204" pitchFamily="18" charset="0"/>
                      </a:rPr>
                      <m:t>𝑇</m:t>
                    </m:r>
                    <m:r>
                      <a:rPr lang="en-US" sz="1600" i="1">
                        <a:solidFill>
                          <a:srgbClr val="0070C0"/>
                        </a:solidFill>
                        <a:latin typeface="Cambria Math" panose="02040503050406030204" pitchFamily="18" charset="0"/>
                      </a:rPr>
                      <m:t>⊥</m:t>
                    </m:r>
                    <m:r>
                      <a:rPr lang="en-US" sz="1600" i="1">
                        <a:solidFill>
                          <a:srgbClr val="0070C0"/>
                        </a:solidFill>
                        <a:latin typeface="Cambria Math" panose="02040503050406030204" pitchFamily="18" charset="0"/>
                      </a:rPr>
                      <m:t>𝐶</m:t>
                    </m:r>
                    <m:r>
                      <a:rPr lang="en-US" sz="1600" i="1">
                        <a:solidFill>
                          <a:srgbClr val="0070C0"/>
                        </a:solidFill>
                        <a:latin typeface="Cambria Math" panose="02040503050406030204" pitchFamily="18" charset="0"/>
                      </a:rPr>
                      <m:t>|</m:t>
                    </m:r>
                    <m:r>
                      <a:rPr lang="en-US" sz="1600" i="1">
                        <a:solidFill>
                          <a:srgbClr val="0070C0"/>
                        </a:solidFill>
                        <a:latin typeface="Cambria Math" panose="02040503050406030204" pitchFamily="18" charset="0"/>
                      </a:rPr>
                      <m:t>𝐴</m:t>
                    </m:r>
                    <m:r>
                      <a:rPr lang="en-US" sz="1600" b="0" i="1" smtClean="0">
                        <a:solidFill>
                          <a:srgbClr val="0070C0"/>
                        </a:solidFill>
                        <a:latin typeface="Cambria Math" panose="02040503050406030204" pitchFamily="18" charset="0"/>
                      </a:rPr>
                      <m:t>,</m:t>
                    </m:r>
                    <m:r>
                      <a:rPr lang="en-US" sz="1600" b="0" i="1" smtClean="0">
                        <a:solidFill>
                          <a:srgbClr val="0070C0"/>
                        </a:solidFill>
                        <a:latin typeface="Cambria Math" panose="02040503050406030204" pitchFamily="18" charset="0"/>
                      </a:rPr>
                      <m:t>𝑍</m:t>
                    </m:r>
                  </m:oMath>
                </a14:m>
                <a:endParaRPr lang="en-US" sz="1600" dirty="0">
                  <a:solidFill>
                    <a:srgbClr val="FF0000"/>
                  </a:solidFill>
                </a:endParaRPr>
              </a:p>
              <a:p>
                <a:pPr marL="285750" indent="-285750">
                  <a:spcBef>
                    <a:spcPts val="600"/>
                  </a:spcBef>
                  <a:buFont typeface="Wingdings" pitchFamily="2" charset="2"/>
                  <a:buChar char="v"/>
                </a:pPr>
                <a:r>
                  <a:rPr lang="en-US" sz="1600" dirty="0"/>
                  <a:t>Censoring at random is </a:t>
                </a:r>
                <a:r>
                  <a:rPr lang="en-US" sz="1600" b="1" dirty="0">
                    <a:solidFill>
                      <a:srgbClr val="FF0000"/>
                    </a:solidFill>
                  </a:rPr>
                  <a:t>NOT</a:t>
                </a:r>
                <a:r>
                  <a:rPr lang="en-US" sz="1600" dirty="0"/>
                  <a:t> strictly weaker than independent censoring, vice versa.</a:t>
                </a:r>
              </a:p>
              <a:p>
                <a:pPr marL="285750" indent="-285750">
                  <a:spcBef>
                    <a:spcPts val="300"/>
                  </a:spcBef>
                  <a:buFont typeface="Wingdings" pitchFamily="2" charset="2"/>
                  <a:buChar char="v"/>
                </a:pPr>
                <a:r>
                  <a:rPr lang="en-US" sz="1600" dirty="0"/>
                  <a:t>Stratified Log-rank is </a:t>
                </a:r>
                <a:r>
                  <a:rPr lang="en-US" sz="1600" b="1" dirty="0">
                    <a:solidFill>
                      <a:srgbClr val="FF0000"/>
                    </a:solidFill>
                  </a:rPr>
                  <a:t>NOT</a:t>
                </a:r>
                <a:r>
                  <a:rPr lang="en-US" sz="1600" dirty="0"/>
                  <a:t> a covariate-adjusted Log-rank test, because they generally </a:t>
                </a:r>
                <a:r>
                  <a:rPr lang="en-US" sz="1600" dirty="0">
                    <a:solidFill>
                      <a:srgbClr val="FF0000"/>
                    </a:solidFill>
                  </a:rPr>
                  <a:t>target different null (affect what to estimate/test) </a:t>
                </a:r>
                <a:r>
                  <a:rPr lang="en-US" sz="1600" dirty="0"/>
                  <a:t>and </a:t>
                </a:r>
                <a:r>
                  <a:rPr lang="en-US" sz="1600" dirty="0">
                    <a:solidFill>
                      <a:srgbClr val="FF0000"/>
                    </a:solidFill>
                  </a:rPr>
                  <a:t>require different censoring assumption</a:t>
                </a:r>
                <a:r>
                  <a:rPr lang="en-US" sz="1600" dirty="0"/>
                  <a:t> </a:t>
                </a:r>
                <a:r>
                  <a:rPr lang="en-US" sz="1600" dirty="0">
                    <a:solidFill>
                      <a:srgbClr val="FF0000"/>
                    </a:solidFill>
                  </a:rPr>
                  <a:t>(violate FDA guidance </a:t>
                </a:r>
                <a:r>
                  <a:rPr lang="en-US" sz="1600" dirty="0"/>
                  <a:t>– approximately the same minimal statistical assumptions that would be needed for unadjusted estimation)</a:t>
                </a:r>
              </a:p>
            </p:txBody>
          </p:sp>
        </mc:Choice>
        <mc:Fallback xmlns="">
          <p:sp>
            <p:nvSpPr>
              <p:cNvPr id="5" name="Notation textbox">
                <a:extLst>
                  <a:ext uri="{FF2B5EF4-FFF2-40B4-BE49-F238E27FC236}">
                    <a16:creationId xmlns:a16="http://schemas.microsoft.com/office/drawing/2014/main" id="{249E00D6-535F-345D-8067-C9943DDC68D4}"/>
                  </a:ext>
                </a:extLst>
              </p:cNvPr>
              <p:cNvSpPr txBox="1">
                <a:spLocks noRot="1" noChangeAspect="1" noMove="1" noResize="1" noEditPoints="1" noAdjustHandles="1" noChangeArrowheads="1" noChangeShapeType="1" noTextEdit="1"/>
              </p:cNvSpPr>
              <p:nvPr/>
            </p:nvSpPr>
            <p:spPr>
              <a:xfrm>
                <a:off x="609601" y="3429000"/>
                <a:ext cx="10345371" cy="3054682"/>
              </a:xfrm>
              <a:prstGeom prst="rect">
                <a:avLst/>
              </a:prstGeom>
              <a:blipFill>
                <a:blip r:embed="rId12"/>
                <a:stretch>
                  <a:fillRect l="-368" t="-830" b="-1660"/>
                </a:stretch>
              </a:blipFill>
            </p:spPr>
            <p:txBody>
              <a:bodyPr/>
              <a:lstStyle/>
              <a:p>
                <a:r>
                  <a:rPr lang="en-US">
                    <a:noFill/>
                  </a:rPr>
                  <a:t> </a:t>
                </a:r>
              </a:p>
            </p:txBody>
          </p:sp>
        </mc:Fallback>
      </mc:AlternateContent>
      <p:sp>
        <p:nvSpPr>
          <p:cNvPr id="9" name="uncond HR box">
            <a:extLst>
              <a:ext uri="{FF2B5EF4-FFF2-40B4-BE49-F238E27FC236}">
                <a16:creationId xmlns:a16="http://schemas.microsoft.com/office/drawing/2014/main" id="{1729E85A-0F83-2593-56D7-4062EBF845CB}"/>
              </a:ext>
            </a:extLst>
          </p:cNvPr>
          <p:cNvSpPr/>
          <p:nvPr/>
        </p:nvSpPr>
        <p:spPr>
          <a:xfrm>
            <a:off x="5878220" y="2812414"/>
            <a:ext cx="917996" cy="213338"/>
          </a:xfrm>
          <a:prstGeom prst="roundRect">
            <a:avLst/>
          </a:prstGeom>
          <a:noFill/>
          <a:ln w="28575">
            <a:solidFill>
              <a:srgbClr val="FFC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0" name="Unconditional HR arrow">
            <a:extLst>
              <a:ext uri="{FF2B5EF4-FFF2-40B4-BE49-F238E27FC236}">
                <a16:creationId xmlns:a16="http://schemas.microsoft.com/office/drawing/2014/main" id="{8661061D-931A-5A68-368A-8C974AFA091D}"/>
              </a:ext>
            </a:extLst>
          </p:cNvPr>
          <p:cNvCxnSpPr>
            <a:cxnSpLocks/>
            <a:stCxn id="9" idx="3"/>
            <a:endCxn id="8" idx="1"/>
          </p:cNvCxnSpPr>
          <p:nvPr/>
        </p:nvCxnSpPr>
        <p:spPr>
          <a:xfrm flipV="1">
            <a:off x="6796216" y="1837505"/>
            <a:ext cx="1466712" cy="1081578"/>
          </a:xfrm>
          <a:prstGeom prst="straightConnector1">
            <a:avLst/>
          </a:prstGeom>
          <a:ln w="1905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8" name="unconditional HR text">
            <a:extLst>
              <a:ext uri="{FF2B5EF4-FFF2-40B4-BE49-F238E27FC236}">
                <a16:creationId xmlns:a16="http://schemas.microsoft.com/office/drawing/2014/main" id="{65301DBA-D739-1292-127B-7071E8C824AD}"/>
              </a:ext>
            </a:extLst>
          </p:cNvPr>
          <p:cNvSpPr txBox="1"/>
          <p:nvPr/>
        </p:nvSpPr>
        <p:spPr>
          <a:xfrm>
            <a:off x="8262928" y="1668228"/>
            <a:ext cx="2692044" cy="338554"/>
          </a:xfrm>
          <a:prstGeom prst="rect">
            <a:avLst/>
          </a:prstGeom>
          <a:noFill/>
        </p:spPr>
        <p:txBody>
          <a:bodyPr wrap="square" rtlCol="0">
            <a:spAutoFit/>
          </a:bodyPr>
          <a:lstStyle/>
          <a:p>
            <a:r>
              <a:rPr lang="en-US" sz="1600" dirty="0">
                <a:highlight>
                  <a:srgbClr val="FFD100"/>
                </a:highlight>
              </a:rPr>
              <a:t>Unconditional Hazard Ratio </a:t>
            </a:r>
          </a:p>
        </p:txBody>
      </p:sp>
      <p:sp>
        <p:nvSpPr>
          <p:cNvPr id="6" name="cond HR box">
            <a:extLst>
              <a:ext uri="{FF2B5EF4-FFF2-40B4-BE49-F238E27FC236}">
                <a16:creationId xmlns:a16="http://schemas.microsoft.com/office/drawing/2014/main" id="{76FD14DD-D306-2E5B-1E1F-59AAD81B25DA}"/>
              </a:ext>
            </a:extLst>
          </p:cNvPr>
          <p:cNvSpPr/>
          <p:nvPr/>
        </p:nvSpPr>
        <p:spPr>
          <a:xfrm>
            <a:off x="5848468" y="2095912"/>
            <a:ext cx="969600" cy="666024"/>
          </a:xfrm>
          <a:prstGeom prst="roundRect">
            <a:avLst>
              <a:gd name="adj" fmla="val 20555"/>
            </a:avLst>
          </a:prstGeom>
          <a:noFill/>
          <a:ln w="28575">
            <a:solidFill>
              <a:srgbClr val="CC8C98"/>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7" name="conditional HR arrow">
            <a:extLst>
              <a:ext uri="{FF2B5EF4-FFF2-40B4-BE49-F238E27FC236}">
                <a16:creationId xmlns:a16="http://schemas.microsoft.com/office/drawing/2014/main" id="{E7DCE565-20A5-049C-8974-E975ED788D9A}"/>
              </a:ext>
            </a:extLst>
          </p:cNvPr>
          <p:cNvCxnSpPr>
            <a:cxnSpLocks/>
            <a:stCxn id="6" idx="3"/>
            <a:endCxn id="11" idx="1"/>
          </p:cNvCxnSpPr>
          <p:nvPr/>
        </p:nvCxnSpPr>
        <p:spPr>
          <a:xfrm flipV="1">
            <a:off x="6818068" y="2302044"/>
            <a:ext cx="1444860" cy="126880"/>
          </a:xfrm>
          <a:prstGeom prst="straightConnector1">
            <a:avLst/>
          </a:prstGeom>
          <a:ln w="19050">
            <a:solidFill>
              <a:srgbClr val="CC8C98"/>
            </a:solidFill>
            <a:tailEnd type="triangle"/>
          </a:ln>
        </p:spPr>
        <p:style>
          <a:lnRef idx="2">
            <a:schemeClr val="accent1"/>
          </a:lnRef>
          <a:fillRef idx="0">
            <a:schemeClr val="accent1"/>
          </a:fillRef>
          <a:effectRef idx="1">
            <a:schemeClr val="accent1"/>
          </a:effectRef>
          <a:fontRef idx="minor">
            <a:schemeClr val="tx1"/>
          </a:fontRef>
        </p:style>
      </p:cxnSp>
      <p:sp>
        <p:nvSpPr>
          <p:cNvPr id="11" name="Conditional HR text">
            <a:extLst>
              <a:ext uri="{FF2B5EF4-FFF2-40B4-BE49-F238E27FC236}">
                <a16:creationId xmlns:a16="http://schemas.microsoft.com/office/drawing/2014/main" id="{08AAD783-7E6C-282A-ACD9-42DC2C845DE7}"/>
              </a:ext>
            </a:extLst>
          </p:cNvPr>
          <p:cNvSpPr txBox="1"/>
          <p:nvPr/>
        </p:nvSpPr>
        <p:spPr>
          <a:xfrm>
            <a:off x="8262928" y="2132767"/>
            <a:ext cx="2692044" cy="338554"/>
          </a:xfrm>
          <a:prstGeom prst="rect">
            <a:avLst/>
          </a:prstGeom>
          <a:noFill/>
        </p:spPr>
        <p:txBody>
          <a:bodyPr wrap="square" rtlCol="0">
            <a:spAutoFit/>
          </a:bodyPr>
          <a:lstStyle/>
          <a:p>
            <a:r>
              <a:rPr lang="en-US" sz="1600" dirty="0">
                <a:highlight>
                  <a:srgbClr val="CC8C98"/>
                </a:highlight>
              </a:rPr>
              <a:t>Conditional Hazard Ratio</a:t>
            </a:r>
            <a:r>
              <a:rPr lang="en-US" sz="1600" dirty="0"/>
              <a:t> </a:t>
            </a:r>
          </a:p>
        </p:txBody>
      </p:sp>
      <p:sp>
        <p:nvSpPr>
          <p:cNvPr id="13" name="Log-rank text">
            <a:extLst>
              <a:ext uri="{FF2B5EF4-FFF2-40B4-BE49-F238E27FC236}">
                <a16:creationId xmlns:a16="http://schemas.microsoft.com/office/drawing/2014/main" id="{C6E5C80E-BD4F-E2F8-C51E-197F1733ABC6}"/>
              </a:ext>
            </a:extLst>
          </p:cNvPr>
          <p:cNvSpPr txBox="1"/>
          <p:nvPr/>
        </p:nvSpPr>
        <p:spPr>
          <a:xfrm>
            <a:off x="8241076" y="2643472"/>
            <a:ext cx="2622579" cy="584775"/>
          </a:xfrm>
          <a:prstGeom prst="rect">
            <a:avLst/>
          </a:prstGeom>
          <a:noFill/>
        </p:spPr>
        <p:txBody>
          <a:bodyPr wrap="square" rtlCol="0">
            <a:spAutoFit/>
          </a:bodyPr>
          <a:lstStyle/>
          <a:p>
            <a:r>
              <a:rPr lang="en-US" sz="1600" dirty="0">
                <a:highlight>
                  <a:srgbClr val="FFD100"/>
                </a:highlight>
              </a:rPr>
              <a:t>Log-rank test</a:t>
            </a:r>
            <a:r>
              <a:rPr lang="en-US" sz="1600" dirty="0"/>
              <a:t> is testing </a:t>
            </a:r>
            <a:r>
              <a:rPr lang="en-US" sz="1600" dirty="0">
                <a:highlight>
                  <a:srgbClr val="FFD100"/>
                </a:highlight>
              </a:rPr>
              <a:t>unconditional null</a:t>
            </a:r>
            <a:r>
              <a:rPr lang="en-US" sz="1600" dirty="0"/>
              <a:t>.</a:t>
            </a:r>
          </a:p>
        </p:txBody>
      </p:sp>
      <p:cxnSp>
        <p:nvCxnSpPr>
          <p:cNvPr id="19" name="uncond HR arrow">
            <a:extLst>
              <a:ext uri="{FF2B5EF4-FFF2-40B4-BE49-F238E27FC236}">
                <a16:creationId xmlns:a16="http://schemas.microsoft.com/office/drawing/2014/main" id="{4488F471-8FEC-1829-CD11-D2DCF88938AE}"/>
              </a:ext>
            </a:extLst>
          </p:cNvPr>
          <p:cNvCxnSpPr>
            <a:cxnSpLocks/>
            <a:stCxn id="13" idx="1"/>
            <a:endCxn id="33" idx="3"/>
          </p:cNvCxnSpPr>
          <p:nvPr/>
        </p:nvCxnSpPr>
        <p:spPr>
          <a:xfrm flipH="1" flipV="1">
            <a:off x="6872134" y="2898814"/>
            <a:ext cx="1368942" cy="37046"/>
          </a:xfrm>
          <a:prstGeom prst="straightConnector1">
            <a:avLst/>
          </a:prstGeom>
          <a:ln w="19050">
            <a:solidFill>
              <a:srgbClr val="FFC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Stratified log-rank text">
            <a:extLst>
              <a:ext uri="{FF2B5EF4-FFF2-40B4-BE49-F238E27FC236}">
                <a16:creationId xmlns:a16="http://schemas.microsoft.com/office/drawing/2014/main" id="{7A0DF60D-6B75-09F1-586E-5FFD349CD8BA}"/>
              </a:ext>
            </a:extLst>
          </p:cNvPr>
          <p:cNvSpPr txBox="1"/>
          <p:nvPr/>
        </p:nvSpPr>
        <p:spPr>
          <a:xfrm>
            <a:off x="8241078" y="3376440"/>
            <a:ext cx="2532312" cy="584775"/>
          </a:xfrm>
          <a:prstGeom prst="rect">
            <a:avLst/>
          </a:prstGeom>
          <a:noFill/>
        </p:spPr>
        <p:txBody>
          <a:bodyPr wrap="square" rtlCol="0">
            <a:spAutoFit/>
          </a:bodyPr>
          <a:lstStyle/>
          <a:p>
            <a:r>
              <a:rPr lang="en-US" sz="1600" dirty="0">
                <a:highlight>
                  <a:srgbClr val="CC8C98"/>
                </a:highlight>
              </a:rPr>
              <a:t>Stratified Log-rank test</a:t>
            </a:r>
            <a:r>
              <a:rPr lang="en-US" sz="1600" dirty="0"/>
              <a:t> is testing </a:t>
            </a:r>
            <a:r>
              <a:rPr lang="en-US" sz="1600" dirty="0">
                <a:highlight>
                  <a:srgbClr val="CC8C98"/>
                </a:highlight>
              </a:rPr>
              <a:t>conditional null</a:t>
            </a:r>
            <a:r>
              <a:rPr lang="en-US" sz="1600" dirty="0"/>
              <a:t>.</a:t>
            </a:r>
          </a:p>
        </p:txBody>
      </p:sp>
      <p:cxnSp>
        <p:nvCxnSpPr>
          <p:cNvPr id="12" name="conditional HR arrow">
            <a:extLst>
              <a:ext uri="{FF2B5EF4-FFF2-40B4-BE49-F238E27FC236}">
                <a16:creationId xmlns:a16="http://schemas.microsoft.com/office/drawing/2014/main" id="{9A7B6F00-CA4A-F4D0-8287-A3C41D58D559}"/>
              </a:ext>
            </a:extLst>
          </p:cNvPr>
          <p:cNvCxnSpPr>
            <a:cxnSpLocks/>
            <a:stCxn id="18" idx="1"/>
            <a:endCxn id="6" idx="3"/>
          </p:cNvCxnSpPr>
          <p:nvPr/>
        </p:nvCxnSpPr>
        <p:spPr>
          <a:xfrm flipH="1" flipV="1">
            <a:off x="6818068" y="2428924"/>
            <a:ext cx="1423010" cy="1239904"/>
          </a:xfrm>
          <a:prstGeom prst="straightConnector1">
            <a:avLst/>
          </a:prstGeom>
          <a:ln w="19050">
            <a:solidFill>
              <a:srgbClr val="CC8C98"/>
            </a:solidFill>
            <a:tailEnd type="triangle" w="lg" len="lg"/>
          </a:ln>
        </p:spPr>
        <p:style>
          <a:lnRef idx="2">
            <a:schemeClr val="accent1"/>
          </a:lnRef>
          <a:fillRef idx="0">
            <a:schemeClr val="accent1"/>
          </a:fillRef>
          <a:effectRef idx="1">
            <a:schemeClr val="accent1"/>
          </a:effectRef>
          <a:fontRef idx="minor">
            <a:schemeClr val="tx1"/>
          </a:fontRef>
        </p:style>
      </p:cxnSp>
      <p:sp>
        <p:nvSpPr>
          <p:cNvPr id="20" name="cond/uncond box">
            <a:extLst>
              <a:ext uri="{FF2B5EF4-FFF2-40B4-BE49-F238E27FC236}">
                <a16:creationId xmlns:a16="http://schemas.microsoft.com/office/drawing/2014/main" id="{3BC42D85-D8F1-7391-DDE2-5C637817B922}"/>
              </a:ext>
            </a:extLst>
          </p:cNvPr>
          <p:cNvSpPr/>
          <p:nvPr/>
        </p:nvSpPr>
        <p:spPr>
          <a:xfrm>
            <a:off x="8262929" y="1551183"/>
            <a:ext cx="2692044" cy="2519664"/>
          </a:xfrm>
          <a:prstGeom prst="roundRect">
            <a:avLst>
              <a:gd name="adj" fmla="val 6588"/>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just"/>
            <a:endParaRPr lang="en-US" dirty="0"/>
          </a:p>
        </p:txBody>
      </p:sp>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3D0F3118-8396-81F9-971D-F4E2F3FF8917}"/>
                  </a:ext>
                </a:extLst>
              </p:cNvPr>
              <p:cNvGraphicFramePr>
                <a:graphicFrameLocks noChangeAspect="1"/>
              </p:cNvGraphicFramePr>
              <p:nvPr>
                <p:extLst>
                  <p:ext uri="{D42A27DB-BD31-4B8C-83A1-F6EECF244321}">
                    <p14:modId xmlns:p14="http://schemas.microsoft.com/office/powerpoint/2010/main" val="3383100654"/>
                  </p:ext>
                </p:extLst>
              </p:nvPr>
            </p:nvGraphicFramePr>
            <p:xfrm>
              <a:off x="9760448" y="4487017"/>
              <a:ext cx="1671263" cy="940085"/>
            </p:xfrm>
            <a:graphic>
              <a:graphicData uri="http://schemas.microsoft.com/office/powerpoint/2016/slidezoom">
                <pslz:sldZm>
                  <pslz:sldZmObj sldId="2054480843" cId="1438139543">
                    <pslz:zmPr id="{7E227A9D-18FE-B04C-BFB5-2CB741BA734D}" returnToParent="0" transitionDur="1000">
                      <p166:blipFill xmlns:p166="http://schemas.microsoft.com/office/powerpoint/2016/6/main">
                        <a:blip r:embed="rId13"/>
                        <a:stretch>
                          <a:fillRect/>
                        </a:stretch>
                      </p166:blipFill>
                      <p166:spPr xmlns:p166="http://schemas.microsoft.com/office/powerpoint/2016/6/main">
                        <a:xfrm>
                          <a:off x="0" y="0"/>
                          <a:ext cx="1671263" cy="940085"/>
                        </a:xfrm>
                        <a:prstGeom prst="rect">
                          <a:avLst/>
                        </a:prstGeom>
                        <a:ln w="3175">
                          <a:solidFill>
                            <a:prstClr val="ltGray"/>
                          </a:solidFill>
                        </a:ln>
                      </p166:spPr>
                    </pslz:zmPr>
                  </pslz:sldZmObj>
                </pslz:sldZm>
              </a:graphicData>
            </a:graphic>
          </p:graphicFrame>
        </mc:Choice>
        <mc:Fallback xmlns="">
          <p:pic>
            <p:nvPicPr>
              <p:cNvPr id="14" name="Slide Zoom 13">
                <a:extLst>
                  <a:ext uri="{FF2B5EF4-FFF2-40B4-BE49-F238E27FC236}">
                    <a16:creationId xmlns:a16="http://schemas.microsoft.com/office/drawing/2014/main" id="{3D0F3118-8396-81F9-971D-F4E2F3FF8917}"/>
                  </a:ext>
                </a:extLst>
              </p:cNvPr>
              <p:cNvPicPr>
                <a:picLocks noGrp="1" noRot="1" noChangeAspect="1" noMove="1" noResize="1" noEditPoints="1" noAdjustHandles="1" noChangeArrowheads="1" noChangeShapeType="1"/>
              </p:cNvPicPr>
              <p:nvPr/>
            </p:nvPicPr>
            <p:blipFill>
              <a:blip r:embed="rId14"/>
              <a:stretch>
                <a:fillRect/>
              </a:stretch>
            </p:blipFill>
            <p:spPr>
              <a:xfrm>
                <a:off x="9760448" y="4487017"/>
                <a:ext cx="1671263" cy="940085"/>
              </a:xfrm>
              <a:prstGeom prst="rect">
                <a:avLst/>
              </a:prstGeom>
              <a:ln w="3175">
                <a:solidFill>
                  <a:prstClr val="ltGray"/>
                </a:solidFill>
              </a:ln>
            </p:spPr>
          </p:pic>
        </mc:Fallback>
      </mc:AlternateContent>
    </p:spTree>
    <p:extLst>
      <p:ext uri="{BB962C8B-B14F-4D97-AF65-F5344CB8AC3E}">
        <p14:creationId xmlns:p14="http://schemas.microsoft.com/office/powerpoint/2010/main" val="40613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5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5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5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25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250"/>
                                        <p:tgtEl>
                                          <p:spTgt spid="13"/>
                                        </p:tgtEl>
                                      </p:cBhvr>
                                    </p:animEffect>
                                  </p:childTnLst>
                                </p:cTn>
                              </p:par>
                              <p:par>
                                <p:cTn id="44" presetID="10" presetClass="entr" presetSubtype="0" repeatCount="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25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5" end="5"/>
                                            </p:txEl>
                                          </p:spTgt>
                                        </p:tgtEl>
                                        <p:attrNameLst>
                                          <p:attrName>style.visibility</p:attrName>
                                        </p:attrNameLst>
                                      </p:cBhvr>
                                      <p:to>
                                        <p:strVal val="visible"/>
                                      </p:to>
                                    </p:se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25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250"/>
                                        <p:tgtEl>
                                          <p:spTgt spid="1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50"/>
                                        <p:tgtEl>
                                          <p:spTgt spid="20"/>
                                        </p:tgtEl>
                                      </p:cBhvr>
                                    </p:animEffect>
                                  </p:childTnLst>
                                </p:cTn>
                              </p:par>
                              <p:par>
                                <p:cTn id="60" presetID="1" presetClass="entr" presetSubtype="0"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6" grpId="0" animBg="1"/>
      <p:bldP spid="11" grpId="0"/>
      <p:bldP spid="13" grpId="0"/>
      <p:bldP spid="18" grpId="0"/>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B716-5613-6D06-53F2-7DF1AE5999D4}"/>
              </a:ext>
            </a:extLst>
          </p:cNvPr>
          <p:cNvSpPr>
            <a:spLocks noGrp="1"/>
          </p:cNvSpPr>
          <p:nvPr>
            <p:ph type="title"/>
          </p:nvPr>
        </p:nvSpPr>
        <p:spPr/>
        <p:txBody>
          <a:bodyPr>
            <a:normAutofit fontScale="90000"/>
          </a:bodyPr>
          <a:lstStyle/>
          <a:p>
            <a:r>
              <a:rPr lang="en-US" dirty="0"/>
              <a:t>Review – null, censoring and validity</a:t>
            </a:r>
          </a:p>
        </p:txBody>
      </p:sp>
      <mc:AlternateContent xmlns:mc="http://schemas.openxmlformats.org/markup-compatibility/2006" xmlns:a14="http://schemas.microsoft.com/office/drawing/2010/main">
        <mc:Choice Requires="a14">
          <p:graphicFrame>
            <p:nvGraphicFramePr>
              <p:cNvPr id="13" name="Table 13">
                <a:extLst>
                  <a:ext uri="{FF2B5EF4-FFF2-40B4-BE49-F238E27FC236}">
                    <a16:creationId xmlns:a16="http://schemas.microsoft.com/office/drawing/2014/main" id="{716BC595-AA14-1EDB-B7BC-1617F3FA4535}"/>
                  </a:ext>
                </a:extLst>
              </p:cNvPr>
              <p:cNvGraphicFramePr>
                <a:graphicFrameLocks noGrp="1"/>
              </p:cNvGraphicFramePr>
              <p:nvPr/>
            </p:nvGraphicFramePr>
            <p:xfrm>
              <a:off x="454501" y="1053429"/>
              <a:ext cx="11621770" cy="4008628"/>
            </p:xfrm>
            <a:graphic>
              <a:graphicData uri="http://schemas.openxmlformats.org/drawingml/2006/table">
                <a:tbl>
                  <a:tblPr firstRow="1" bandRow="1">
                    <a:tableStyleId>{5C22544A-7EE6-4342-B048-85BDC9FD1C3A}</a:tableStyleId>
                  </a:tblPr>
                  <a:tblGrid>
                    <a:gridCol w="1172210">
                      <a:extLst>
                        <a:ext uri="{9D8B030D-6E8A-4147-A177-3AD203B41FA5}">
                          <a16:colId xmlns:a16="http://schemas.microsoft.com/office/drawing/2014/main" val="224090343"/>
                        </a:ext>
                      </a:extLst>
                    </a:gridCol>
                    <a:gridCol w="1305560">
                      <a:extLst>
                        <a:ext uri="{9D8B030D-6E8A-4147-A177-3AD203B41FA5}">
                          <a16:colId xmlns:a16="http://schemas.microsoft.com/office/drawing/2014/main" val="4009629869"/>
                        </a:ext>
                      </a:extLst>
                    </a:gridCol>
                    <a:gridCol w="1143000">
                      <a:extLst>
                        <a:ext uri="{9D8B030D-6E8A-4147-A177-3AD203B41FA5}">
                          <a16:colId xmlns:a16="http://schemas.microsoft.com/office/drawing/2014/main" val="2465463169"/>
                        </a:ext>
                      </a:extLst>
                    </a:gridCol>
                    <a:gridCol w="1143000">
                      <a:extLst>
                        <a:ext uri="{9D8B030D-6E8A-4147-A177-3AD203B41FA5}">
                          <a16:colId xmlns:a16="http://schemas.microsoft.com/office/drawing/2014/main" val="4063292201"/>
                        </a:ext>
                      </a:extLst>
                    </a:gridCol>
                    <a:gridCol w="1143000">
                      <a:extLst>
                        <a:ext uri="{9D8B030D-6E8A-4147-A177-3AD203B41FA5}">
                          <a16:colId xmlns:a16="http://schemas.microsoft.com/office/drawing/2014/main" val="2115518918"/>
                        </a:ext>
                      </a:extLst>
                    </a:gridCol>
                    <a:gridCol w="1143000">
                      <a:extLst>
                        <a:ext uri="{9D8B030D-6E8A-4147-A177-3AD203B41FA5}">
                          <a16:colId xmlns:a16="http://schemas.microsoft.com/office/drawing/2014/main" val="2367159860"/>
                        </a:ext>
                      </a:extLst>
                    </a:gridCol>
                    <a:gridCol w="1143000">
                      <a:extLst>
                        <a:ext uri="{9D8B030D-6E8A-4147-A177-3AD203B41FA5}">
                          <a16:colId xmlns:a16="http://schemas.microsoft.com/office/drawing/2014/main" val="19119367"/>
                        </a:ext>
                      </a:extLst>
                    </a:gridCol>
                    <a:gridCol w="1143000">
                      <a:extLst>
                        <a:ext uri="{9D8B030D-6E8A-4147-A177-3AD203B41FA5}">
                          <a16:colId xmlns:a16="http://schemas.microsoft.com/office/drawing/2014/main" val="1523508512"/>
                        </a:ext>
                      </a:extLst>
                    </a:gridCol>
                    <a:gridCol w="1143000">
                      <a:extLst>
                        <a:ext uri="{9D8B030D-6E8A-4147-A177-3AD203B41FA5}">
                          <a16:colId xmlns:a16="http://schemas.microsoft.com/office/drawing/2014/main" val="1266555918"/>
                        </a:ext>
                      </a:extLst>
                    </a:gridCol>
                    <a:gridCol w="1143000">
                      <a:extLst>
                        <a:ext uri="{9D8B030D-6E8A-4147-A177-3AD203B41FA5}">
                          <a16:colId xmlns:a16="http://schemas.microsoft.com/office/drawing/2014/main" val="1259609752"/>
                        </a:ext>
                      </a:extLst>
                    </a:gridCol>
                  </a:tblGrid>
                  <a:tr h="590677">
                    <a:tc gridSpan="2">
                      <a:txBody>
                        <a:bodyPr/>
                        <a:lstStyle/>
                        <a:p>
                          <a:pPr algn="l"/>
                          <a:r>
                            <a:rPr lang="en-US" sz="1600" dirty="0"/>
                            <a:t>Test statistics</a:t>
                          </a:r>
                        </a:p>
                      </a:txBody>
                      <a:tcPr anchor="ctr">
                        <a:lnR w="19050" cap="flat" cmpd="sng" algn="ctr">
                          <a:solidFill>
                            <a:schemeClr val="bg1"/>
                          </a:solidFill>
                          <a:prstDash val="solid"/>
                          <a:round/>
                          <a:headEnd type="none" w="med" len="med"/>
                          <a:tailEnd type="none" w="med" len="med"/>
                        </a:lnR>
                      </a:tcPr>
                    </a:tc>
                    <a:tc hMerge="1">
                      <a:txBody>
                        <a:bodyPr/>
                        <a:lstStyle/>
                        <a:p>
                          <a:endParaRPr lang="en-US"/>
                        </a:p>
                      </a:txBody>
                      <a:tcPr/>
                    </a:tc>
                    <a:tc gridSpan="2">
                      <a:txBody>
                        <a:bodyPr/>
                        <a:lstStyle/>
                        <a:p>
                          <a:pPr algn="ctr"/>
                          <a:r>
                            <a:rPr lang="en-US" sz="1600" dirty="0"/>
                            <a:t>Log-rank</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hMerge="1">
                      <a:txBody>
                        <a:bodyPr/>
                        <a:lstStyle/>
                        <a:p>
                          <a:endParaRPr lang="en-US"/>
                        </a:p>
                      </a:txBody>
                      <a:tcPr/>
                    </a:tc>
                    <a:tc gridSpan="2">
                      <a:txBody>
                        <a:bodyPr/>
                        <a:lstStyle/>
                        <a:p>
                          <a:pPr algn="ctr"/>
                          <a:r>
                            <a:rPr lang="en-US" sz="1600" dirty="0"/>
                            <a:t>Stratified</a:t>
                          </a:r>
                        </a:p>
                        <a:p>
                          <a:pPr algn="ctr"/>
                          <a:r>
                            <a:rPr lang="en-US" sz="1600" dirty="0"/>
                            <a:t>Log-rank</a:t>
                          </a:r>
                          <a:r>
                            <a:rPr lang="en-US" sz="1600" baseline="30000" dirty="0"/>
                            <a:t>†</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hMerge="1">
                      <a:txBody>
                        <a:bodyPr/>
                        <a:lstStyle/>
                        <a:p>
                          <a:endParaRPr lang="en-US"/>
                        </a:p>
                      </a:txBody>
                      <a:tcPr/>
                    </a:tc>
                    <a:tc gridSpan="2">
                      <a:txBody>
                        <a:bodyPr/>
                        <a:lstStyle/>
                        <a:p>
                          <a:pPr algn="ctr"/>
                          <a:r>
                            <a:rPr lang="en-US" sz="1600" dirty="0"/>
                            <a:t>Model-Robust</a:t>
                          </a:r>
                        </a:p>
                        <a:p>
                          <a:pPr algn="ctr"/>
                          <a:r>
                            <a:rPr lang="en-US" sz="1600" dirty="0"/>
                            <a:t>Cox score (Lin &amp; Wei)</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hMerge="1">
                      <a:txBody>
                        <a:bodyPr/>
                        <a:lstStyle/>
                        <a:p>
                          <a:endParaRPr lang="en-US"/>
                        </a:p>
                      </a:txBody>
                      <a:tcPr/>
                    </a:tc>
                    <a:tc gridSpan="2">
                      <a:txBody>
                        <a:bodyPr/>
                        <a:lstStyle/>
                        <a:p>
                          <a:pPr algn="ctr"/>
                          <a:r>
                            <a:rPr lang="en-US" sz="1600" dirty="0"/>
                            <a:t>Model-based</a:t>
                          </a:r>
                        </a:p>
                        <a:p>
                          <a:pPr algn="ctr"/>
                          <a:r>
                            <a:rPr lang="en-US" sz="1600" dirty="0"/>
                            <a:t>Cox score</a:t>
                          </a:r>
                        </a:p>
                      </a:txBody>
                      <a:tcPr anchor="ctr">
                        <a:lnL w="19050" cap="flat" cmpd="sng" algn="ctr">
                          <a:solidFill>
                            <a:schemeClr val="bg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2342276035"/>
                      </a:ext>
                    </a:extLst>
                  </a:tr>
                  <a:tr h="590677">
                    <a:tc gridSpan="2">
                      <a:txBody>
                        <a:bodyPr/>
                        <a:lstStyle/>
                        <a:p>
                          <a:pPr algn="l"/>
                          <a:r>
                            <a:rPr lang="en-US" sz="1600" dirty="0"/>
                            <a:t>Null Hypothesis</a:t>
                          </a:r>
                        </a:p>
                      </a:txBody>
                      <a:tcPr anchor="ctr">
                        <a:lnR w="19050" cap="flat" cmpd="sng" algn="ctr">
                          <a:solidFill>
                            <a:schemeClr val="bg1"/>
                          </a:solidFill>
                          <a:prstDash val="solid"/>
                          <a:round/>
                          <a:headEnd type="none" w="med" len="med"/>
                          <a:tailEnd type="none" w="med" len="med"/>
                        </a:lnR>
                      </a:tcPr>
                    </a:tc>
                    <a:tc hMerge="1">
                      <a:txBody>
                        <a:bodyPr/>
                        <a:lstStyle/>
                        <a:p>
                          <a:endParaRPr lang="en-US"/>
                        </a:p>
                      </a:txBody>
                      <a:tcPr/>
                    </a:tc>
                    <a:tc>
                      <a:txBody>
                        <a:bodyPr/>
                        <a:lstStyle/>
                        <a:p>
                          <a:pPr algn="ctr"/>
                          <a:r>
                            <a:rPr lang="en-US" sz="1200" dirty="0"/>
                            <a:t>Unconditional</a:t>
                          </a:r>
                        </a:p>
                        <a:p>
                          <a:pPr algn="ctr"/>
                          <a14:m>
                            <m:oMathPara xmlns:m="http://schemas.openxmlformats.org/officeDocument/2006/math">
                              <m:oMathParaPr>
                                <m:jc m:val="centerGroup"/>
                              </m:oMathParaPr>
                              <m:oMath xmlns:m="http://schemas.openxmlformats.org/officeDocument/2006/math">
                                <m:r>
                                  <a:rPr lang="en-US" sz="1050" b="0" smtClean="0">
                                    <a:latin typeface="Cambria Math" panose="02040503050406030204" pitchFamily="18" charset="0"/>
                                  </a:rPr>
                                  <m:t>𝜆</m:t>
                                </m:r>
                                <m:d>
                                  <m:dPr>
                                    <m:ctrlPr>
                                      <a:rPr lang="en-US" sz="1050" b="0" i="1" smtClean="0">
                                        <a:latin typeface="Cambria Math" panose="02040503050406030204" pitchFamily="18" charset="0"/>
                                      </a:rPr>
                                    </m:ctrlPr>
                                  </m:dPr>
                                  <m:e>
                                    <m:r>
                                      <a:rPr lang="en-US" sz="1050" b="0" smtClean="0">
                                        <a:latin typeface="Cambria Math" panose="02040503050406030204" pitchFamily="18" charset="0"/>
                                      </a:rPr>
                                      <m:t>𝑡</m:t>
                                    </m:r>
                                  </m:e>
                                  <m:e>
                                    <m:r>
                                      <a:rPr lang="en-US" sz="1050" b="0" smtClean="0">
                                        <a:latin typeface="Cambria Math" panose="02040503050406030204" pitchFamily="18" charset="0"/>
                                      </a:rPr>
                                      <m:t>𝐴</m:t>
                                    </m:r>
                                    <m:r>
                                      <a:rPr lang="en-US" sz="1050" b="0" smtClean="0">
                                        <a:latin typeface="Cambria Math" panose="02040503050406030204" pitchFamily="18" charset="0"/>
                                      </a:rPr>
                                      <m:t>=1</m:t>
                                    </m:r>
                                  </m:e>
                                </m:d>
                                <m:r>
                                  <a:rPr lang="en-US" sz="1050" b="0" smtClean="0">
                                    <a:latin typeface="Cambria Math" panose="02040503050406030204" pitchFamily="18" charset="0"/>
                                  </a:rPr>
                                  <m:t>=</m:t>
                                </m:r>
                                <m:r>
                                  <a:rPr lang="en-US" sz="1050" b="0" smtClean="0">
                                    <a:latin typeface="Cambria Math" panose="02040503050406030204" pitchFamily="18" charset="0"/>
                                  </a:rPr>
                                  <m:t>𝜆</m:t>
                                </m:r>
                                <m:d>
                                  <m:dPr>
                                    <m:ctrlPr>
                                      <a:rPr lang="en-US" sz="1050" b="0" i="1" smtClean="0">
                                        <a:latin typeface="Cambria Math" panose="02040503050406030204" pitchFamily="18" charset="0"/>
                                      </a:rPr>
                                    </m:ctrlPr>
                                  </m:dPr>
                                  <m:e>
                                    <m:r>
                                      <a:rPr lang="en-US" sz="1050" b="0" smtClean="0">
                                        <a:latin typeface="Cambria Math" panose="02040503050406030204" pitchFamily="18" charset="0"/>
                                      </a:rPr>
                                      <m:t>𝑡</m:t>
                                    </m:r>
                                  </m:e>
                                  <m:e>
                                    <m:r>
                                      <a:rPr lang="en-US" sz="1050" b="0" smtClean="0">
                                        <a:latin typeface="Cambria Math" panose="02040503050406030204" pitchFamily="18" charset="0"/>
                                      </a:rPr>
                                      <m:t>𝐴</m:t>
                                    </m:r>
                                    <m:r>
                                      <a:rPr lang="en-US" sz="1050" b="0" smtClean="0">
                                        <a:latin typeface="Cambria Math" panose="02040503050406030204" pitchFamily="18" charset="0"/>
                                      </a:rPr>
                                      <m:t>=0</m:t>
                                    </m:r>
                                  </m:e>
                                </m:d>
                              </m:oMath>
                            </m:oMathPara>
                          </a14:m>
                          <a:endParaRPr lang="en-US" sz="1050" dirty="0"/>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ctr"/>
                          <a:r>
                            <a:rPr lang="en-US" sz="1200" dirty="0"/>
                            <a:t>Conditional</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050" b="0" smtClean="0">
                                    <a:latin typeface="Cambria Math" panose="02040503050406030204" pitchFamily="18" charset="0"/>
                                  </a:rPr>
                                  <m:t>𝜆</m:t>
                                </m:r>
                                <m:d>
                                  <m:dPr>
                                    <m:ctrlPr>
                                      <a:rPr lang="en-US" sz="1050" b="0" i="1" smtClean="0">
                                        <a:latin typeface="Cambria Math" panose="02040503050406030204" pitchFamily="18" charset="0"/>
                                      </a:rPr>
                                    </m:ctrlPr>
                                  </m:dPr>
                                  <m:e>
                                    <m:r>
                                      <a:rPr lang="en-US" sz="1050" b="0" smtClean="0">
                                        <a:latin typeface="Cambria Math" panose="02040503050406030204" pitchFamily="18" charset="0"/>
                                      </a:rPr>
                                      <m:t>𝑡</m:t>
                                    </m:r>
                                  </m:e>
                                  <m:e>
                                    <m:r>
                                      <a:rPr lang="en-US" sz="1050" b="0" smtClean="0">
                                        <a:latin typeface="Cambria Math" panose="02040503050406030204" pitchFamily="18" charset="0"/>
                                      </a:rPr>
                                      <m:t>𝐴</m:t>
                                    </m:r>
                                    <m:r>
                                      <a:rPr lang="en-US" sz="1050" b="0" smtClean="0">
                                        <a:latin typeface="Cambria Math" panose="02040503050406030204" pitchFamily="18" charset="0"/>
                                      </a:rPr>
                                      <m:t>=1,</m:t>
                                    </m:r>
                                    <m:r>
                                      <a:rPr lang="en-US" sz="1050" b="0" smtClean="0">
                                        <a:latin typeface="Cambria Math" panose="02040503050406030204" pitchFamily="18" charset="0"/>
                                      </a:rPr>
                                      <m:t>𝑋</m:t>
                                    </m:r>
                                  </m:e>
                                </m:d>
                                <m:r>
                                  <a:rPr lang="en-US" sz="1050" b="0" smtClean="0">
                                    <a:latin typeface="Cambria Math" panose="02040503050406030204" pitchFamily="18" charset="0"/>
                                  </a:rPr>
                                  <m:t>=</m:t>
                                </m:r>
                                <m:r>
                                  <a:rPr lang="en-US" sz="1050" b="0" smtClean="0">
                                    <a:latin typeface="Cambria Math" panose="02040503050406030204" pitchFamily="18" charset="0"/>
                                  </a:rPr>
                                  <m:t>𝜆</m:t>
                                </m:r>
                                <m:d>
                                  <m:dPr>
                                    <m:ctrlPr>
                                      <a:rPr lang="en-US" sz="1050" b="0" i="1" smtClean="0">
                                        <a:latin typeface="Cambria Math" panose="02040503050406030204" pitchFamily="18" charset="0"/>
                                      </a:rPr>
                                    </m:ctrlPr>
                                  </m:dPr>
                                  <m:e>
                                    <m:r>
                                      <a:rPr lang="en-US" sz="1050" b="0" smtClean="0">
                                        <a:latin typeface="Cambria Math" panose="02040503050406030204" pitchFamily="18" charset="0"/>
                                      </a:rPr>
                                      <m:t>𝑡</m:t>
                                    </m:r>
                                  </m:e>
                                  <m:e>
                                    <m:r>
                                      <a:rPr lang="en-US" sz="1050" b="0" smtClean="0">
                                        <a:latin typeface="Cambria Math" panose="02040503050406030204" pitchFamily="18" charset="0"/>
                                      </a:rPr>
                                      <m:t>𝐴</m:t>
                                    </m:r>
                                    <m:r>
                                      <a:rPr lang="en-US" sz="1050" b="0" smtClean="0">
                                        <a:latin typeface="Cambria Math" panose="02040503050406030204" pitchFamily="18" charset="0"/>
                                      </a:rPr>
                                      <m:t>=0,</m:t>
                                    </m:r>
                                    <m:r>
                                      <a:rPr lang="en-US" sz="1050" b="0" smtClean="0">
                                        <a:latin typeface="Cambria Math" panose="02040503050406030204" pitchFamily="18" charset="0"/>
                                      </a:rPr>
                                      <m:t>𝑋</m:t>
                                    </m:r>
                                  </m:e>
                                </m:d>
                              </m:oMath>
                            </m:oMathPara>
                          </a14:m>
                          <a:endParaRPr lang="en-US" sz="1050" dirty="0"/>
                        </a:p>
                      </a:txBody>
                      <a:tcPr anchor="ctr">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1200" dirty="0"/>
                            <a:t>Unconditional</a:t>
                          </a:r>
                        </a:p>
                        <a:p>
                          <a:pPr algn="ctr"/>
                          <a14:m>
                            <m:oMathPara xmlns:m="http://schemas.openxmlformats.org/officeDocument/2006/math">
                              <m:oMathParaPr>
                                <m:jc m:val="centerGroup"/>
                              </m:oMathParaPr>
                              <m:oMath xmlns:m="http://schemas.openxmlformats.org/officeDocument/2006/math">
                                <m:r>
                                  <a:rPr lang="en-US" sz="1050" b="0" smtClean="0">
                                    <a:latin typeface="Cambria Math" panose="02040503050406030204" pitchFamily="18" charset="0"/>
                                  </a:rPr>
                                  <m:t>𝜆</m:t>
                                </m:r>
                                <m:d>
                                  <m:dPr>
                                    <m:ctrlPr>
                                      <a:rPr lang="en-US" sz="1050" b="0" i="1" smtClean="0">
                                        <a:latin typeface="Cambria Math" panose="02040503050406030204" pitchFamily="18" charset="0"/>
                                      </a:rPr>
                                    </m:ctrlPr>
                                  </m:dPr>
                                  <m:e>
                                    <m:r>
                                      <a:rPr lang="en-US" sz="1050" b="0" smtClean="0">
                                        <a:latin typeface="Cambria Math" panose="02040503050406030204" pitchFamily="18" charset="0"/>
                                      </a:rPr>
                                      <m:t>𝑡</m:t>
                                    </m:r>
                                  </m:e>
                                  <m:e>
                                    <m:r>
                                      <a:rPr lang="en-US" sz="1050" b="0" smtClean="0">
                                        <a:latin typeface="Cambria Math" panose="02040503050406030204" pitchFamily="18" charset="0"/>
                                      </a:rPr>
                                      <m:t>𝐴</m:t>
                                    </m:r>
                                    <m:r>
                                      <a:rPr lang="en-US" sz="1050" b="0" smtClean="0">
                                        <a:latin typeface="Cambria Math" panose="02040503050406030204" pitchFamily="18" charset="0"/>
                                      </a:rPr>
                                      <m:t>=1</m:t>
                                    </m:r>
                                  </m:e>
                                </m:d>
                                <m:r>
                                  <a:rPr lang="en-US" sz="1050" b="0" smtClean="0">
                                    <a:latin typeface="Cambria Math" panose="02040503050406030204" pitchFamily="18" charset="0"/>
                                  </a:rPr>
                                  <m:t>=</m:t>
                                </m:r>
                                <m:r>
                                  <a:rPr lang="en-US" sz="1050" b="0" smtClean="0">
                                    <a:latin typeface="Cambria Math" panose="02040503050406030204" pitchFamily="18" charset="0"/>
                                  </a:rPr>
                                  <m:t>𝜆</m:t>
                                </m:r>
                                <m:d>
                                  <m:dPr>
                                    <m:ctrlPr>
                                      <a:rPr lang="en-US" sz="1050" b="0" i="1" smtClean="0">
                                        <a:latin typeface="Cambria Math" panose="02040503050406030204" pitchFamily="18" charset="0"/>
                                      </a:rPr>
                                    </m:ctrlPr>
                                  </m:dPr>
                                  <m:e>
                                    <m:r>
                                      <a:rPr lang="en-US" sz="1050" b="0" smtClean="0">
                                        <a:latin typeface="Cambria Math" panose="02040503050406030204" pitchFamily="18" charset="0"/>
                                      </a:rPr>
                                      <m:t>𝑡</m:t>
                                    </m:r>
                                  </m:e>
                                  <m:e>
                                    <m:r>
                                      <a:rPr lang="en-US" sz="1050" b="0" smtClean="0">
                                        <a:latin typeface="Cambria Math" panose="02040503050406030204" pitchFamily="18" charset="0"/>
                                      </a:rPr>
                                      <m:t>𝐴</m:t>
                                    </m:r>
                                    <m:r>
                                      <a:rPr lang="en-US" sz="1050" b="0" smtClean="0">
                                        <a:latin typeface="Cambria Math" panose="02040503050406030204" pitchFamily="18" charset="0"/>
                                      </a:rPr>
                                      <m:t>=0</m:t>
                                    </m:r>
                                  </m:e>
                                </m:d>
                              </m:oMath>
                            </m:oMathPara>
                          </a14:m>
                          <a:endParaRPr lang="en-US" sz="1050" dirty="0"/>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ctr"/>
                          <a:r>
                            <a:rPr lang="en-US" sz="1200" dirty="0"/>
                            <a:t>Conditional</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050" b="0" smtClean="0">
                                    <a:latin typeface="Cambria Math" panose="02040503050406030204" pitchFamily="18" charset="0"/>
                                  </a:rPr>
                                  <m:t>𝜆</m:t>
                                </m:r>
                                <m:d>
                                  <m:dPr>
                                    <m:ctrlPr>
                                      <a:rPr lang="en-US" sz="1050" b="0" i="1" smtClean="0">
                                        <a:latin typeface="Cambria Math" panose="02040503050406030204" pitchFamily="18" charset="0"/>
                                      </a:rPr>
                                    </m:ctrlPr>
                                  </m:dPr>
                                  <m:e>
                                    <m:r>
                                      <a:rPr lang="en-US" sz="1050" b="0" smtClean="0">
                                        <a:latin typeface="Cambria Math" panose="02040503050406030204" pitchFamily="18" charset="0"/>
                                      </a:rPr>
                                      <m:t>𝑡</m:t>
                                    </m:r>
                                  </m:e>
                                  <m:e>
                                    <m:r>
                                      <a:rPr lang="en-US" sz="1050" b="0" smtClean="0">
                                        <a:latin typeface="Cambria Math" panose="02040503050406030204" pitchFamily="18" charset="0"/>
                                      </a:rPr>
                                      <m:t>𝐴</m:t>
                                    </m:r>
                                    <m:r>
                                      <a:rPr lang="en-US" sz="1050" b="0" smtClean="0">
                                        <a:latin typeface="Cambria Math" panose="02040503050406030204" pitchFamily="18" charset="0"/>
                                      </a:rPr>
                                      <m:t>=1,</m:t>
                                    </m:r>
                                    <m:r>
                                      <a:rPr lang="en-US" sz="1050" b="0" smtClean="0">
                                        <a:latin typeface="Cambria Math" panose="02040503050406030204" pitchFamily="18" charset="0"/>
                                      </a:rPr>
                                      <m:t>𝑋</m:t>
                                    </m:r>
                                  </m:e>
                                </m:d>
                                <m:r>
                                  <a:rPr lang="en-US" sz="1050" b="0" smtClean="0">
                                    <a:latin typeface="Cambria Math" panose="02040503050406030204" pitchFamily="18" charset="0"/>
                                  </a:rPr>
                                  <m:t>=</m:t>
                                </m:r>
                                <m:r>
                                  <a:rPr lang="en-US" sz="1050" b="0" smtClean="0">
                                    <a:latin typeface="Cambria Math" panose="02040503050406030204" pitchFamily="18" charset="0"/>
                                  </a:rPr>
                                  <m:t>𝜆</m:t>
                                </m:r>
                                <m:d>
                                  <m:dPr>
                                    <m:ctrlPr>
                                      <a:rPr lang="en-US" sz="1050" b="0" i="1" smtClean="0">
                                        <a:latin typeface="Cambria Math" panose="02040503050406030204" pitchFamily="18" charset="0"/>
                                      </a:rPr>
                                    </m:ctrlPr>
                                  </m:dPr>
                                  <m:e>
                                    <m:r>
                                      <a:rPr lang="en-US" sz="1050" b="0" smtClean="0">
                                        <a:latin typeface="Cambria Math" panose="02040503050406030204" pitchFamily="18" charset="0"/>
                                      </a:rPr>
                                      <m:t>𝑡</m:t>
                                    </m:r>
                                  </m:e>
                                  <m:e>
                                    <m:r>
                                      <a:rPr lang="en-US" sz="1050" b="0" smtClean="0">
                                        <a:latin typeface="Cambria Math" panose="02040503050406030204" pitchFamily="18" charset="0"/>
                                      </a:rPr>
                                      <m:t>𝐴</m:t>
                                    </m:r>
                                    <m:r>
                                      <a:rPr lang="en-US" sz="1050" b="0" smtClean="0">
                                        <a:latin typeface="Cambria Math" panose="02040503050406030204" pitchFamily="18" charset="0"/>
                                      </a:rPr>
                                      <m:t>=0,</m:t>
                                    </m:r>
                                    <m:r>
                                      <a:rPr lang="en-US" sz="1050" b="0" smtClean="0">
                                        <a:latin typeface="Cambria Math" panose="02040503050406030204" pitchFamily="18" charset="0"/>
                                      </a:rPr>
                                      <m:t>𝑋</m:t>
                                    </m:r>
                                  </m:e>
                                </m:d>
                              </m:oMath>
                            </m:oMathPara>
                          </a14:m>
                          <a:endParaRPr lang="en-US" sz="1050" dirty="0"/>
                        </a:p>
                      </a:txBody>
                      <a:tcPr anchor="ctr">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1200" dirty="0"/>
                            <a:t>Unconditional</a:t>
                          </a:r>
                        </a:p>
                        <a:p>
                          <a:pPr algn="ctr"/>
                          <a14:m>
                            <m:oMathPara xmlns:m="http://schemas.openxmlformats.org/officeDocument/2006/math">
                              <m:oMathParaPr>
                                <m:jc m:val="centerGroup"/>
                              </m:oMathParaPr>
                              <m:oMath xmlns:m="http://schemas.openxmlformats.org/officeDocument/2006/math">
                                <m:r>
                                  <a:rPr lang="en-US" sz="1050" b="0" smtClean="0">
                                    <a:latin typeface="Cambria Math" panose="02040503050406030204" pitchFamily="18" charset="0"/>
                                  </a:rPr>
                                  <m:t>𝜆</m:t>
                                </m:r>
                                <m:d>
                                  <m:dPr>
                                    <m:ctrlPr>
                                      <a:rPr lang="en-US" sz="1050" b="0" i="1" smtClean="0">
                                        <a:latin typeface="Cambria Math" panose="02040503050406030204" pitchFamily="18" charset="0"/>
                                      </a:rPr>
                                    </m:ctrlPr>
                                  </m:dPr>
                                  <m:e>
                                    <m:r>
                                      <a:rPr lang="en-US" sz="1050" b="0" smtClean="0">
                                        <a:latin typeface="Cambria Math" panose="02040503050406030204" pitchFamily="18" charset="0"/>
                                      </a:rPr>
                                      <m:t>𝑡</m:t>
                                    </m:r>
                                  </m:e>
                                  <m:e>
                                    <m:r>
                                      <a:rPr lang="en-US" sz="1050" b="0" smtClean="0">
                                        <a:latin typeface="Cambria Math" panose="02040503050406030204" pitchFamily="18" charset="0"/>
                                      </a:rPr>
                                      <m:t>𝐴</m:t>
                                    </m:r>
                                    <m:r>
                                      <a:rPr lang="en-US" sz="1050" b="0" smtClean="0">
                                        <a:latin typeface="Cambria Math" panose="02040503050406030204" pitchFamily="18" charset="0"/>
                                      </a:rPr>
                                      <m:t>=1</m:t>
                                    </m:r>
                                  </m:e>
                                </m:d>
                                <m:r>
                                  <a:rPr lang="en-US" sz="1050" b="0" smtClean="0">
                                    <a:latin typeface="Cambria Math" panose="02040503050406030204" pitchFamily="18" charset="0"/>
                                  </a:rPr>
                                  <m:t>=</m:t>
                                </m:r>
                                <m:r>
                                  <a:rPr lang="en-US" sz="1050" b="0" smtClean="0">
                                    <a:latin typeface="Cambria Math" panose="02040503050406030204" pitchFamily="18" charset="0"/>
                                  </a:rPr>
                                  <m:t>𝜆</m:t>
                                </m:r>
                                <m:d>
                                  <m:dPr>
                                    <m:ctrlPr>
                                      <a:rPr lang="en-US" sz="1050" b="0" i="1" smtClean="0">
                                        <a:latin typeface="Cambria Math" panose="02040503050406030204" pitchFamily="18" charset="0"/>
                                      </a:rPr>
                                    </m:ctrlPr>
                                  </m:dPr>
                                  <m:e>
                                    <m:r>
                                      <a:rPr lang="en-US" sz="1050" b="0" smtClean="0">
                                        <a:latin typeface="Cambria Math" panose="02040503050406030204" pitchFamily="18" charset="0"/>
                                      </a:rPr>
                                      <m:t>𝑡</m:t>
                                    </m:r>
                                  </m:e>
                                  <m:e>
                                    <m:r>
                                      <a:rPr lang="en-US" sz="1050" b="0" smtClean="0">
                                        <a:latin typeface="Cambria Math" panose="02040503050406030204" pitchFamily="18" charset="0"/>
                                      </a:rPr>
                                      <m:t>𝐴</m:t>
                                    </m:r>
                                    <m:r>
                                      <a:rPr lang="en-US" sz="1050" b="0" smtClean="0">
                                        <a:latin typeface="Cambria Math" panose="02040503050406030204" pitchFamily="18" charset="0"/>
                                      </a:rPr>
                                      <m:t>=0</m:t>
                                    </m:r>
                                  </m:e>
                                </m:d>
                              </m:oMath>
                            </m:oMathPara>
                          </a14:m>
                          <a:endParaRPr lang="en-US" sz="1050" dirty="0"/>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ctr"/>
                          <a:r>
                            <a:rPr lang="en-US" sz="1200" dirty="0"/>
                            <a:t>Conditional</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050" b="0" smtClean="0">
                                    <a:latin typeface="Cambria Math" panose="02040503050406030204" pitchFamily="18" charset="0"/>
                                  </a:rPr>
                                  <m:t>𝜆</m:t>
                                </m:r>
                                <m:d>
                                  <m:dPr>
                                    <m:ctrlPr>
                                      <a:rPr lang="en-US" sz="1050" b="0" i="1" smtClean="0">
                                        <a:latin typeface="Cambria Math" panose="02040503050406030204" pitchFamily="18" charset="0"/>
                                      </a:rPr>
                                    </m:ctrlPr>
                                  </m:dPr>
                                  <m:e>
                                    <m:r>
                                      <a:rPr lang="en-US" sz="1050" b="0" smtClean="0">
                                        <a:latin typeface="Cambria Math" panose="02040503050406030204" pitchFamily="18" charset="0"/>
                                      </a:rPr>
                                      <m:t>𝑡</m:t>
                                    </m:r>
                                  </m:e>
                                  <m:e>
                                    <m:r>
                                      <a:rPr lang="en-US" sz="1050" b="0" smtClean="0">
                                        <a:latin typeface="Cambria Math" panose="02040503050406030204" pitchFamily="18" charset="0"/>
                                      </a:rPr>
                                      <m:t>𝐴</m:t>
                                    </m:r>
                                    <m:r>
                                      <a:rPr lang="en-US" sz="1050" b="0" smtClean="0">
                                        <a:latin typeface="Cambria Math" panose="02040503050406030204" pitchFamily="18" charset="0"/>
                                      </a:rPr>
                                      <m:t>=1,</m:t>
                                    </m:r>
                                    <m:r>
                                      <a:rPr lang="en-US" sz="1050" b="0" smtClean="0">
                                        <a:latin typeface="Cambria Math" panose="02040503050406030204" pitchFamily="18" charset="0"/>
                                      </a:rPr>
                                      <m:t>𝑋</m:t>
                                    </m:r>
                                  </m:e>
                                </m:d>
                                <m:r>
                                  <a:rPr lang="en-US" sz="1050" b="0" smtClean="0">
                                    <a:latin typeface="Cambria Math" panose="02040503050406030204" pitchFamily="18" charset="0"/>
                                  </a:rPr>
                                  <m:t>=</m:t>
                                </m:r>
                                <m:r>
                                  <a:rPr lang="en-US" sz="1050" b="0" smtClean="0">
                                    <a:latin typeface="Cambria Math" panose="02040503050406030204" pitchFamily="18" charset="0"/>
                                  </a:rPr>
                                  <m:t>𝜆</m:t>
                                </m:r>
                                <m:d>
                                  <m:dPr>
                                    <m:ctrlPr>
                                      <a:rPr lang="en-US" sz="1050" b="0" i="1" smtClean="0">
                                        <a:latin typeface="Cambria Math" panose="02040503050406030204" pitchFamily="18" charset="0"/>
                                      </a:rPr>
                                    </m:ctrlPr>
                                  </m:dPr>
                                  <m:e>
                                    <m:r>
                                      <a:rPr lang="en-US" sz="1050" b="0" smtClean="0">
                                        <a:latin typeface="Cambria Math" panose="02040503050406030204" pitchFamily="18" charset="0"/>
                                      </a:rPr>
                                      <m:t>𝑡</m:t>
                                    </m:r>
                                  </m:e>
                                  <m:e>
                                    <m:r>
                                      <a:rPr lang="en-US" sz="1050" b="0" smtClean="0">
                                        <a:latin typeface="Cambria Math" panose="02040503050406030204" pitchFamily="18" charset="0"/>
                                      </a:rPr>
                                      <m:t>𝐴</m:t>
                                    </m:r>
                                    <m:r>
                                      <a:rPr lang="en-US" sz="1050" b="0" smtClean="0">
                                        <a:latin typeface="Cambria Math" panose="02040503050406030204" pitchFamily="18" charset="0"/>
                                      </a:rPr>
                                      <m:t>=0,</m:t>
                                    </m:r>
                                    <m:r>
                                      <a:rPr lang="en-US" sz="1050" b="0" smtClean="0">
                                        <a:latin typeface="Cambria Math" panose="02040503050406030204" pitchFamily="18" charset="0"/>
                                      </a:rPr>
                                      <m:t>𝑋</m:t>
                                    </m:r>
                                  </m:e>
                                </m:d>
                              </m:oMath>
                            </m:oMathPara>
                          </a14:m>
                          <a:endParaRPr lang="en-US" sz="1050" dirty="0"/>
                        </a:p>
                      </a:txBody>
                      <a:tcPr anchor="ctr">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1200" dirty="0"/>
                            <a:t>Unconditional</a:t>
                          </a:r>
                        </a:p>
                        <a:p>
                          <a:pPr algn="ctr"/>
                          <a14:m>
                            <m:oMathPara xmlns:m="http://schemas.openxmlformats.org/officeDocument/2006/math">
                              <m:oMathParaPr>
                                <m:jc m:val="centerGroup"/>
                              </m:oMathParaPr>
                              <m:oMath xmlns:m="http://schemas.openxmlformats.org/officeDocument/2006/math">
                                <m:r>
                                  <a:rPr lang="en-US" sz="1050" b="0" smtClean="0">
                                    <a:latin typeface="Cambria Math" panose="02040503050406030204" pitchFamily="18" charset="0"/>
                                  </a:rPr>
                                  <m:t>𝜆</m:t>
                                </m:r>
                                <m:d>
                                  <m:dPr>
                                    <m:ctrlPr>
                                      <a:rPr lang="en-US" sz="1050" b="0" i="1" smtClean="0">
                                        <a:latin typeface="Cambria Math" panose="02040503050406030204" pitchFamily="18" charset="0"/>
                                      </a:rPr>
                                    </m:ctrlPr>
                                  </m:dPr>
                                  <m:e>
                                    <m:r>
                                      <a:rPr lang="en-US" sz="1050" b="0" smtClean="0">
                                        <a:latin typeface="Cambria Math" panose="02040503050406030204" pitchFamily="18" charset="0"/>
                                      </a:rPr>
                                      <m:t>𝑡</m:t>
                                    </m:r>
                                  </m:e>
                                  <m:e>
                                    <m:r>
                                      <a:rPr lang="en-US" sz="1050" b="0" smtClean="0">
                                        <a:latin typeface="Cambria Math" panose="02040503050406030204" pitchFamily="18" charset="0"/>
                                      </a:rPr>
                                      <m:t>𝐴</m:t>
                                    </m:r>
                                    <m:r>
                                      <a:rPr lang="en-US" sz="1050" b="0" smtClean="0">
                                        <a:latin typeface="Cambria Math" panose="02040503050406030204" pitchFamily="18" charset="0"/>
                                      </a:rPr>
                                      <m:t>=1</m:t>
                                    </m:r>
                                  </m:e>
                                </m:d>
                                <m:r>
                                  <a:rPr lang="en-US" sz="1050" b="0" smtClean="0">
                                    <a:latin typeface="Cambria Math" panose="02040503050406030204" pitchFamily="18" charset="0"/>
                                  </a:rPr>
                                  <m:t>=</m:t>
                                </m:r>
                                <m:r>
                                  <a:rPr lang="en-US" sz="1050" b="0" smtClean="0">
                                    <a:latin typeface="Cambria Math" panose="02040503050406030204" pitchFamily="18" charset="0"/>
                                  </a:rPr>
                                  <m:t>𝜆</m:t>
                                </m:r>
                                <m:d>
                                  <m:dPr>
                                    <m:ctrlPr>
                                      <a:rPr lang="en-US" sz="1050" b="0" i="1" smtClean="0">
                                        <a:latin typeface="Cambria Math" panose="02040503050406030204" pitchFamily="18" charset="0"/>
                                      </a:rPr>
                                    </m:ctrlPr>
                                  </m:dPr>
                                  <m:e>
                                    <m:r>
                                      <a:rPr lang="en-US" sz="1050" b="0" smtClean="0">
                                        <a:latin typeface="Cambria Math" panose="02040503050406030204" pitchFamily="18" charset="0"/>
                                      </a:rPr>
                                      <m:t>𝑡</m:t>
                                    </m:r>
                                  </m:e>
                                  <m:e>
                                    <m:r>
                                      <a:rPr lang="en-US" sz="1050" b="0" smtClean="0">
                                        <a:latin typeface="Cambria Math" panose="02040503050406030204" pitchFamily="18" charset="0"/>
                                      </a:rPr>
                                      <m:t>𝐴</m:t>
                                    </m:r>
                                    <m:r>
                                      <a:rPr lang="en-US" sz="1050" b="0" smtClean="0">
                                        <a:latin typeface="Cambria Math" panose="02040503050406030204" pitchFamily="18" charset="0"/>
                                      </a:rPr>
                                      <m:t>=0</m:t>
                                    </m:r>
                                  </m:e>
                                </m:d>
                              </m:oMath>
                            </m:oMathPara>
                          </a14:m>
                          <a:endParaRPr lang="en-US" sz="1050" dirty="0"/>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ctr"/>
                          <a:r>
                            <a:rPr lang="en-US" sz="1200" dirty="0"/>
                            <a:t>Conditional</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050" b="0" smtClean="0">
                                    <a:latin typeface="Cambria Math" panose="02040503050406030204" pitchFamily="18" charset="0"/>
                                  </a:rPr>
                                  <m:t>𝜆</m:t>
                                </m:r>
                                <m:d>
                                  <m:dPr>
                                    <m:ctrlPr>
                                      <a:rPr lang="en-US" sz="1050" b="0" i="1" smtClean="0">
                                        <a:latin typeface="Cambria Math" panose="02040503050406030204" pitchFamily="18" charset="0"/>
                                      </a:rPr>
                                    </m:ctrlPr>
                                  </m:dPr>
                                  <m:e>
                                    <m:r>
                                      <a:rPr lang="en-US" sz="1050" b="0" smtClean="0">
                                        <a:latin typeface="Cambria Math" panose="02040503050406030204" pitchFamily="18" charset="0"/>
                                      </a:rPr>
                                      <m:t>𝑡</m:t>
                                    </m:r>
                                  </m:e>
                                  <m:e>
                                    <m:r>
                                      <a:rPr lang="en-US" sz="1050" b="0" smtClean="0">
                                        <a:latin typeface="Cambria Math" panose="02040503050406030204" pitchFamily="18" charset="0"/>
                                      </a:rPr>
                                      <m:t>𝐴</m:t>
                                    </m:r>
                                    <m:r>
                                      <a:rPr lang="en-US" sz="1050" b="0" smtClean="0">
                                        <a:latin typeface="Cambria Math" panose="02040503050406030204" pitchFamily="18" charset="0"/>
                                      </a:rPr>
                                      <m:t>=1,</m:t>
                                    </m:r>
                                    <m:r>
                                      <a:rPr lang="en-US" sz="1050" b="0" smtClean="0">
                                        <a:latin typeface="Cambria Math" panose="02040503050406030204" pitchFamily="18" charset="0"/>
                                      </a:rPr>
                                      <m:t>𝑋</m:t>
                                    </m:r>
                                  </m:e>
                                </m:d>
                                <m:r>
                                  <a:rPr lang="en-US" sz="1050" b="0" smtClean="0">
                                    <a:latin typeface="Cambria Math" panose="02040503050406030204" pitchFamily="18" charset="0"/>
                                  </a:rPr>
                                  <m:t>=</m:t>
                                </m:r>
                                <m:r>
                                  <a:rPr lang="en-US" sz="1050" b="0" smtClean="0">
                                    <a:latin typeface="Cambria Math" panose="02040503050406030204" pitchFamily="18" charset="0"/>
                                  </a:rPr>
                                  <m:t>𝜆</m:t>
                                </m:r>
                                <m:d>
                                  <m:dPr>
                                    <m:ctrlPr>
                                      <a:rPr lang="en-US" sz="1050" b="0" i="1" smtClean="0">
                                        <a:latin typeface="Cambria Math" panose="02040503050406030204" pitchFamily="18" charset="0"/>
                                      </a:rPr>
                                    </m:ctrlPr>
                                  </m:dPr>
                                  <m:e>
                                    <m:r>
                                      <a:rPr lang="en-US" sz="1050" b="0" smtClean="0">
                                        <a:latin typeface="Cambria Math" panose="02040503050406030204" pitchFamily="18" charset="0"/>
                                      </a:rPr>
                                      <m:t>𝑡</m:t>
                                    </m:r>
                                  </m:e>
                                  <m:e>
                                    <m:r>
                                      <a:rPr lang="en-US" sz="1050" b="0" smtClean="0">
                                        <a:latin typeface="Cambria Math" panose="02040503050406030204" pitchFamily="18" charset="0"/>
                                      </a:rPr>
                                      <m:t>𝐴</m:t>
                                    </m:r>
                                    <m:r>
                                      <a:rPr lang="en-US" sz="1050" b="0" smtClean="0">
                                        <a:latin typeface="Cambria Math" panose="02040503050406030204" pitchFamily="18" charset="0"/>
                                      </a:rPr>
                                      <m:t>=0,</m:t>
                                    </m:r>
                                    <m:r>
                                      <a:rPr lang="en-US" sz="1050" b="0" smtClean="0">
                                        <a:latin typeface="Cambria Math" panose="02040503050406030204" pitchFamily="18" charset="0"/>
                                      </a:rPr>
                                      <m:t>𝑋</m:t>
                                    </m:r>
                                  </m:e>
                                </m:d>
                              </m:oMath>
                            </m:oMathPara>
                          </a14:m>
                          <a:endParaRPr lang="en-US" sz="1050" dirty="0"/>
                        </a:p>
                      </a:txBody>
                      <a:tcPr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589295141"/>
                      </a:ext>
                    </a:extLst>
                  </a:tr>
                  <a:tr h="590677">
                    <a:tc gridSpan="2">
                      <a:txBody>
                        <a:bodyPr/>
                        <a:lstStyle/>
                        <a:p>
                          <a:pPr algn="l"/>
                          <a:r>
                            <a:rPr lang="en-US" sz="1600" dirty="0"/>
                            <a:t>Semi-parametric</a:t>
                          </a:r>
                        </a:p>
                        <a:p>
                          <a:pPr algn="l"/>
                          <a:r>
                            <a:rPr lang="en-US" sz="1600" dirty="0"/>
                            <a:t>assumption* (M)</a:t>
                          </a:r>
                        </a:p>
                      </a:txBody>
                      <a:tcPr anchor="ctr">
                        <a:lnR w="19050" cap="flat" cmpd="sng" algn="ctr">
                          <a:solidFill>
                            <a:schemeClr val="bg1"/>
                          </a:solidFill>
                          <a:prstDash val="solid"/>
                          <a:round/>
                          <a:headEnd type="none" w="med" len="med"/>
                          <a:tailEnd type="none" w="med" len="med"/>
                        </a:lnR>
                      </a:tcPr>
                    </a:tc>
                    <a:tc hMerge="1">
                      <a:txBody>
                        <a:bodyPr/>
                        <a:lstStyle/>
                        <a:p>
                          <a:endParaRPr lang="en-US"/>
                        </a:p>
                      </a:txBody>
                      <a:tcPr/>
                    </a:tc>
                    <a:tc gridSpan="8">
                      <a:txBody>
                        <a:bodyPr/>
                        <a:lstStyle/>
                        <a:p>
                          <a:pPr algn="ctr"/>
                          <a14:m>
                            <m:oMath xmlns:m="http://schemas.openxmlformats.org/officeDocument/2006/math">
                              <m:r>
                                <a:rPr lang="en-US" sz="1350" b="0" smtClean="0">
                                  <a:latin typeface="Cambria Math" panose="02040503050406030204" pitchFamily="18" charset="0"/>
                                </a:rPr>
                                <m:t>h</m:t>
                              </m:r>
                              <m:d>
                                <m:dPr>
                                  <m:ctrlPr>
                                    <a:rPr lang="en-US" sz="1350" b="0" i="1" smtClean="0">
                                      <a:latin typeface="Cambria Math" panose="02040503050406030204" pitchFamily="18" charset="0"/>
                                    </a:rPr>
                                  </m:ctrlPr>
                                </m:dPr>
                                <m:e>
                                  <m:r>
                                    <m:rPr>
                                      <m:sty m:val="p"/>
                                    </m:rPr>
                                    <a:rPr lang="en-US" sz="1350" b="0" smtClean="0">
                                      <a:latin typeface="Cambria Math" panose="02040503050406030204" pitchFamily="18" charset="0"/>
                                    </a:rPr>
                                    <m:t>Pr</m:t>
                                  </m:r>
                                  <m:d>
                                    <m:dPr>
                                      <m:ctrlPr>
                                        <a:rPr lang="en-US" sz="1350" b="0" i="1" smtClean="0">
                                          <a:latin typeface="Cambria Math" panose="02040503050406030204" pitchFamily="18" charset="0"/>
                                        </a:rPr>
                                      </m:ctrlPr>
                                    </m:dPr>
                                    <m:e>
                                      <m:r>
                                        <a:rPr lang="en-US" sz="1350" b="0" smtClean="0">
                                          <a:latin typeface="Cambria Math" panose="02040503050406030204" pitchFamily="18" charset="0"/>
                                        </a:rPr>
                                        <m:t>𝑇</m:t>
                                      </m:r>
                                      <m:r>
                                        <a:rPr lang="en-US" sz="1350" b="0" smtClean="0">
                                          <a:latin typeface="Cambria Math" panose="02040503050406030204" pitchFamily="18" charset="0"/>
                                        </a:rPr>
                                        <m:t>≥</m:t>
                                      </m:r>
                                      <m:r>
                                        <a:rPr lang="en-US" sz="1350" b="0" smtClean="0">
                                          <a:latin typeface="Cambria Math" panose="02040503050406030204" pitchFamily="18" charset="0"/>
                                        </a:rPr>
                                        <m:t>𝑡</m:t>
                                      </m:r>
                                      <m:r>
                                        <a:rPr lang="en-US" sz="1350" b="0" smtClean="0">
                                          <a:latin typeface="Cambria Math" panose="02040503050406030204" pitchFamily="18" charset="0"/>
                                        </a:rPr>
                                        <m:t>|</m:t>
                                      </m:r>
                                      <m:r>
                                        <a:rPr lang="en-US" sz="1350" b="0" smtClean="0">
                                          <a:latin typeface="Cambria Math" panose="02040503050406030204" pitchFamily="18" charset="0"/>
                                        </a:rPr>
                                        <m:t>𝑋</m:t>
                                      </m:r>
                                      <m:r>
                                        <a:rPr lang="en-US" sz="1350" b="0" smtClean="0">
                                          <a:latin typeface="Cambria Math" panose="02040503050406030204" pitchFamily="18" charset="0"/>
                                        </a:rPr>
                                        <m:t>, </m:t>
                                      </m:r>
                                      <m:r>
                                        <a:rPr lang="en-US" sz="1350" b="0" smtClean="0">
                                          <a:latin typeface="Cambria Math" panose="02040503050406030204" pitchFamily="18" charset="0"/>
                                        </a:rPr>
                                        <m:t>𝐴</m:t>
                                      </m:r>
                                      <m:r>
                                        <a:rPr lang="en-US" sz="1350" b="0" smtClean="0">
                                          <a:latin typeface="Cambria Math" panose="02040503050406030204" pitchFamily="18" charset="0"/>
                                        </a:rPr>
                                        <m:t>=1</m:t>
                                      </m:r>
                                    </m:e>
                                  </m:d>
                                </m:e>
                              </m:d>
                              <m:r>
                                <a:rPr lang="en-US" sz="1350" b="0" smtClean="0">
                                  <a:latin typeface="Cambria Math" panose="02040503050406030204" pitchFamily="18" charset="0"/>
                                </a:rPr>
                                <m:t>=</m:t>
                              </m:r>
                              <m:r>
                                <a:rPr lang="en-US" sz="1350" b="0" smtClean="0">
                                  <a:latin typeface="Cambria Math" panose="02040503050406030204" pitchFamily="18" charset="0"/>
                                </a:rPr>
                                <m:t>𝜃</m:t>
                              </m:r>
                              <m:r>
                                <a:rPr lang="en-US" sz="1350" b="0" smtClean="0">
                                  <a:latin typeface="Cambria Math" panose="02040503050406030204" pitchFamily="18" charset="0"/>
                                </a:rPr>
                                <m:t>+</m:t>
                              </m:r>
                              <m:r>
                                <a:rPr lang="en-US" sz="1350" b="0" smtClean="0">
                                  <a:latin typeface="Cambria Math" panose="02040503050406030204" pitchFamily="18" charset="0"/>
                                </a:rPr>
                                <m:t>h</m:t>
                              </m:r>
                              <m:d>
                                <m:dPr>
                                  <m:ctrlPr>
                                    <a:rPr lang="en-US" sz="1350" b="0" i="1" smtClean="0">
                                      <a:latin typeface="Cambria Math" panose="02040503050406030204" pitchFamily="18" charset="0"/>
                                    </a:rPr>
                                  </m:ctrlPr>
                                </m:dPr>
                                <m:e>
                                  <m:r>
                                    <m:rPr>
                                      <m:sty m:val="p"/>
                                    </m:rPr>
                                    <a:rPr lang="en-US" sz="1350" b="0" smtClean="0">
                                      <a:latin typeface="Cambria Math" panose="02040503050406030204" pitchFamily="18" charset="0"/>
                                    </a:rPr>
                                    <m:t>Pr</m:t>
                                  </m:r>
                                  <m:d>
                                    <m:dPr>
                                      <m:ctrlPr>
                                        <a:rPr lang="en-US" sz="1350" b="0" i="1" smtClean="0">
                                          <a:latin typeface="Cambria Math" panose="02040503050406030204" pitchFamily="18" charset="0"/>
                                        </a:rPr>
                                      </m:ctrlPr>
                                    </m:dPr>
                                    <m:e>
                                      <m:r>
                                        <a:rPr lang="en-US" sz="1350" b="0" smtClean="0">
                                          <a:latin typeface="Cambria Math" panose="02040503050406030204" pitchFamily="18" charset="0"/>
                                        </a:rPr>
                                        <m:t>𝑇</m:t>
                                      </m:r>
                                      <m:r>
                                        <a:rPr lang="en-US" sz="1350" b="0" smtClean="0">
                                          <a:latin typeface="Cambria Math" panose="02040503050406030204" pitchFamily="18" charset="0"/>
                                        </a:rPr>
                                        <m:t>≥</m:t>
                                      </m:r>
                                      <m:r>
                                        <a:rPr lang="en-US" sz="1350" b="0" smtClean="0">
                                          <a:latin typeface="Cambria Math" panose="02040503050406030204" pitchFamily="18" charset="0"/>
                                        </a:rPr>
                                        <m:t>𝑡</m:t>
                                      </m:r>
                                      <m:r>
                                        <a:rPr lang="en-US" sz="1350" b="0" smtClean="0">
                                          <a:latin typeface="Cambria Math" panose="02040503050406030204" pitchFamily="18" charset="0"/>
                                        </a:rPr>
                                        <m:t>|</m:t>
                                      </m:r>
                                      <m:r>
                                        <a:rPr lang="en-US" sz="1350" b="0" smtClean="0">
                                          <a:latin typeface="Cambria Math" panose="02040503050406030204" pitchFamily="18" charset="0"/>
                                        </a:rPr>
                                        <m:t>𝑋</m:t>
                                      </m:r>
                                      <m:r>
                                        <a:rPr lang="en-US" sz="1350" b="0" smtClean="0">
                                          <a:latin typeface="Cambria Math" panose="02040503050406030204" pitchFamily="18" charset="0"/>
                                        </a:rPr>
                                        <m:t>, </m:t>
                                      </m:r>
                                      <m:r>
                                        <a:rPr lang="en-US" sz="1350" b="0" smtClean="0">
                                          <a:latin typeface="Cambria Math" panose="02040503050406030204" pitchFamily="18" charset="0"/>
                                        </a:rPr>
                                        <m:t>𝐴</m:t>
                                      </m:r>
                                      <m:r>
                                        <a:rPr lang="en-US" sz="1350" b="0" smtClean="0">
                                          <a:latin typeface="Cambria Math" panose="02040503050406030204" pitchFamily="18" charset="0"/>
                                        </a:rPr>
                                        <m:t>=0</m:t>
                                      </m:r>
                                    </m:e>
                                  </m:d>
                                </m:e>
                              </m:d>
                            </m:oMath>
                          </a14:m>
                          <a:r>
                            <a:rPr lang="en-US" sz="1350" b="0" dirty="0"/>
                            <a:t> for all </a:t>
                          </a:r>
                          <a14:m>
                            <m:oMath xmlns:m="http://schemas.openxmlformats.org/officeDocument/2006/math">
                              <m:d>
                                <m:dPr>
                                  <m:ctrlPr>
                                    <a:rPr lang="en-US" sz="1350" b="0" i="1" smtClean="0">
                                      <a:latin typeface="Cambria Math" panose="02040503050406030204" pitchFamily="18" charset="0"/>
                                    </a:rPr>
                                  </m:ctrlPr>
                                </m:dPr>
                                <m:e>
                                  <m:r>
                                    <a:rPr lang="en-US" sz="1350" b="0" smtClean="0">
                                      <a:latin typeface="Cambria Math" panose="02040503050406030204" pitchFamily="18" charset="0"/>
                                    </a:rPr>
                                    <m:t>𝑡</m:t>
                                  </m:r>
                                  <m:r>
                                    <a:rPr lang="en-US" sz="1350" b="0" smtClean="0">
                                      <a:latin typeface="Cambria Math" panose="02040503050406030204" pitchFamily="18" charset="0"/>
                                    </a:rPr>
                                    <m:t>, </m:t>
                                  </m:r>
                                  <m:r>
                                    <a:rPr lang="en-US" sz="1350" b="0" smtClean="0">
                                      <a:latin typeface="Cambria Math" panose="02040503050406030204" pitchFamily="18" charset="0"/>
                                    </a:rPr>
                                    <m:t>𝑋</m:t>
                                  </m:r>
                                </m:e>
                              </m:d>
                            </m:oMath>
                          </a14:m>
                          <a:r>
                            <a:rPr lang="en-US" sz="1350" b="0" i="1" dirty="0"/>
                            <a:t>, with monotone </a:t>
                          </a:r>
                          <a14:m>
                            <m:oMath xmlns:m="http://schemas.openxmlformats.org/officeDocument/2006/math">
                              <m:r>
                                <a:rPr lang="en-US" sz="1350" b="0" i="1" smtClean="0">
                                  <a:latin typeface="Cambria Math" panose="02040503050406030204" pitchFamily="18" charset="0"/>
                                </a:rPr>
                                <m:t>h</m:t>
                              </m:r>
                            </m:oMath>
                          </a14:m>
                          <a:r>
                            <a:rPr lang="en-US" sz="1350" b="0" i="1" dirty="0"/>
                            <a:t> and constant </a:t>
                          </a:r>
                          <a14:m>
                            <m:oMath xmlns:m="http://schemas.openxmlformats.org/officeDocument/2006/math">
                              <m:r>
                                <a:rPr lang="en-US" sz="1350" b="0" i="1" smtClean="0">
                                  <a:latin typeface="Cambria Math" panose="02040503050406030204" pitchFamily="18" charset="0"/>
                                </a:rPr>
                                <m:t>𝜃</m:t>
                              </m:r>
                            </m:oMath>
                          </a14:m>
                          <a:endParaRPr lang="en-US" sz="1350" b="0" i="1" dirty="0"/>
                        </a:p>
                      </a:txBody>
                      <a:tcPr anchor="ctr">
                        <a:lnL w="1905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69414471"/>
                      </a:ext>
                    </a:extLst>
                  </a:tr>
                  <a:tr h="590677">
                    <a:tc gridSpan="10">
                      <a:txBody>
                        <a:bodyPr/>
                        <a:lstStyle/>
                        <a:p>
                          <a:pPr algn="ctr"/>
                          <a:r>
                            <a:rPr lang="en-US" sz="1600" b="1" dirty="0"/>
                            <a:t>Validity &amp; Robustness</a:t>
                          </a:r>
                        </a:p>
                        <a:p>
                          <a:pPr algn="ctr"/>
                          <a:r>
                            <a:rPr lang="en-US" sz="1350" b="0" dirty="0"/>
                            <a:t>(under simple randomization)</a:t>
                          </a:r>
                        </a:p>
                      </a:txBody>
                      <a:tcPr anchor="ctr"/>
                    </a:tc>
                    <a:tc hMerge="1">
                      <a:txBody>
                        <a:bodyPr/>
                        <a:lstStyle/>
                        <a:p>
                          <a:endParaRPr lang="en-US"/>
                        </a:p>
                      </a:txBody>
                      <a:tcPr/>
                    </a:tc>
                    <a:tc hMerge="1">
                      <a:txBody>
                        <a:bodyPr/>
                        <a:lstStyle/>
                        <a:p>
                          <a:pPr algn="ctr"/>
                          <a:r>
                            <a:rPr lang="en-US" sz="1600" b="1" dirty="0"/>
                            <a:t>Validity &amp; Robustness</a:t>
                          </a:r>
                        </a:p>
                      </a:txBody>
                      <a:tcPr anchor="ctr">
                        <a:lnL w="19050" cap="flat" cmpd="sng" algn="ctr">
                          <a:solidFill>
                            <a:schemeClr val="bg1"/>
                          </a:solidFill>
                          <a:prstDash val="solid"/>
                          <a:round/>
                          <a:headEnd type="none" w="med" len="med"/>
                          <a:tailEnd type="none" w="med" len="med"/>
                        </a:lnL>
                      </a:tcP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2716502928"/>
                      </a:ext>
                    </a:extLst>
                  </a:tr>
                  <a:tr h="590677">
                    <a:tc rowSpan="2">
                      <a:txBody>
                        <a:bodyPr/>
                        <a:lstStyle/>
                        <a:p>
                          <a:pPr marL="7938" indent="0" algn="l">
                            <a:tabLst/>
                          </a:pPr>
                          <a:r>
                            <a:rPr lang="en-US" sz="1600" dirty="0"/>
                            <a:t>Censoring</a:t>
                          </a:r>
                        </a:p>
                      </a:txBody>
                      <a:tcPr anchor="ctr">
                        <a:lnR w="6350" cap="flat" cmpd="sng" algn="ctr">
                          <a:solidFill>
                            <a:schemeClr val="bg1"/>
                          </a:solidFill>
                          <a:prstDash val="solid"/>
                          <a:round/>
                          <a:headEnd type="none" w="med" len="med"/>
                          <a:tailEnd type="none" w="med" len="med"/>
                        </a:lnR>
                      </a:tcPr>
                    </a:tc>
                    <a:tc>
                      <a:txBody>
                        <a:bodyPr/>
                        <a:lstStyle/>
                        <a:p>
                          <a:pPr marL="7938" indent="0" algn="l">
                            <a:tabLst/>
                          </a:pPr>
                          <a:r>
                            <a:rPr lang="en-US" sz="1200" dirty="0"/>
                            <a:t>Independent</a:t>
                          </a:r>
                        </a:p>
                        <a:p>
                          <a:pPr marL="7938" indent="0" algn="l">
                            <a:tabLst/>
                          </a:pPr>
                          <a:r>
                            <a:rPr lang="en-US" sz="1200" dirty="0"/>
                            <a:t>censoring</a:t>
                          </a:r>
                        </a:p>
                        <a:p>
                          <a:pPr marL="7938" indent="0" algn="l">
                            <a:tabLst/>
                          </a:pPr>
                          <a:r>
                            <a:rPr lang="en-US" sz="1200" b="0" baseline="0" dirty="0"/>
                            <a:t>(</a:t>
                          </a:r>
                          <a14:m>
                            <m:oMath xmlns:m="http://schemas.openxmlformats.org/officeDocument/2006/math">
                              <m:r>
                                <a:rPr lang="en-US" sz="1200" b="0" baseline="0" smtClean="0">
                                  <a:latin typeface="Cambria Math" panose="02040503050406030204" pitchFamily="18" charset="0"/>
                                </a:rPr>
                                <m:t>𝑇</m:t>
                              </m:r>
                              <m:r>
                                <a:rPr lang="en-US" sz="1200" b="0" baseline="0" smtClean="0">
                                  <a:latin typeface="Cambria Math" panose="02040503050406030204" pitchFamily="18" charset="0"/>
                                </a:rPr>
                                <m:t>⊥</m:t>
                              </m:r>
                              <m:r>
                                <a:rPr lang="en-US" sz="1200" b="0" baseline="0" smtClean="0">
                                  <a:latin typeface="Cambria Math" panose="02040503050406030204" pitchFamily="18" charset="0"/>
                                </a:rPr>
                                <m:t>𝐶</m:t>
                              </m:r>
                              <m:r>
                                <a:rPr lang="en-US" sz="1200" b="0" baseline="0" smtClean="0">
                                  <a:latin typeface="Cambria Math" panose="02040503050406030204" pitchFamily="18" charset="0"/>
                                </a:rPr>
                                <m:t>|</m:t>
                              </m:r>
                              <m:r>
                                <a:rPr lang="en-US" sz="1200" b="0" baseline="0" smtClean="0">
                                  <a:latin typeface="Cambria Math" panose="02040503050406030204" pitchFamily="18" charset="0"/>
                                </a:rPr>
                                <m:t>𝐴</m:t>
                              </m:r>
                            </m:oMath>
                          </a14:m>
                          <a:r>
                            <a:rPr lang="en-US" sz="1200" b="0" baseline="0" dirty="0"/>
                            <a:t>)</a:t>
                          </a:r>
                          <a:endParaRPr lang="en-US" sz="1200" dirty="0"/>
                        </a:p>
                      </a:txBody>
                      <a:tcPr anchor="ctr">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1200" b="0" dirty="0">
                              <a:solidFill>
                                <a:srgbClr val="C00000"/>
                              </a:solidFill>
                            </a:rPr>
                            <a:t>Valid &amp; Robust to (M)</a:t>
                          </a:r>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rgbClr val="C00000"/>
                              </a:solidFill>
                            </a:rPr>
                            <a:t>Valid &amp; Robust to (M)</a:t>
                          </a:r>
                        </a:p>
                      </a:txBody>
                      <a:tcPr anchor="ctr">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1200" dirty="0"/>
                            <a:t>✘</a:t>
                          </a:r>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ctr"/>
                          <a:r>
                            <a:rPr lang="en-US" sz="1200" dirty="0"/>
                            <a:t>✘</a:t>
                          </a:r>
                        </a:p>
                      </a:txBody>
                      <a:tcPr anchor="ctr">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ctr"/>
                          <a:r>
                            <a:rPr lang="en-US" sz="1200" dirty="0"/>
                            <a:t>✘</a:t>
                          </a:r>
                        </a:p>
                      </a:txBody>
                      <a:tcPr anchor="ctr">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ctr"/>
                          <a:r>
                            <a:rPr lang="en-US" sz="1200" dirty="0"/>
                            <a:t>✘</a:t>
                          </a:r>
                        </a:p>
                      </a:txBody>
                      <a:tcPr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441729095"/>
                      </a:ext>
                    </a:extLst>
                  </a:tr>
                  <a:tr h="590677">
                    <a:tc vMerge="1">
                      <a:txBody>
                        <a:bodyPr/>
                        <a:lstStyle/>
                        <a:p>
                          <a:pPr marL="236538" indent="0" algn="l">
                            <a:tabLst/>
                          </a:pPr>
                          <a:endParaRPr lang="en-US" sz="1200" dirty="0"/>
                        </a:p>
                      </a:txBody>
                      <a:tcPr anchor="ctr"/>
                    </a:tc>
                    <a:tc>
                      <a:txBody>
                        <a:bodyPr/>
                        <a:lstStyle/>
                        <a:p>
                          <a:pPr marL="7938" indent="0" algn="l">
                            <a:tabLst/>
                          </a:pPr>
                          <a:r>
                            <a:rPr lang="en-US" sz="1200" dirty="0"/>
                            <a:t>Censoring at random</a:t>
                          </a:r>
                        </a:p>
                        <a:p>
                          <a:pPr marL="7938" indent="0" algn="l">
                            <a:tabLst/>
                          </a:pPr>
                          <a:r>
                            <a:rPr lang="en-US" sz="1200" dirty="0"/>
                            <a:t>(</a:t>
                          </a:r>
                          <a14:m>
                            <m:oMath xmlns:m="http://schemas.openxmlformats.org/officeDocument/2006/math">
                              <m:r>
                                <a:rPr lang="en-US" sz="1200" b="0" smtClean="0">
                                  <a:latin typeface="Cambria Math" panose="02040503050406030204" pitchFamily="18" charset="0"/>
                                </a:rPr>
                                <m:t>𝑇</m:t>
                              </m:r>
                              <m:r>
                                <a:rPr lang="en-US" sz="1200" b="0" smtClean="0">
                                  <a:latin typeface="Cambria Math" panose="02040503050406030204" pitchFamily="18" charset="0"/>
                                </a:rPr>
                                <m:t>⊥</m:t>
                              </m:r>
                              <m:r>
                                <a:rPr lang="en-US" sz="1200" b="0" smtClean="0">
                                  <a:latin typeface="Cambria Math" panose="02040503050406030204" pitchFamily="18" charset="0"/>
                                </a:rPr>
                                <m:t>𝐶</m:t>
                              </m:r>
                              <m:r>
                                <a:rPr lang="en-US" sz="1200" b="0" smtClean="0">
                                  <a:latin typeface="Cambria Math" panose="02040503050406030204" pitchFamily="18" charset="0"/>
                                </a:rPr>
                                <m:t>|</m:t>
                              </m:r>
                              <m:r>
                                <a:rPr lang="en-US" sz="1200" b="0" smtClean="0">
                                  <a:latin typeface="Cambria Math" panose="02040503050406030204" pitchFamily="18" charset="0"/>
                                </a:rPr>
                                <m:t>𝐴</m:t>
                              </m:r>
                              <m:r>
                                <a:rPr lang="en-US" sz="1200" b="0" smtClean="0">
                                  <a:latin typeface="Cambria Math" panose="02040503050406030204" pitchFamily="18" charset="0"/>
                                </a:rPr>
                                <m:t>, </m:t>
                              </m:r>
                              <m:r>
                                <a:rPr lang="en-US" sz="1200" b="0" smtClean="0">
                                  <a:latin typeface="Cambria Math" panose="02040503050406030204" pitchFamily="18" charset="0"/>
                                </a:rPr>
                                <m:t>𝑋</m:t>
                              </m:r>
                            </m:oMath>
                          </a14:m>
                          <a:r>
                            <a:rPr lang="en-US" sz="1200" dirty="0"/>
                            <a:t>)</a:t>
                          </a:r>
                        </a:p>
                      </a:txBody>
                      <a:tcPr anchor="ctr">
                        <a:lnR w="19050" cap="flat" cmpd="sng" algn="ctr">
                          <a:solidFill>
                            <a:schemeClr val="bg1"/>
                          </a:solidFill>
                          <a:prstDash val="solid"/>
                          <a:round/>
                          <a:headEnd type="none" w="med" len="med"/>
                          <a:tailEnd type="none" w="med" len="med"/>
                        </a:lnR>
                      </a:tcPr>
                    </a:tc>
                    <a:tc>
                      <a:txBody>
                        <a:bodyPr/>
                        <a:lstStyle/>
                        <a:p>
                          <a:pPr algn="ctr"/>
                          <a:r>
                            <a:rPr lang="en-US" sz="1200" b="1" dirty="0">
                              <a:solidFill>
                                <a:srgbClr val="0070C0"/>
                              </a:solidFill>
                            </a:rPr>
                            <a:t>Need (C)</a:t>
                          </a:r>
                          <a:r>
                            <a:rPr lang="en-US" sz="1200" dirty="0"/>
                            <a:t> &amp; (M)</a:t>
                          </a:r>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ctr"/>
                          <a:r>
                            <a:rPr lang="en-US" sz="1200" b="1" dirty="0">
                              <a:solidFill>
                                <a:srgbClr val="0070C0"/>
                              </a:solidFill>
                            </a:rPr>
                            <a:t>Need (C)</a:t>
                          </a:r>
                          <a:r>
                            <a:rPr lang="en-US" sz="1200" dirty="0"/>
                            <a:t>, then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rgbClr val="C00000"/>
                              </a:solidFill>
                            </a:rPr>
                            <a:t>Valid &amp; Robust to (M)</a:t>
                          </a:r>
                        </a:p>
                      </a:txBody>
                      <a:tcPr anchor="ctr">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Valid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under (M)</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rgbClr val="0070C0"/>
                              </a:solidFill>
                            </a:rPr>
                            <a:t>if </a:t>
                          </a:r>
                          <a14:m>
                            <m:oMath xmlns:m="http://schemas.openxmlformats.org/officeDocument/2006/math">
                              <m:r>
                                <a:rPr lang="en-US" sz="1200" b="0" smtClean="0">
                                  <a:solidFill>
                                    <a:srgbClr val="0070C0"/>
                                  </a:solidFill>
                                  <a:latin typeface="Cambria Math" panose="02040503050406030204" pitchFamily="18" charset="0"/>
                                </a:rPr>
                                <m:t>𝑋</m:t>
                              </m:r>
                            </m:oMath>
                          </a14:m>
                          <a:r>
                            <a:rPr lang="en-US" sz="1200" b="0" dirty="0">
                              <a:solidFill>
                                <a:srgbClr val="0070C0"/>
                              </a:solidFill>
                            </a:rPr>
                            <a:t> is exactly </a:t>
                          </a:r>
                          <a:r>
                            <a:rPr lang="en-US" sz="1200" b="0" baseline="0" dirty="0">
                              <a:solidFill>
                                <a:srgbClr val="0070C0"/>
                              </a:solidFill>
                            </a:rPr>
                            <a:t>stratification factor</a:t>
                          </a:r>
                          <a:endParaRPr lang="en-US" sz="1200" dirty="0"/>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rgbClr val="C00000"/>
                              </a:solidFill>
                            </a:rPr>
                            <a:t>Valid &amp; Robust to (M) </a:t>
                          </a:r>
                          <a:r>
                            <a:rPr lang="en-US" sz="1200" b="0" dirty="0">
                              <a:solidFill>
                                <a:srgbClr val="0070C0"/>
                              </a:solidFill>
                            </a:rPr>
                            <a:t>if </a:t>
                          </a:r>
                          <a14:m>
                            <m:oMath xmlns:m="http://schemas.openxmlformats.org/officeDocument/2006/math">
                              <m:r>
                                <a:rPr lang="en-US" sz="1200" b="0" smtClean="0">
                                  <a:solidFill>
                                    <a:srgbClr val="0070C0"/>
                                  </a:solidFill>
                                  <a:latin typeface="Cambria Math" panose="02040503050406030204" pitchFamily="18" charset="0"/>
                                </a:rPr>
                                <m:t>𝑋</m:t>
                              </m:r>
                            </m:oMath>
                          </a14:m>
                          <a:r>
                            <a:rPr lang="en-US" sz="1200" b="0" dirty="0">
                              <a:solidFill>
                                <a:srgbClr val="0070C0"/>
                              </a:solidFill>
                            </a:rPr>
                            <a:t> is exactly </a:t>
                          </a:r>
                          <a:r>
                            <a:rPr lang="en-US" sz="1200" b="0" baseline="0" dirty="0">
                              <a:solidFill>
                                <a:srgbClr val="0070C0"/>
                              </a:solidFill>
                            </a:rPr>
                            <a:t>stratification factor</a:t>
                          </a:r>
                          <a:endParaRPr lang="en-US" sz="1200" b="0" dirty="0">
                            <a:solidFill>
                              <a:srgbClr val="C00000"/>
                            </a:solidFill>
                          </a:endParaRPr>
                        </a:p>
                      </a:txBody>
                      <a:tcPr anchor="ctr">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Valid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under (M) with </a:t>
                          </a:r>
                          <a14:m>
                            <m:oMath xmlns:m="http://schemas.openxmlformats.org/officeDocument/2006/math">
                              <m:r>
                                <a:rPr lang="en-US" sz="1200" b="0" i="1" smtClean="0">
                                  <a:latin typeface="Cambria Math" panose="02040503050406030204" pitchFamily="18" charset="0"/>
                                </a:rPr>
                                <m:t>h</m:t>
                              </m:r>
                            </m:oMath>
                          </a14:m>
                          <a:r>
                            <a:rPr lang="en-US" sz="1200" dirty="0"/>
                            <a:t> is Cox</a:t>
                          </a:r>
                          <a:r>
                            <a:rPr lang="en-US" sz="1200" baseline="0" dirty="0"/>
                            <a:t> PH</a:t>
                          </a:r>
                          <a:endParaRPr lang="en-US" sz="1200" dirty="0"/>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rgbClr val="C00000"/>
                              </a:solidFill>
                            </a:rPr>
                            <a:t>Valid under (M)</a:t>
                          </a:r>
                          <a:r>
                            <a:rPr lang="en-US" sz="1200" dirty="0"/>
                            <a:t> with </a:t>
                          </a:r>
                          <a14:m>
                            <m:oMath xmlns:m="http://schemas.openxmlformats.org/officeDocument/2006/math">
                              <m:r>
                                <a:rPr lang="en-US" sz="1200" b="0" i="1" smtClean="0">
                                  <a:latin typeface="Cambria Math" panose="02040503050406030204" pitchFamily="18" charset="0"/>
                                </a:rPr>
                                <m:t>h</m:t>
                              </m:r>
                            </m:oMath>
                          </a14:m>
                          <a:r>
                            <a:rPr lang="en-US" sz="1200" dirty="0"/>
                            <a:t> is Cox</a:t>
                          </a:r>
                          <a:r>
                            <a:rPr lang="en-US" sz="1200" baseline="0" dirty="0"/>
                            <a:t> PH</a:t>
                          </a:r>
                          <a:r>
                            <a:rPr lang="en-US" sz="1200" b="0" dirty="0">
                              <a:solidFill>
                                <a:schemeClr val="tx1"/>
                              </a:solidFill>
                            </a:rPr>
                            <a:t>,</a:t>
                          </a:r>
                          <a:r>
                            <a:rPr lang="en-US" sz="1200" b="0" dirty="0">
                              <a:solidFill>
                                <a:srgbClr val="C00000"/>
                              </a:solidFill>
                            </a:rPr>
                            <a:t> </a:t>
                          </a:r>
                          <a:r>
                            <a:rPr lang="en-US" sz="1200" b="1" dirty="0">
                              <a:solidFill>
                                <a:srgbClr val="C00000"/>
                              </a:solidFill>
                            </a:rPr>
                            <a:t>or</a:t>
                          </a:r>
                          <a:r>
                            <a:rPr lang="en-US" sz="1200" b="0" dirty="0">
                              <a:solidFill>
                                <a:srgbClr val="3A007A"/>
                              </a:solidFill>
                            </a:rPr>
                            <a:t> </a:t>
                          </a:r>
                          <a:r>
                            <a:rPr lang="en-US" sz="1200" b="0" dirty="0">
                              <a:solidFill>
                                <a:srgbClr val="C00000"/>
                              </a:solidFill>
                            </a:rPr>
                            <a:t>robust to (M) </a:t>
                          </a:r>
                          <a:r>
                            <a:rPr lang="en-US" sz="1200" b="0" dirty="0">
                              <a:solidFill>
                                <a:srgbClr val="0070C0"/>
                              </a:solidFill>
                            </a:rPr>
                            <a:t>if </a:t>
                          </a:r>
                          <a:r>
                            <a:rPr lang="en-US" sz="1200" b="1" dirty="0">
                              <a:solidFill>
                                <a:srgbClr val="0070C0"/>
                              </a:solidFill>
                            </a:rPr>
                            <a:t>(C) </a:t>
                          </a:r>
                          <a:r>
                            <a:rPr lang="en-US" sz="1200" b="0" dirty="0">
                              <a:solidFill>
                                <a:srgbClr val="0070C0"/>
                              </a:solidFill>
                            </a:rPr>
                            <a:t>holds</a:t>
                          </a:r>
                        </a:p>
                      </a:txBody>
                      <a:tcPr anchor="ctr">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Valid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under (M) with </a:t>
                          </a:r>
                          <a14:m>
                            <m:oMath xmlns:m="http://schemas.openxmlformats.org/officeDocument/2006/math">
                              <m:r>
                                <a:rPr lang="en-US" sz="1200" b="0" i="1" smtClean="0">
                                  <a:latin typeface="Cambria Math" panose="02040503050406030204" pitchFamily="18" charset="0"/>
                                </a:rPr>
                                <m:t>h</m:t>
                              </m:r>
                            </m:oMath>
                          </a14:m>
                          <a:r>
                            <a:rPr lang="en-US" sz="1200" dirty="0"/>
                            <a:t> is Cox</a:t>
                          </a:r>
                          <a:r>
                            <a:rPr lang="en-US" sz="1200" baseline="0" dirty="0"/>
                            <a:t> PH</a:t>
                          </a:r>
                          <a:endParaRPr lang="en-US" sz="1200" dirty="0"/>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ctr"/>
                          <a:r>
                            <a:rPr lang="en-US" sz="1200" dirty="0"/>
                            <a:t>Valid</a:t>
                          </a:r>
                        </a:p>
                        <a:p>
                          <a:pPr algn="ctr"/>
                          <a:r>
                            <a:rPr lang="en-US" sz="1200" dirty="0"/>
                            <a:t>under (M)</a:t>
                          </a:r>
                        </a:p>
                        <a:p>
                          <a:pPr algn="ctr"/>
                          <a:r>
                            <a:rPr lang="en-US" sz="1200" dirty="0"/>
                            <a:t>with </a:t>
                          </a:r>
                          <a14:m>
                            <m:oMath xmlns:m="http://schemas.openxmlformats.org/officeDocument/2006/math">
                              <m:r>
                                <a:rPr lang="en-US" sz="1200" b="0" i="1" smtClean="0">
                                  <a:latin typeface="Cambria Math" panose="02040503050406030204" pitchFamily="18" charset="0"/>
                                </a:rPr>
                                <m:t>h</m:t>
                              </m:r>
                            </m:oMath>
                          </a14:m>
                          <a:r>
                            <a:rPr lang="en-US" sz="1200" dirty="0"/>
                            <a:t> is Cox</a:t>
                          </a:r>
                          <a:r>
                            <a:rPr lang="en-US" sz="1200" baseline="0" dirty="0"/>
                            <a:t> PH</a:t>
                          </a:r>
                          <a:endParaRPr lang="en-US" sz="1200" dirty="0"/>
                        </a:p>
                      </a:txBody>
                      <a:tcPr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090396387"/>
                      </a:ext>
                    </a:extLst>
                  </a:tr>
                </a:tbl>
              </a:graphicData>
            </a:graphic>
          </p:graphicFrame>
        </mc:Choice>
        <mc:Fallback xmlns="">
          <p:graphicFrame>
            <p:nvGraphicFramePr>
              <p:cNvPr id="13" name="Table 13">
                <a:extLst>
                  <a:ext uri="{FF2B5EF4-FFF2-40B4-BE49-F238E27FC236}">
                    <a16:creationId xmlns:a16="http://schemas.microsoft.com/office/drawing/2014/main" id="{716BC595-AA14-1EDB-B7BC-1617F3FA4535}"/>
                  </a:ext>
                </a:extLst>
              </p:cNvPr>
              <p:cNvGraphicFramePr>
                <a:graphicFrameLocks noGrp="1"/>
              </p:cNvGraphicFramePr>
              <p:nvPr>
                <p:extLst>
                  <p:ext uri="{D42A27DB-BD31-4B8C-83A1-F6EECF244321}">
                    <p14:modId xmlns:p14="http://schemas.microsoft.com/office/powerpoint/2010/main" val="1596739909"/>
                  </p:ext>
                </p:extLst>
              </p:nvPr>
            </p:nvGraphicFramePr>
            <p:xfrm>
              <a:off x="454501" y="1053429"/>
              <a:ext cx="11621770" cy="4008628"/>
            </p:xfrm>
            <a:graphic>
              <a:graphicData uri="http://schemas.openxmlformats.org/drawingml/2006/table">
                <a:tbl>
                  <a:tblPr firstRow="1" bandRow="1">
                    <a:tableStyleId>{5C22544A-7EE6-4342-B048-85BDC9FD1C3A}</a:tableStyleId>
                  </a:tblPr>
                  <a:tblGrid>
                    <a:gridCol w="1172210">
                      <a:extLst>
                        <a:ext uri="{9D8B030D-6E8A-4147-A177-3AD203B41FA5}">
                          <a16:colId xmlns:a16="http://schemas.microsoft.com/office/drawing/2014/main" val="224090343"/>
                        </a:ext>
                      </a:extLst>
                    </a:gridCol>
                    <a:gridCol w="1305560">
                      <a:extLst>
                        <a:ext uri="{9D8B030D-6E8A-4147-A177-3AD203B41FA5}">
                          <a16:colId xmlns:a16="http://schemas.microsoft.com/office/drawing/2014/main" val="4009629869"/>
                        </a:ext>
                      </a:extLst>
                    </a:gridCol>
                    <a:gridCol w="1143000">
                      <a:extLst>
                        <a:ext uri="{9D8B030D-6E8A-4147-A177-3AD203B41FA5}">
                          <a16:colId xmlns:a16="http://schemas.microsoft.com/office/drawing/2014/main" val="2465463169"/>
                        </a:ext>
                      </a:extLst>
                    </a:gridCol>
                    <a:gridCol w="1143000">
                      <a:extLst>
                        <a:ext uri="{9D8B030D-6E8A-4147-A177-3AD203B41FA5}">
                          <a16:colId xmlns:a16="http://schemas.microsoft.com/office/drawing/2014/main" val="4063292201"/>
                        </a:ext>
                      </a:extLst>
                    </a:gridCol>
                    <a:gridCol w="1143000">
                      <a:extLst>
                        <a:ext uri="{9D8B030D-6E8A-4147-A177-3AD203B41FA5}">
                          <a16:colId xmlns:a16="http://schemas.microsoft.com/office/drawing/2014/main" val="2115518918"/>
                        </a:ext>
                      </a:extLst>
                    </a:gridCol>
                    <a:gridCol w="1143000">
                      <a:extLst>
                        <a:ext uri="{9D8B030D-6E8A-4147-A177-3AD203B41FA5}">
                          <a16:colId xmlns:a16="http://schemas.microsoft.com/office/drawing/2014/main" val="2367159860"/>
                        </a:ext>
                      </a:extLst>
                    </a:gridCol>
                    <a:gridCol w="1143000">
                      <a:extLst>
                        <a:ext uri="{9D8B030D-6E8A-4147-A177-3AD203B41FA5}">
                          <a16:colId xmlns:a16="http://schemas.microsoft.com/office/drawing/2014/main" val="19119367"/>
                        </a:ext>
                      </a:extLst>
                    </a:gridCol>
                    <a:gridCol w="1143000">
                      <a:extLst>
                        <a:ext uri="{9D8B030D-6E8A-4147-A177-3AD203B41FA5}">
                          <a16:colId xmlns:a16="http://schemas.microsoft.com/office/drawing/2014/main" val="1523508512"/>
                        </a:ext>
                      </a:extLst>
                    </a:gridCol>
                    <a:gridCol w="1143000">
                      <a:extLst>
                        <a:ext uri="{9D8B030D-6E8A-4147-A177-3AD203B41FA5}">
                          <a16:colId xmlns:a16="http://schemas.microsoft.com/office/drawing/2014/main" val="1266555918"/>
                        </a:ext>
                      </a:extLst>
                    </a:gridCol>
                    <a:gridCol w="1143000">
                      <a:extLst>
                        <a:ext uri="{9D8B030D-6E8A-4147-A177-3AD203B41FA5}">
                          <a16:colId xmlns:a16="http://schemas.microsoft.com/office/drawing/2014/main" val="1259609752"/>
                        </a:ext>
                      </a:extLst>
                    </a:gridCol>
                  </a:tblGrid>
                  <a:tr h="590677">
                    <a:tc gridSpan="2">
                      <a:txBody>
                        <a:bodyPr/>
                        <a:lstStyle/>
                        <a:p>
                          <a:pPr algn="l"/>
                          <a:r>
                            <a:rPr lang="en-US" sz="1600" dirty="0"/>
                            <a:t>Test statistics</a:t>
                          </a:r>
                        </a:p>
                      </a:txBody>
                      <a:tcPr anchor="ctr">
                        <a:lnR w="19050" cap="flat" cmpd="sng" algn="ctr">
                          <a:solidFill>
                            <a:schemeClr val="bg1"/>
                          </a:solidFill>
                          <a:prstDash val="solid"/>
                          <a:round/>
                          <a:headEnd type="none" w="med" len="med"/>
                          <a:tailEnd type="none" w="med" len="med"/>
                        </a:lnR>
                      </a:tcPr>
                    </a:tc>
                    <a:tc hMerge="1">
                      <a:txBody>
                        <a:bodyPr/>
                        <a:lstStyle/>
                        <a:p>
                          <a:endParaRPr lang="en-US"/>
                        </a:p>
                      </a:txBody>
                      <a:tcPr/>
                    </a:tc>
                    <a:tc gridSpan="2">
                      <a:txBody>
                        <a:bodyPr/>
                        <a:lstStyle/>
                        <a:p>
                          <a:pPr algn="ctr"/>
                          <a:r>
                            <a:rPr lang="en-US" sz="1600" dirty="0"/>
                            <a:t>Log-rank</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hMerge="1">
                      <a:txBody>
                        <a:bodyPr/>
                        <a:lstStyle/>
                        <a:p>
                          <a:endParaRPr lang="en-US"/>
                        </a:p>
                      </a:txBody>
                      <a:tcPr/>
                    </a:tc>
                    <a:tc gridSpan="2">
                      <a:txBody>
                        <a:bodyPr/>
                        <a:lstStyle/>
                        <a:p>
                          <a:pPr algn="ctr"/>
                          <a:r>
                            <a:rPr lang="en-US" sz="1600" dirty="0"/>
                            <a:t>Stratified</a:t>
                          </a:r>
                        </a:p>
                        <a:p>
                          <a:pPr algn="ctr"/>
                          <a:r>
                            <a:rPr lang="en-US" sz="1600" dirty="0"/>
                            <a:t>Log-rank</a:t>
                          </a:r>
                          <a:r>
                            <a:rPr lang="en-US" sz="1600" baseline="30000" dirty="0"/>
                            <a:t>†</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hMerge="1">
                      <a:txBody>
                        <a:bodyPr/>
                        <a:lstStyle/>
                        <a:p>
                          <a:endParaRPr lang="en-US"/>
                        </a:p>
                      </a:txBody>
                      <a:tcPr/>
                    </a:tc>
                    <a:tc gridSpan="2">
                      <a:txBody>
                        <a:bodyPr/>
                        <a:lstStyle/>
                        <a:p>
                          <a:pPr algn="ctr"/>
                          <a:r>
                            <a:rPr lang="en-US" sz="1600" dirty="0"/>
                            <a:t>Model-Robust</a:t>
                          </a:r>
                        </a:p>
                        <a:p>
                          <a:pPr algn="ctr"/>
                          <a:r>
                            <a:rPr lang="en-US" sz="1600" dirty="0"/>
                            <a:t>Cox score (Lin &amp; Wei)</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hMerge="1">
                      <a:txBody>
                        <a:bodyPr/>
                        <a:lstStyle/>
                        <a:p>
                          <a:endParaRPr lang="en-US"/>
                        </a:p>
                      </a:txBody>
                      <a:tcPr/>
                    </a:tc>
                    <a:tc gridSpan="2">
                      <a:txBody>
                        <a:bodyPr/>
                        <a:lstStyle/>
                        <a:p>
                          <a:pPr algn="ctr"/>
                          <a:r>
                            <a:rPr lang="en-US" sz="1600" dirty="0"/>
                            <a:t>Model-based</a:t>
                          </a:r>
                        </a:p>
                        <a:p>
                          <a:pPr algn="ctr"/>
                          <a:r>
                            <a:rPr lang="en-US" sz="1600" dirty="0"/>
                            <a:t>Cox score</a:t>
                          </a:r>
                        </a:p>
                      </a:txBody>
                      <a:tcPr anchor="ctr">
                        <a:lnL w="19050" cap="flat" cmpd="sng" algn="ctr">
                          <a:solidFill>
                            <a:schemeClr val="bg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2342276035"/>
                      </a:ext>
                    </a:extLst>
                  </a:tr>
                  <a:tr h="590677">
                    <a:tc gridSpan="2">
                      <a:txBody>
                        <a:bodyPr/>
                        <a:lstStyle/>
                        <a:p>
                          <a:pPr algn="l"/>
                          <a:r>
                            <a:rPr lang="en-US" sz="1600" dirty="0"/>
                            <a:t>Null Hypothesis</a:t>
                          </a:r>
                        </a:p>
                      </a:txBody>
                      <a:tcPr anchor="ctr">
                        <a:lnR w="19050" cap="flat" cmpd="sng" algn="ctr">
                          <a:solidFill>
                            <a:schemeClr val="bg1"/>
                          </a:solidFill>
                          <a:prstDash val="solid"/>
                          <a:round/>
                          <a:headEnd type="none" w="med" len="med"/>
                          <a:tailEnd type="none" w="med" len="med"/>
                        </a:lnR>
                      </a:tcPr>
                    </a:tc>
                    <a:tc hMerge="1">
                      <a:txBody>
                        <a:bodyPr/>
                        <a:lstStyle/>
                        <a:p>
                          <a:endParaRPr lang="en-US"/>
                        </a:p>
                      </a:txBody>
                      <a:tcPr/>
                    </a:tc>
                    <a:tc>
                      <a:txBody>
                        <a:bodyPr/>
                        <a:lstStyle/>
                        <a:p>
                          <a:endParaRPr lang="en-US"/>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blipFill>
                          <a:blip r:embed="rId2"/>
                          <a:stretch>
                            <a:fillRect l="-216667" t="-102174" r="-704444" b="-495652"/>
                          </a:stretch>
                        </a:blipFill>
                      </a:tcPr>
                    </a:tc>
                    <a:tc>
                      <a:txBody>
                        <a:bodyPr/>
                        <a:lstStyle/>
                        <a:p>
                          <a:endParaRPr lang="en-US"/>
                        </a:p>
                      </a:txBody>
                      <a:tcPr anchor="ctr">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blipFill>
                          <a:blip r:embed="rId2"/>
                          <a:stretch>
                            <a:fillRect l="-316667" t="-102174" r="-604444" b="-495652"/>
                          </a:stretch>
                        </a:blipFill>
                      </a:tcPr>
                    </a:tc>
                    <a:tc>
                      <a:txBody>
                        <a:bodyPr/>
                        <a:lstStyle/>
                        <a:p>
                          <a:endParaRPr lang="en-US"/>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blipFill>
                          <a:blip r:embed="rId2"/>
                          <a:stretch>
                            <a:fillRect l="-412088" t="-102174" r="-497802" b="-495652"/>
                          </a:stretch>
                        </a:blipFill>
                      </a:tcPr>
                    </a:tc>
                    <a:tc>
                      <a:txBody>
                        <a:bodyPr/>
                        <a:lstStyle/>
                        <a:p>
                          <a:endParaRPr lang="en-US"/>
                        </a:p>
                      </a:txBody>
                      <a:tcPr anchor="ctr">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blipFill>
                          <a:blip r:embed="rId2"/>
                          <a:stretch>
                            <a:fillRect l="-517778" t="-102174" r="-403333" b="-495652"/>
                          </a:stretch>
                        </a:blipFill>
                      </a:tcPr>
                    </a:tc>
                    <a:tc>
                      <a:txBody>
                        <a:bodyPr/>
                        <a:lstStyle/>
                        <a:p>
                          <a:endParaRPr lang="en-US"/>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blipFill>
                          <a:blip r:embed="rId2"/>
                          <a:stretch>
                            <a:fillRect l="-617778" t="-102174" r="-303333" b="-495652"/>
                          </a:stretch>
                        </a:blipFill>
                      </a:tcPr>
                    </a:tc>
                    <a:tc>
                      <a:txBody>
                        <a:bodyPr/>
                        <a:lstStyle/>
                        <a:p>
                          <a:endParaRPr lang="en-US"/>
                        </a:p>
                      </a:txBody>
                      <a:tcPr anchor="ctr">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blipFill>
                          <a:blip r:embed="rId2"/>
                          <a:stretch>
                            <a:fillRect l="-717778" t="-102174" r="-203333" b="-495652"/>
                          </a:stretch>
                        </a:blipFill>
                      </a:tcPr>
                    </a:tc>
                    <a:tc>
                      <a:txBody>
                        <a:bodyPr/>
                        <a:lstStyle/>
                        <a:p>
                          <a:endParaRPr lang="en-US"/>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blipFill>
                          <a:blip r:embed="rId2"/>
                          <a:stretch>
                            <a:fillRect l="-817778" t="-102174" r="-103333" b="-495652"/>
                          </a:stretch>
                        </a:blipFill>
                      </a:tcPr>
                    </a:tc>
                    <a:tc>
                      <a:txBody>
                        <a:bodyPr/>
                        <a:lstStyle/>
                        <a:p>
                          <a:endParaRPr lang="en-US"/>
                        </a:p>
                      </a:txBody>
                      <a:tcPr anchor="ctr">
                        <a:lnL w="6350" cap="flat" cmpd="sng" algn="ctr">
                          <a:solidFill>
                            <a:schemeClr val="bg1"/>
                          </a:solidFill>
                          <a:prstDash val="solid"/>
                          <a:round/>
                          <a:headEnd type="none" w="med" len="med"/>
                          <a:tailEnd type="none" w="med" len="med"/>
                        </a:lnL>
                        <a:blipFill>
                          <a:blip r:embed="rId2"/>
                          <a:stretch>
                            <a:fillRect l="-917778" t="-102174" r="-3333" b="-495652"/>
                          </a:stretch>
                        </a:blipFill>
                      </a:tcPr>
                    </a:tc>
                    <a:extLst>
                      <a:ext uri="{0D108BD9-81ED-4DB2-BD59-A6C34878D82A}">
                        <a16:rowId xmlns:a16="http://schemas.microsoft.com/office/drawing/2014/main" val="3589295141"/>
                      </a:ext>
                    </a:extLst>
                  </a:tr>
                  <a:tr h="590677">
                    <a:tc gridSpan="2">
                      <a:txBody>
                        <a:bodyPr/>
                        <a:lstStyle/>
                        <a:p>
                          <a:pPr algn="l"/>
                          <a:r>
                            <a:rPr lang="en-US" sz="1600" dirty="0"/>
                            <a:t>Semi-parametric</a:t>
                          </a:r>
                        </a:p>
                        <a:p>
                          <a:pPr algn="l"/>
                          <a:r>
                            <a:rPr lang="en-US" sz="1600" dirty="0"/>
                            <a:t>assumption* (M)</a:t>
                          </a:r>
                        </a:p>
                      </a:txBody>
                      <a:tcPr anchor="ctr">
                        <a:lnR w="19050" cap="flat" cmpd="sng" algn="ctr">
                          <a:solidFill>
                            <a:schemeClr val="bg1"/>
                          </a:solidFill>
                          <a:prstDash val="solid"/>
                          <a:round/>
                          <a:headEnd type="none" w="med" len="med"/>
                          <a:tailEnd type="none" w="med" len="med"/>
                        </a:lnR>
                      </a:tcPr>
                    </a:tc>
                    <a:tc hMerge="1">
                      <a:txBody>
                        <a:bodyPr/>
                        <a:lstStyle/>
                        <a:p>
                          <a:endParaRPr lang="en-US"/>
                        </a:p>
                      </a:txBody>
                      <a:tcPr/>
                    </a:tc>
                    <a:tc gridSpan="8">
                      <a:txBody>
                        <a:bodyPr/>
                        <a:lstStyle/>
                        <a:p>
                          <a:endParaRPr lang="en-US"/>
                        </a:p>
                      </a:txBody>
                      <a:tcPr anchor="ctr">
                        <a:lnL w="19050" cap="flat" cmpd="sng" algn="ctr">
                          <a:solidFill>
                            <a:schemeClr val="bg1"/>
                          </a:solidFill>
                          <a:prstDash val="solid"/>
                          <a:round/>
                          <a:headEnd type="none" w="med" len="med"/>
                          <a:tailEnd type="none" w="med" len="med"/>
                        </a:lnL>
                        <a:blipFill>
                          <a:blip r:embed="rId2"/>
                          <a:stretch>
                            <a:fillRect l="-27046" t="-197872" r="-416" b="-385106"/>
                          </a:stretch>
                        </a:blip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69414471"/>
                      </a:ext>
                    </a:extLst>
                  </a:tr>
                  <a:tr h="590677">
                    <a:tc gridSpan="10">
                      <a:txBody>
                        <a:bodyPr/>
                        <a:lstStyle/>
                        <a:p>
                          <a:pPr algn="ctr"/>
                          <a:r>
                            <a:rPr lang="en-US" sz="1600" b="1" dirty="0"/>
                            <a:t>Validity &amp; Robustness</a:t>
                          </a:r>
                        </a:p>
                        <a:p>
                          <a:pPr algn="ctr"/>
                          <a:r>
                            <a:rPr lang="en-US" sz="1350" b="0" dirty="0"/>
                            <a:t>(under simple randomization)</a:t>
                          </a:r>
                        </a:p>
                      </a:txBody>
                      <a:tcPr anchor="ctr"/>
                    </a:tc>
                    <a:tc hMerge="1">
                      <a:txBody>
                        <a:bodyPr/>
                        <a:lstStyle/>
                        <a:p>
                          <a:endParaRPr lang="en-US"/>
                        </a:p>
                      </a:txBody>
                      <a:tcPr/>
                    </a:tc>
                    <a:tc hMerge="1">
                      <a:txBody>
                        <a:bodyPr/>
                        <a:lstStyle/>
                        <a:p>
                          <a:pPr algn="ctr"/>
                          <a:r>
                            <a:rPr lang="en-US" sz="1600" b="1" dirty="0"/>
                            <a:t>Validity &amp; Robustness</a:t>
                          </a:r>
                        </a:p>
                      </a:txBody>
                      <a:tcPr anchor="ctr">
                        <a:lnL w="19050" cap="flat" cmpd="sng" algn="ctr">
                          <a:solidFill>
                            <a:schemeClr val="bg1"/>
                          </a:solidFill>
                          <a:prstDash val="solid"/>
                          <a:round/>
                          <a:headEnd type="none" w="med" len="med"/>
                          <a:tailEnd type="none" w="med" len="med"/>
                        </a:lnL>
                      </a:tcP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2716502928"/>
                      </a:ext>
                    </a:extLst>
                  </a:tr>
                  <a:tr h="640080">
                    <a:tc rowSpan="2">
                      <a:txBody>
                        <a:bodyPr/>
                        <a:lstStyle/>
                        <a:p>
                          <a:pPr marL="7938" indent="0" algn="l">
                            <a:tabLst/>
                          </a:pPr>
                          <a:r>
                            <a:rPr lang="en-US" sz="1600" dirty="0"/>
                            <a:t>Censoring</a:t>
                          </a:r>
                        </a:p>
                      </a:txBody>
                      <a:tcPr anchor="ctr">
                        <a:lnR w="6350" cap="flat" cmpd="sng" algn="ctr">
                          <a:solidFill>
                            <a:schemeClr val="bg1"/>
                          </a:solidFill>
                          <a:prstDash val="solid"/>
                          <a:round/>
                          <a:headEnd type="none" w="med" len="med"/>
                          <a:tailEnd type="none" w="med" len="med"/>
                        </a:lnR>
                      </a:tcPr>
                    </a:tc>
                    <a:tc>
                      <a:txBody>
                        <a:bodyPr/>
                        <a:lstStyle/>
                        <a:p>
                          <a:endParaRPr lang="en-US"/>
                        </a:p>
                      </a:txBody>
                      <a:tcPr anchor="ctr">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blipFill>
                          <a:blip r:embed="rId2"/>
                          <a:stretch>
                            <a:fillRect l="-89320" t="-374000" r="-702913" b="-168000"/>
                          </a:stretch>
                        </a:blipFill>
                      </a:tcPr>
                    </a:tc>
                    <a:tc>
                      <a:txBody>
                        <a:bodyPr/>
                        <a:lstStyle/>
                        <a:p>
                          <a:pPr algn="ctr"/>
                          <a:r>
                            <a:rPr lang="en-US" sz="1200" b="0" dirty="0">
                              <a:solidFill>
                                <a:srgbClr val="C00000"/>
                              </a:solidFill>
                            </a:rPr>
                            <a:t>Valid &amp; Robust to (M)</a:t>
                          </a:r>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rgbClr val="C00000"/>
                              </a:solidFill>
                            </a:rPr>
                            <a:t>Valid &amp; Robust to (M)</a:t>
                          </a:r>
                        </a:p>
                      </a:txBody>
                      <a:tcPr anchor="ctr">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1200" dirty="0"/>
                            <a:t>✘</a:t>
                          </a:r>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ctr"/>
                          <a:r>
                            <a:rPr lang="en-US" sz="1200" dirty="0"/>
                            <a:t>✘</a:t>
                          </a:r>
                        </a:p>
                      </a:txBody>
                      <a:tcPr anchor="ctr">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ctr"/>
                          <a:r>
                            <a:rPr lang="en-US" sz="1200" dirty="0"/>
                            <a:t>✘</a:t>
                          </a:r>
                        </a:p>
                      </a:txBody>
                      <a:tcPr anchor="ctr">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ctr"/>
                          <a:r>
                            <a:rPr lang="en-US" sz="1200" dirty="0"/>
                            <a:t>✘</a:t>
                          </a:r>
                        </a:p>
                      </a:txBody>
                      <a:tcPr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441729095"/>
                      </a:ext>
                    </a:extLst>
                  </a:tr>
                  <a:tr h="1005840">
                    <a:tc vMerge="1">
                      <a:txBody>
                        <a:bodyPr/>
                        <a:lstStyle/>
                        <a:p>
                          <a:pPr marL="236538" indent="0" algn="l">
                            <a:tabLst/>
                          </a:pPr>
                          <a:endParaRPr lang="en-US" sz="1200" dirty="0"/>
                        </a:p>
                      </a:txBody>
                      <a:tcPr anchor="ctr"/>
                    </a:tc>
                    <a:tc>
                      <a:txBody>
                        <a:bodyPr/>
                        <a:lstStyle/>
                        <a:p>
                          <a:endParaRPr lang="en-US"/>
                        </a:p>
                      </a:txBody>
                      <a:tcPr anchor="ctr">
                        <a:lnR w="19050" cap="flat" cmpd="sng" algn="ctr">
                          <a:solidFill>
                            <a:schemeClr val="bg1"/>
                          </a:solidFill>
                          <a:prstDash val="solid"/>
                          <a:round/>
                          <a:headEnd type="none" w="med" len="med"/>
                          <a:tailEnd type="none" w="med" len="med"/>
                        </a:lnR>
                        <a:blipFill>
                          <a:blip r:embed="rId2"/>
                          <a:stretch>
                            <a:fillRect l="-89320" t="-296250" r="-702913" b="-5000"/>
                          </a:stretch>
                        </a:blipFill>
                      </a:tcPr>
                    </a:tc>
                    <a:tc>
                      <a:txBody>
                        <a:bodyPr/>
                        <a:lstStyle/>
                        <a:p>
                          <a:pPr algn="ctr"/>
                          <a:r>
                            <a:rPr lang="en-US" sz="1200" b="1" dirty="0">
                              <a:solidFill>
                                <a:srgbClr val="0070C0"/>
                              </a:solidFill>
                            </a:rPr>
                            <a:t>Need (C)</a:t>
                          </a:r>
                          <a:r>
                            <a:rPr lang="en-US" sz="1200" dirty="0"/>
                            <a:t> &amp; (M)</a:t>
                          </a:r>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ctr"/>
                          <a:r>
                            <a:rPr lang="en-US" sz="1200" b="1" dirty="0">
                              <a:solidFill>
                                <a:srgbClr val="0070C0"/>
                              </a:solidFill>
                            </a:rPr>
                            <a:t>Need (C)</a:t>
                          </a:r>
                          <a:r>
                            <a:rPr lang="en-US" sz="1200" dirty="0"/>
                            <a:t>, then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rgbClr val="C00000"/>
                              </a:solidFill>
                            </a:rPr>
                            <a:t>Valid &amp; Robust to (M)</a:t>
                          </a:r>
                        </a:p>
                      </a:txBody>
                      <a:tcPr anchor="ctr">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endParaRPr lang="en-US"/>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blipFill>
                          <a:blip r:embed="rId2"/>
                          <a:stretch>
                            <a:fillRect l="-412088" t="-296250" r="-497802" b="-5000"/>
                          </a:stretch>
                        </a:blipFill>
                      </a:tcPr>
                    </a:tc>
                    <a:tc>
                      <a:txBody>
                        <a:bodyPr/>
                        <a:lstStyle/>
                        <a:p>
                          <a:endParaRPr lang="en-US"/>
                        </a:p>
                      </a:txBody>
                      <a:tcPr anchor="ctr">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blipFill>
                          <a:blip r:embed="rId2"/>
                          <a:stretch>
                            <a:fillRect l="-517778" t="-296250" r="-403333" b="-5000"/>
                          </a:stretch>
                        </a:blipFill>
                      </a:tcPr>
                    </a:tc>
                    <a:tc>
                      <a:txBody>
                        <a:bodyPr/>
                        <a:lstStyle/>
                        <a:p>
                          <a:endParaRPr lang="en-US"/>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blipFill>
                          <a:blip r:embed="rId2"/>
                          <a:stretch>
                            <a:fillRect l="-617778" t="-296250" r="-303333" b="-5000"/>
                          </a:stretch>
                        </a:blipFill>
                      </a:tcPr>
                    </a:tc>
                    <a:tc>
                      <a:txBody>
                        <a:bodyPr/>
                        <a:lstStyle/>
                        <a:p>
                          <a:endParaRPr lang="en-US"/>
                        </a:p>
                      </a:txBody>
                      <a:tcPr anchor="ctr">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blipFill>
                          <a:blip r:embed="rId2"/>
                          <a:stretch>
                            <a:fillRect l="-717778" t="-296250" r="-203333" b="-5000"/>
                          </a:stretch>
                        </a:blipFill>
                      </a:tcPr>
                    </a:tc>
                    <a:tc>
                      <a:txBody>
                        <a:bodyPr/>
                        <a:lstStyle/>
                        <a:p>
                          <a:endParaRPr lang="en-US"/>
                        </a:p>
                      </a:txBody>
                      <a:tcPr anchor="ctr">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blipFill>
                          <a:blip r:embed="rId2"/>
                          <a:stretch>
                            <a:fillRect l="-817778" t="-296250" r="-103333" b="-5000"/>
                          </a:stretch>
                        </a:blipFill>
                      </a:tcPr>
                    </a:tc>
                    <a:tc>
                      <a:txBody>
                        <a:bodyPr/>
                        <a:lstStyle/>
                        <a:p>
                          <a:endParaRPr lang="en-US"/>
                        </a:p>
                      </a:txBody>
                      <a:tcPr anchor="ctr">
                        <a:lnL w="6350" cap="flat" cmpd="sng" algn="ctr">
                          <a:solidFill>
                            <a:schemeClr val="bg1"/>
                          </a:solidFill>
                          <a:prstDash val="solid"/>
                          <a:round/>
                          <a:headEnd type="none" w="med" len="med"/>
                          <a:tailEnd type="none" w="med" len="med"/>
                        </a:lnL>
                        <a:blipFill>
                          <a:blip r:embed="rId2"/>
                          <a:stretch>
                            <a:fillRect l="-917778" t="-296250" r="-3333" b="-5000"/>
                          </a:stretch>
                        </a:blipFill>
                      </a:tcPr>
                    </a:tc>
                    <a:extLst>
                      <a:ext uri="{0D108BD9-81ED-4DB2-BD59-A6C34878D82A}">
                        <a16:rowId xmlns:a16="http://schemas.microsoft.com/office/drawing/2014/main" val="3090396387"/>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EDACA93-AE9E-3FD7-3797-67870911EE72}"/>
                  </a:ext>
                </a:extLst>
              </p:cNvPr>
              <p:cNvSpPr txBox="1"/>
              <p:nvPr/>
            </p:nvSpPr>
            <p:spPr>
              <a:xfrm>
                <a:off x="454501" y="5158196"/>
                <a:ext cx="11621770" cy="1631216"/>
              </a:xfrm>
              <a:prstGeom prst="rect">
                <a:avLst/>
              </a:prstGeom>
              <a:noFill/>
            </p:spPr>
            <p:txBody>
              <a:bodyPr wrap="square" tIns="0" bIns="0" rtlCol="0">
                <a:spAutoFit/>
              </a:bodyPr>
              <a:lstStyle/>
              <a:p>
                <a:pPr>
                  <a:spcAft>
                    <a:spcPts val="300"/>
                  </a:spcAft>
                </a:pPr>
                <a:r>
                  <a:rPr lang="en-US" sz="1200" b="1" i="1" u="sng" dirty="0"/>
                  <a:t>Footnote</a:t>
                </a:r>
                <a:r>
                  <a:rPr lang="en-US" sz="1200" i="1" dirty="0"/>
                  <a:t>:</a:t>
                </a:r>
              </a:p>
              <a:p>
                <a:r>
                  <a:rPr lang="en-US" sz="1200" dirty="0"/>
                  <a:t>* Cox PH or AFT is a special case of (M); Robust to (M) means (M) can be violated, i.e., model robust.</a:t>
                </a:r>
              </a:p>
              <a:p>
                <a:r>
                  <a:rPr lang="en-US" sz="1200" baseline="30000" dirty="0"/>
                  <a:t>† </a:t>
                </a:r>
                <a:r>
                  <a:rPr lang="en-US" sz="1200" dirty="0"/>
                  <a:t>Stratified Log-rank must have </a:t>
                </a:r>
                <a14:m>
                  <m:oMath xmlns:m="http://schemas.openxmlformats.org/officeDocument/2006/math">
                    <m:r>
                      <a:rPr lang="en-US" sz="1200" i="1" dirty="0" smtClean="0">
                        <a:latin typeface="Cambria Math" panose="02040503050406030204" pitchFamily="18" charset="0"/>
                      </a:rPr>
                      <m:t>𝑋</m:t>
                    </m:r>
                  </m:oMath>
                </a14:m>
                <a:r>
                  <a:rPr lang="en-US" sz="1200" dirty="0"/>
                  <a:t> as the stratification variable, otherwise, additional/modified assumptions are needed.</a:t>
                </a:r>
              </a:p>
              <a:p>
                <a:r>
                  <a:rPr lang="en-US" sz="1200" dirty="0"/>
                  <a:t>An additional assumption </a:t>
                </a:r>
                <a:r>
                  <a:rPr lang="en-US" sz="1200" b="1" dirty="0">
                    <a:solidFill>
                      <a:srgbClr val="0070C0"/>
                    </a:solidFill>
                  </a:rPr>
                  <a:t>(C)</a:t>
                </a:r>
                <a:r>
                  <a:rPr lang="en-US" sz="1200" dirty="0"/>
                  <a:t>: </a:t>
                </a:r>
                <a14:m>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Pr</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𝐶</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𝑡</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𝑋</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𝐴</m:t>
                            </m:r>
                            <m:r>
                              <a:rPr lang="en-US" sz="1200" b="0" i="1" smtClean="0">
                                <a:latin typeface="Cambria Math" panose="02040503050406030204" pitchFamily="18" charset="0"/>
                                <a:ea typeface="Cambria Math" panose="02040503050406030204" pitchFamily="18" charset="0"/>
                              </a:rPr>
                              <m:t>=1</m:t>
                            </m:r>
                          </m:e>
                        </m:d>
                      </m:e>
                    </m:func>
                    <m:r>
                      <a:rPr lang="en-US" sz="1200" b="0" i="1" smtClean="0">
                        <a:latin typeface="Cambria Math" panose="02040503050406030204" pitchFamily="18" charset="0"/>
                      </a:rPr>
                      <m:t>/</m:t>
                    </m:r>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Pr</m:t>
                        </m:r>
                      </m:fName>
                      <m:e>
                        <m:d>
                          <m:dPr>
                            <m:ctrlPr>
                              <a:rPr lang="en-US" sz="1200" b="0" i="1" smtClean="0">
                                <a:latin typeface="Cambria Math" panose="02040503050406030204" pitchFamily="18" charset="0"/>
                              </a:rPr>
                            </m:ctrlPr>
                          </m:dPr>
                          <m:e>
                            <m:r>
                              <a:rPr lang="en-US" sz="1200" i="1">
                                <a:latin typeface="Cambria Math" panose="02040503050406030204" pitchFamily="18" charset="0"/>
                              </a:rPr>
                              <m:t>𝐶</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𝑋</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𝐴</m:t>
                            </m:r>
                            <m:r>
                              <a:rPr lang="en-US" sz="1200" i="1">
                                <a:latin typeface="Cambria Math" panose="02040503050406030204" pitchFamily="18" charset="0"/>
                                <a:ea typeface="Cambria Math" panose="02040503050406030204" pitchFamily="18" charset="0"/>
                              </a:rPr>
                              <m:t>=0</m:t>
                            </m:r>
                          </m:e>
                        </m:d>
                      </m:e>
                    </m:func>
                  </m:oMath>
                </a14:m>
                <a:r>
                  <a:rPr lang="en-US" sz="1200" dirty="0"/>
                  <a:t> is a function of </a:t>
                </a:r>
                <a14:m>
                  <m:oMath xmlns:m="http://schemas.openxmlformats.org/officeDocument/2006/math">
                    <m:r>
                      <a:rPr lang="en-US" sz="1200" b="0" i="1" smtClean="0">
                        <a:latin typeface="Cambria Math" panose="02040503050406030204" pitchFamily="18" charset="0"/>
                      </a:rPr>
                      <m:t>𝑡</m:t>
                    </m:r>
                  </m:oMath>
                </a14:m>
                <a:r>
                  <a:rPr lang="en-US" sz="1200" dirty="0"/>
                  <a:t> only.</a:t>
                </a:r>
              </a:p>
              <a:p>
                <a:pPr>
                  <a:spcBef>
                    <a:spcPts val="600"/>
                  </a:spcBef>
                  <a:spcAft>
                    <a:spcPts val="300"/>
                  </a:spcAft>
                </a:pPr>
                <a:r>
                  <a:rPr lang="en-US" sz="1200" b="1" i="1" u="sng" dirty="0"/>
                  <a:t>Comments</a:t>
                </a:r>
                <a:r>
                  <a:rPr lang="en-US" sz="1200" dirty="0"/>
                  <a:t>:</a:t>
                </a:r>
              </a:p>
              <a:p>
                <a:pPr marL="285750" indent="-285750">
                  <a:buFont typeface="Wingdings" pitchFamily="2" charset="2"/>
                  <a:buChar char="§"/>
                </a:pPr>
                <a:r>
                  <a:rPr lang="en-US" sz="1200" dirty="0"/>
                  <a:t>Without (M), NONE of above tests is valid for unconditional null under censoring at random.</a:t>
                </a:r>
              </a:p>
              <a:p>
                <a:pPr marL="285750" indent="-285750">
                  <a:buFont typeface="Wingdings" pitchFamily="2" charset="2"/>
                  <a:buChar char="§"/>
                </a:pPr>
                <a:r>
                  <a:rPr lang="en-US" sz="1200" dirty="0"/>
                  <a:t>Censoring at random is NOT strictly weaker than independent censoring, vice versa.</a:t>
                </a:r>
              </a:p>
              <a:p>
                <a:pPr marL="285750" indent="-285750">
                  <a:buFont typeface="Wingdings" pitchFamily="2" charset="2"/>
                  <a:buChar char="§"/>
                </a:pPr>
                <a:r>
                  <a:rPr lang="en-US" sz="1200" dirty="0"/>
                  <a:t>Conditional (sharp) null is stronger than unconditional (weak) null, so, reject unconditional null implies reject conditional null, but NOT vice versa.</a:t>
                </a:r>
              </a:p>
            </p:txBody>
          </p:sp>
        </mc:Choice>
        <mc:Fallback xmlns="">
          <p:sp>
            <p:nvSpPr>
              <p:cNvPr id="14" name="TextBox 13">
                <a:extLst>
                  <a:ext uri="{FF2B5EF4-FFF2-40B4-BE49-F238E27FC236}">
                    <a16:creationId xmlns:a16="http://schemas.microsoft.com/office/drawing/2014/main" id="{2EDACA93-AE9E-3FD7-3797-67870911EE72}"/>
                  </a:ext>
                </a:extLst>
              </p:cNvPr>
              <p:cNvSpPr txBox="1">
                <a:spLocks noRot="1" noChangeAspect="1" noMove="1" noResize="1" noEditPoints="1" noAdjustHandles="1" noChangeArrowheads="1" noChangeShapeType="1" noTextEdit="1"/>
              </p:cNvSpPr>
              <p:nvPr/>
            </p:nvSpPr>
            <p:spPr>
              <a:xfrm>
                <a:off x="454501" y="5158196"/>
                <a:ext cx="11621770" cy="1631216"/>
              </a:xfrm>
              <a:prstGeom prst="rect">
                <a:avLst/>
              </a:prstGeom>
              <a:blipFill>
                <a:blip r:embed="rId3"/>
                <a:stretch>
                  <a:fillRect l="-109" t="-3101" b="-4651"/>
                </a:stretch>
              </a:blipFill>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DD1F9F7C-0655-2FBD-1411-784F986B520B}"/>
              </a:ext>
            </a:extLst>
          </p:cNvPr>
          <p:cNvSpPr/>
          <p:nvPr/>
        </p:nvSpPr>
        <p:spPr>
          <a:xfrm>
            <a:off x="2929652" y="3390900"/>
            <a:ext cx="1143000" cy="684467"/>
          </a:xfrm>
          <a:prstGeom prst="round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rgbClr val="00B050"/>
              </a:solidFill>
            </a:endParaRPr>
          </a:p>
        </p:txBody>
      </p:sp>
      <p:sp>
        <p:nvSpPr>
          <p:cNvPr id="3" name="Rounded Rectangle 2">
            <a:extLst>
              <a:ext uri="{FF2B5EF4-FFF2-40B4-BE49-F238E27FC236}">
                <a16:creationId xmlns:a16="http://schemas.microsoft.com/office/drawing/2014/main" id="{1A3CDDC5-808B-9A15-2194-66E5BB3626C8}"/>
              </a:ext>
            </a:extLst>
          </p:cNvPr>
          <p:cNvSpPr/>
          <p:nvPr/>
        </p:nvSpPr>
        <p:spPr>
          <a:xfrm>
            <a:off x="2929652" y="1676399"/>
            <a:ext cx="1143000" cy="533401"/>
          </a:xfrm>
          <a:prstGeom prst="round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 name="Rounded Rectangle 3">
            <a:extLst>
              <a:ext uri="{FF2B5EF4-FFF2-40B4-BE49-F238E27FC236}">
                <a16:creationId xmlns:a16="http://schemas.microsoft.com/office/drawing/2014/main" id="{F72A7851-9BF4-9388-3709-66D2F6703C9E}"/>
              </a:ext>
            </a:extLst>
          </p:cNvPr>
          <p:cNvSpPr/>
          <p:nvPr/>
        </p:nvSpPr>
        <p:spPr>
          <a:xfrm>
            <a:off x="6357580" y="4075367"/>
            <a:ext cx="1143000" cy="984630"/>
          </a:xfrm>
          <a:prstGeom prst="roundRect">
            <a:avLst/>
          </a:prstGeom>
          <a:noFill/>
          <a:ln w="1905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 name="Rounded Rectangle 4">
            <a:extLst>
              <a:ext uri="{FF2B5EF4-FFF2-40B4-BE49-F238E27FC236}">
                <a16:creationId xmlns:a16="http://schemas.microsoft.com/office/drawing/2014/main" id="{F11DC6E6-0198-0481-CCEA-FEED6BAD75F7}"/>
              </a:ext>
            </a:extLst>
          </p:cNvPr>
          <p:cNvSpPr/>
          <p:nvPr/>
        </p:nvSpPr>
        <p:spPr>
          <a:xfrm>
            <a:off x="8652033" y="4077427"/>
            <a:ext cx="1143000" cy="984630"/>
          </a:xfrm>
          <a:prstGeom prst="roundRect">
            <a:avLst/>
          </a:prstGeom>
          <a:noFill/>
          <a:ln w="1905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 name="Rounded Rectangle 5">
            <a:extLst>
              <a:ext uri="{FF2B5EF4-FFF2-40B4-BE49-F238E27FC236}">
                <a16:creationId xmlns:a16="http://schemas.microsoft.com/office/drawing/2014/main" id="{25DD6B17-75DE-F8DB-3495-5C5A23545C73}"/>
              </a:ext>
            </a:extLst>
          </p:cNvPr>
          <p:cNvSpPr/>
          <p:nvPr/>
        </p:nvSpPr>
        <p:spPr>
          <a:xfrm>
            <a:off x="10933271" y="4060599"/>
            <a:ext cx="1143000" cy="984630"/>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chemeClr val="tx1"/>
              </a:solidFill>
            </a:endParaRPr>
          </a:p>
        </p:txBody>
      </p:sp>
      <p:sp>
        <p:nvSpPr>
          <p:cNvPr id="7" name="Rounded Rectangle 6">
            <a:extLst>
              <a:ext uri="{FF2B5EF4-FFF2-40B4-BE49-F238E27FC236}">
                <a16:creationId xmlns:a16="http://schemas.microsoft.com/office/drawing/2014/main" id="{DD30F796-3EF8-017D-B7A8-6055C69B7699}"/>
              </a:ext>
            </a:extLst>
          </p:cNvPr>
          <p:cNvSpPr/>
          <p:nvPr/>
        </p:nvSpPr>
        <p:spPr>
          <a:xfrm>
            <a:off x="6357580" y="1676400"/>
            <a:ext cx="1143000" cy="533400"/>
          </a:xfrm>
          <a:prstGeom prst="roundRect">
            <a:avLst/>
          </a:prstGeom>
          <a:noFill/>
          <a:ln w="1905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8" name="Rounded Rectangle 7">
            <a:extLst>
              <a:ext uri="{FF2B5EF4-FFF2-40B4-BE49-F238E27FC236}">
                <a16:creationId xmlns:a16="http://schemas.microsoft.com/office/drawing/2014/main" id="{1D71CD81-4E4E-607E-3A10-1D1F15B34733}"/>
              </a:ext>
            </a:extLst>
          </p:cNvPr>
          <p:cNvSpPr/>
          <p:nvPr/>
        </p:nvSpPr>
        <p:spPr>
          <a:xfrm>
            <a:off x="8642508" y="1676400"/>
            <a:ext cx="1143000" cy="533400"/>
          </a:xfrm>
          <a:prstGeom prst="roundRect">
            <a:avLst/>
          </a:prstGeom>
          <a:noFill/>
          <a:ln w="1905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9" name="Rounded Rectangle 8">
            <a:extLst>
              <a:ext uri="{FF2B5EF4-FFF2-40B4-BE49-F238E27FC236}">
                <a16:creationId xmlns:a16="http://schemas.microsoft.com/office/drawing/2014/main" id="{382F7A00-0C19-AEB5-9215-BF04EC3193C8}"/>
              </a:ext>
            </a:extLst>
          </p:cNvPr>
          <p:cNvSpPr/>
          <p:nvPr/>
        </p:nvSpPr>
        <p:spPr>
          <a:xfrm>
            <a:off x="10927436" y="1676399"/>
            <a:ext cx="1143000" cy="533401"/>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438139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B8596FD-F313-38A2-2828-B01A45EF6BE7}"/>
              </a:ext>
            </a:extLst>
          </p:cNvPr>
          <p:cNvSpPr>
            <a:spLocks noGrp="1"/>
          </p:cNvSpPr>
          <p:nvPr>
            <p:ph type="title"/>
          </p:nvPr>
        </p:nvSpPr>
        <p:spPr>
          <a:xfrm>
            <a:off x="838200" y="333467"/>
            <a:ext cx="10515600" cy="615298"/>
          </a:xfrm>
        </p:spPr>
        <p:txBody>
          <a:bodyPr>
            <a:normAutofit fontScale="90000"/>
          </a:bodyPr>
          <a:lstStyle/>
          <a:p>
            <a:r>
              <a:rPr kumimoji="0" lang="en-US" sz="3200" b="0" i="0" u="none" strike="noStrike" kern="1200" cap="none" spc="0" normalizeH="0" baseline="0" noProof="0" dirty="0">
                <a:ln>
                  <a:noFill/>
                </a:ln>
                <a:solidFill>
                  <a:prstClr val="black"/>
                </a:solidFill>
                <a:effectLst/>
                <a:uLnTx/>
                <a:uFillTx/>
                <a:latin typeface="Arial" panose="020B0604020202020204"/>
                <a:ea typeface="+mj-ea"/>
                <a:cs typeface="+mj-cs"/>
              </a:rPr>
              <a:t>Covariate Adjustment for Treatment Effects in </a:t>
            </a:r>
            <a:r>
              <a:rPr kumimoji="0" lang="en-US" sz="3200" i="0" u="none" strike="noStrike" kern="1200" cap="none" spc="0" normalizeH="0" baseline="0" noProof="0" dirty="0">
                <a:ln>
                  <a:noFill/>
                </a:ln>
                <a:solidFill>
                  <a:schemeClr val="accent1"/>
                </a:solidFill>
                <a:effectLst/>
                <a:uLnTx/>
                <a:uFillTx/>
                <a:latin typeface="Arial" panose="020B0604020202020204"/>
                <a:ea typeface="+mj-ea"/>
                <a:cs typeface="+mj-cs"/>
              </a:rPr>
              <a:t>Survival Analysis</a:t>
            </a:r>
            <a:endParaRPr lang="en-US" dirty="0">
              <a:solidFill>
                <a:schemeClr val="accent1"/>
              </a:solidFill>
            </a:endParaRPr>
          </a:p>
        </p:txBody>
      </p:sp>
      <mc:AlternateContent xmlns:mc="http://schemas.openxmlformats.org/markup-compatibility/2006" xmlns:a14="http://schemas.microsoft.com/office/drawing/2010/main">
        <mc:Choice Requires="a14">
          <p:graphicFrame>
            <p:nvGraphicFramePr>
              <p:cNvPr id="12" name="Table 1">
                <a:extLst>
                  <a:ext uri="{FF2B5EF4-FFF2-40B4-BE49-F238E27FC236}">
                    <a16:creationId xmlns:a16="http://schemas.microsoft.com/office/drawing/2014/main" id="{CC29B239-2ADD-0E7D-8039-DC909CD6C9ED}"/>
                  </a:ext>
                </a:extLst>
              </p:cNvPr>
              <p:cNvGraphicFramePr>
                <a:graphicFrameLocks noGrp="1"/>
              </p:cNvGraphicFramePr>
              <p:nvPr/>
            </p:nvGraphicFramePr>
            <p:xfrm>
              <a:off x="619394" y="1165860"/>
              <a:ext cx="11087436" cy="3236976"/>
            </p:xfrm>
            <a:graphic>
              <a:graphicData uri="http://schemas.openxmlformats.org/drawingml/2006/table">
                <a:tbl>
                  <a:tblPr firstRow="1" bandRow="1">
                    <a:tableStyleId>{3B4B98B0-60AC-42C2-AFA5-B58CD77FA1E5}</a:tableStyleId>
                  </a:tblPr>
                  <a:tblGrid>
                    <a:gridCol w="2081861">
                      <a:extLst>
                        <a:ext uri="{9D8B030D-6E8A-4147-A177-3AD203B41FA5}">
                          <a16:colId xmlns:a16="http://schemas.microsoft.com/office/drawing/2014/main" val="431165507"/>
                        </a:ext>
                      </a:extLst>
                    </a:gridCol>
                    <a:gridCol w="3087149">
                      <a:extLst>
                        <a:ext uri="{9D8B030D-6E8A-4147-A177-3AD203B41FA5}">
                          <a16:colId xmlns:a16="http://schemas.microsoft.com/office/drawing/2014/main" val="1516046870"/>
                        </a:ext>
                      </a:extLst>
                    </a:gridCol>
                    <a:gridCol w="3182209">
                      <a:extLst>
                        <a:ext uri="{9D8B030D-6E8A-4147-A177-3AD203B41FA5}">
                          <a16:colId xmlns:a16="http://schemas.microsoft.com/office/drawing/2014/main" val="1122601785"/>
                        </a:ext>
                      </a:extLst>
                    </a:gridCol>
                    <a:gridCol w="2736217">
                      <a:extLst>
                        <a:ext uri="{9D8B030D-6E8A-4147-A177-3AD203B41FA5}">
                          <a16:colId xmlns:a16="http://schemas.microsoft.com/office/drawing/2014/main" val="2173461040"/>
                        </a:ext>
                      </a:extLst>
                    </a:gridCol>
                  </a:tblGrid>
                  <a:tr h="539496">
                    <a:tc>
                      <a:txBody>
                        <a:bodyPr/>
                        <a:lstStyle/>
                        <a:p>
                          <a:endParaRPr lang="en-US" sz="1350" dirty="0"/>
                        </a:p>
                      </a:txBody>
                      <a:tcPr anchor="ctr"/>
                    </a:tc>
                    <a:tc>
                      <a:txBody>
                        <a:bodyPr/>
                        <a:lstStyle/>
                        <a:p>
                          <a:r>
                            <a:rPr lang="en-US" sz="1350" u="none" dirty="0"/>
                            <a:t>Estimand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Censoring assumption</a:t>
                          </a:r>
                          <a:endParaRPr lang="en-US" sz="1350" b="0" u="none" dirty="0"/>
                        </a:p>
                      </a:txBody>
                      <a:tcPr anchor="ctr"/>
                    </a:tc>
                    <a:tc>
                      <a:txBody>
                        <a:bodyPr/>
                        <a:lstStyle/>
                        <a:p>
                          <a:r>
                            <a:rPr lang="en-US" sz="1350" dirty="0"/>
                            <a:t>Covariate adjustment</a:t>
                          </a:r>
                        </a:p>
                      </a:txBody>
                      <a:tcPr anchor="ctr"/>
                    </a:tc>
                    <a:extLst>
                      <a:ext uri="{0D108BD9-81ED-4DB2-BD59-A6C34878D82A}">
                        <a16:rowId xmlns:a16="http://schemas.microsoft.com/office/drawing/2014/main" val="501186923"/>
                      </a:ext>
                    </a:extLst>
                  </a:tr>
                  <a:tr h="539496">
                    <a:tc>
                      <a:txBody>
                        <a:bodyPr/>
                        <a:lstStyle/>
                        <a:p>
                          <a:r>
                            <a:rPr lang="en-US" sz="1350" b="1" dirty="0"/>
                            <a:t>Kaplan-Meier</a:t>
                          </a:r>
                        </a:p>
                      </a:txBody>
                      <a:tcPr anchor="ctr"/>
                    </a:tc>
                    <a:tc>
                      <a:txBody>
                        <a:bodyPr/>
                        <a:lstStyle/>
                        <a:p>
                          <a:pPr algn="l"/>
                          <a:r>
                            <a:rPr lang="en-US" sz="1350" b="0" dirty="0"/>
                            <a:t>Survival function per arm</a:t>
                          </a:r>
                          <a:endParaRPr lang="en-US" sz="135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b="0" smtClean="0">
                                    <a:solidFill>
                                      <a:schemeClr val="tx1"/>
                                    </a:solidFill>
                                    <a:latin typeface="Cambria Math" panose="02040503050406030204" pitchFamily="18" charset="0"/>
                                  </a:rPr>
                                  <m:t>𝐶</m:t>
                                </m:r>
                                <m:r>
                                  <a:rPr lang="en-US" sz="1400" b="0" smtClean="0">
                                    <a:solidFill>
                                      <a:schemeClr val="tx1"/>
                                    </a:solidFill>
                                    <a:latin typeface="Cambria Math" panose="02040503050406030204" pitchFamily="18" charset="0"/>
                                  </a:rPr>
                                  <m:t>⊥</m:t>
                                </m:r>
                                <m:r>
                                  <a:rPr lang="en-US" sz="1400" b="0" smtClean="0">
                                    <a:solidFill>
                                      <a:schemeClr val="tx1"/>
                                    </a:solidFill>
                                    <a:latin typeface="Cambria Math" panose="02040503050406030204" pitchFamily="18" charset="0"/>
                                  </a:rPr>
                                  <m:t>𝑇</m:t>
                                </m:r>
                                <m:r>
                                  <a:rPr lang="en-US" sz="1400" b="0" smtClean="0">
                                    <a:solidFill>
                                      <a:schemeClr val="tx1"/>
                                    </a:solidFill>
                                    <a:latin typeface="Cambria Math" panose="02040503050406030204" pitchFamily="18" charset="0"/>
                                  </a:rPr>
                                  <m:t> | </m:t>
                                </m:r>
                                <m:r>
                                  <a:rPr lang="en-US" sz="1400" b="0" smtClean="0">
                                    <a:solidFill>
                                      <a:schemeClr val="tx1"/>
                                    </a:solidFill>
                                    <a:latin typeface="Cambria Math" panose="02040503050406030204" pitchFamily="18" charset="0"/>
                                  </a:rPr>
                                  <m:t>𝐴</m:t>
                                </m:r>
                              </m:oMath>
                            </m:oMathPara>
                          </a14:m>
                          <a:endParaRPr lang="en-US" sz="1400" dirty="0">
                            <a:solidFill>
                              <a:schemeClr val="tx1"/>
                            </a:solidFill>
                          </a:endParaRPr>
                        </a:p>
                      </a:txBody>
                      <a:tcPr anchor="ctr"/>
                    </a:tc>
                    <a:tc>
                      <a:txBody>
                        <a:bodyPr/>
                        <a:lstStyle/>
                        <a:p>
                          <a:pPr algn="l"/>
                          <a:r>
                            <a:rPr lang="en-US" sz="1350" dirty="0"/>
                            <a:t>Zhang et al. (2015)</a:t>
                          </a:r>
                        </a:p>
                      </a:txBody>
                      <a:tcPr anchor="ctr"/>
                    </a:tc>
                    <a:extLst>
                      <a:ext uri="{0D108BD9-81ED-4DB2-BD59-A6C34878D82A}">
                        <a16:rowId xmlns:a16="http://schemas.microsoft.com/office/drawing/2014/main" val="479295321"/>
                      </a:ext>
                    </a:extLst>
                  </a:tr>
                  <a:tr h="539496">
                    <a:tc>
                      <a:txBody>
                        <a:bodyPr/>
                        <a:lstStyle/>
                        <a:p>
                          <a:r>
                            <a:rPr lang="en-US" sz="1350" b="1" dirty="0"/>
                            <a:t>Log-rank test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Hazard function per arm</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b="0" smtClean="0">
                                    <a:solidFill>
                                      <a:schemeClr val="tx1"/>
                                    </a:solidFill>
                                    <a:latin typeface="Cambria Math" panose="02040503050406030204" pitchFamily="18" charset="0"/>
                                  </a:rPr>
                                  <m:t>𝐶</m:t>
                                </m:r>
                                <m:r>
                                  <a:rPr lang="en-US" sz="1400" b="0" smtClean="0">
                                    <a:solidFill>
                                      <a:schemeClr val="tx1"/>
                                    </a:solidFill>
                                    <a:latin typeface="Cambria Math" panose="02040503050406030204" pitchFamily="18" charset="0"/>
                                  </a:rPr>
                                  <m:t>⊥</m:t>
                                </m:r>
                                <m:r>
                                  <a:rPr lang="en-US" sz="1400" b="0" smtClean="0">
                                    <a:solidFill>
                                      <a:schemeClr val="tx1"/>
                                    </a:solidFill>
                                    <a:latin typeface="Cambria Math" panose="02040503050406030204" pitchFamily="18" charset="0"/>
                                  </a:rPr>
                                  <m:t>𝑇</m:t>
                                </m:r>
                                <m:r>
                                  <a:rPr lang="en-US" sz="1400" b="0" smtClean="0">
                                    <a:solidFill>
                                      <a:schemeClr val="tx1"/>
                                    </a:solidFill>
                                    <a:latin typeface="Cambria Math" panose="02040503050406030204" pitchFamily="18" charset="0"/>
                                  </a:rPr>
                                  <m:t> | </m:t>
                                </m:r>
                                <m:r>
                                  <a:rPr lang="en-US" sz="1400" b="0" smtClean="0">
                                    <a:solidFill>
                                      <a:schemeClr val="tx1"/>
                                    </a:solidFill>
                                    <a:latin typeface="Cambria Math" panose="02040503050406030204" pitchFamily="18" charset="0"/>
                                  </a:rPr>
                                  <m:t>𝐴</m:t>
                                </m:r>
                              </m:oMath>
                            </m:oMathPara>
                          </a14:m>
                          <a:endParaRPr lang="en-US" sz="1400" dirty="0">
                            <a:solidFill>
                              <a:schemeClr val="tx1"/>
                            </a:solidFill>
                          </a:endParaRPr>
                        </a:p>
                      </a:txBody>
                      <a:tcPr anchor="ctr"/>
                    </a:tc>
                    <a:tc>
                      <a:txBody>
                        <a:bodyPr/>
                        <a:lstStyle/>
                        <a:p>
                          <a:pPr algn="l"/>
                          <a:r>
                            <a:rPr lang="en-US" sz="1350" dirty="0"/>
                            <a:t>Lu and </a:t>
                          </a:r>
                          <a:r>
                            <a:rPr lang="en-US" sz="1350" dirty="0" err="1"/>
                            <a:t>Tsiatis</a:t>
                          </a:r>
                          <a:r>
                            <a:rPr lang="en-US" sz="1350" dirty="0"/>
                            <a:t> (2008), </a:t>
                          </a:r>
                        </a:p>
                        <a:p>
                          <a:pPr algn="l"/>
                          <a:r>
                            <a:rPr lang="en-US" sz="1350" dirty="0"/>
                            <a:t>Ye et al. (2024)</a:t>
                          </a:r>
                        </a:p>
                      </a:txBody>
                      <a:tcPr anchor="ctr"/>
                    </a:tc>
                    <a:extLst>
                      <a:ext uri="{0D108BD9-81ED-4DB2-BD59-A6C34878D82A}">
                        <a16:rowId xmlns:a16="http://schemas.microsoft.com/office/drawing/2014/main" val="3594602541"/>
                      </a:ext>
                    </a:extLst>
                  </a:tr>
                  <a:tr h="539496">
                    <a:tc>
                      <a:txBody>
                        <a:bodyPr/>
                        <a:lstStyle/>
                        <a:p>
                          <a:r>
                            <a:rPr lang="en-US" sz="1350" b="1" dirty="0"/>
                            <a:t>Cox model</a:t>
                          </a:r>
                        </a:p>
                        <a:p>
                          <a:pPr/>
                          <a14:m>
                            <m:oMathPara xmlns:m="http://schemas.openxmlformats.org/officeDocument/2006/math">
                              <m:oMathParaPr>
                                <m:jc m:val="left"/>
                              </m:oMathParaPr>
                              <m:oMath xmlns:m="http://schemas.openxmlformats.org/officeDocument/2006/math">
                                <m:sSub>
                                  <m:sSubPr>
                                    <m:ctrlPr>
                                      <a:rPr lang="en-US" sz="1350" b="1" i="1" smtClean="0">
                                        <a:latin typeface="Cambria Math" panose="02040503050406030204" pitchFamily="18" charset="0"/>
                                      </a:rPr>
                                    </m:ctrlPr>
                                  </m:sSubPr>
                                  <m:e>
                                    <m:r>
                                      <a:rPr lang="en-US" sz="1350" b="1" smtClean="0">
                                        <a:latin typeface="Cambria Math" panose="02040503050406030204" pitchFamily="18" charset="0"/>
                                      </a:rPr>
                                      <m:t>𝝀</m:t>
                                    </m:r>
                                  </m:e>
                                  <m:sub>
                                    <m:r>
                                      <a:rPr lang="en-US" sz="1350" b="1" smtClean="0">
                                        <a:latin typeface="Cambria Math" panose="02040503050406030204" pitchFamily="18" charset="0"/>
                                      </a:rPr>
                                      <m:t>𝟏</m:t>
                                    </m:r>
                                  </m:sub>
                                </m:sSub>
                                <m:d>
                                  <m:dPr>
                                    <m:ctrlPr>
                                      <a:rPr lang="en-US" sz="1350" b="1" i="1" smtClean="0">
                                        <a:latin typeface="Cambria Math" panose="02040503050406030204" pitchFamily="18" charset="0"/>
                                      </a:rPr>
                                    </m:ctrlPr>
                                  </m:dPr>
                                  <m:e>
                                    <m:r>
                                      <a:rPr lang="en-US" sz="1350" b="1" smtClean="0">
                                        <a:latin typeface="Cambria Math" panose="02040503050406030204" pitchFamily="18" charset="0"/>
                                      </a:rPr>
                                      <m:t>𝒕</m:t>
                                    </m:r>
                                  </m:e>
                                </m:d>
                                <m:r>
                                  <a:rPr lang="en-US" sz="1350" b="1" smtClean="0">
                                    <a:latin typeface="Cambria Math" panose="02040503050406030204" pitchFamily="18" charset="0"/>
                                  </a:rPr>
                                  <m:t>=</m:t>
                                </m:r>
                                <m:sSub>
                                  <m:sSubPr>
                                    <m:ctrlPr>
                                      <a:rPr lang="en-US" sz="1350" b="1" i="1" smtClean="0">
                                        <a:latin typeface="Cambria Math" panose="02040503050406030204" pitchFamily="18" charset="0"/>
                                      </a:rPr>
                                    </m:ctrlPr>
                                  </m:sSubPr>
                                  <m:e>
                                    <m:r>
                                      <a:rPr lang="en-US" sz="1350" b="1" smtClean="0">
                                        <a:latin typeface="Cambria Math" panose="02040503050406030204" pitchFamily="18" charset="0"/>
                                      </a:rPr>
                                      <m:t>𝝀</m:t>
                                    </m:r>
                                  </m:e>
                                  <m:sub>
                                    <m:r>
                                      <a:rPr lang="en-US" sz="1350" b="1" smtClean="0">
                                        <a:latin typeface="Cambria Math" panose="02040503050406030204" pitchFamily="18" charset="0"/>
                                      </a:rPr>
                                      <m:t>𝟎</m:t>
                                    </m:r>
                                  </m:sub>
                                </m:sSub>
                                <m:d>
                                  <m:dPr>
                                    <m:ctrlPr>
                                      <a:rPr lang="en-US" sz="1350" b="1" i="1" smtClean="0">
                                        <a:latin typeface="Cambria Math" panose="02040503050406030204" pitchFamily="18" charset="0"/>
                                      </a:rPr>
                                    </m:ctrlPr>
                                  </m:dPr>
                                  <m:e>
                                    <m:r>
                                      <a:rPr lang="en-US" sz="1350" b="1" smtClean="0">
                                        <a:latin typeface="Cambria Math" panose="02040503050406030204" pitchFamily="18" charset="0"/>
                                      </a:rPr>
                                      <m:t>𝒕</m:t>
                                    </m:r>
                                  </m:e>
                                </m:d>
                                <m:sSup>
                                  <m:sSupPr>
                                    <m:ctrlPr>
                                      <a:rPr lang="en-US" sz="1350" b="1" i="1" smtClean="0">
                                        <a:latin typeface="Cambria Math" panose="02040503050406030204" pitchFamily="18" charset="0"/>
                                      </a:rPr>
                                    </m:ctrlPr>
                                  </m:sSupPr>
                                  <m:e>
                                    <m:r>
                                      <a:rPr lang="en-US" sz="1350" b="1" smtClean="0">
                                        <a:latin typeface="Cambria Math" panose="02040503050406030204" pitchFamily="18" charset="0"/>
                                      </a:rPr>
                                      <m:t>𝒆</m:t>
                                    </m:r>
                                  </m:e>
                                  <m:sup>
                                    <m:r>
                                      <a:rPr lang="en-US" sz="1350" b="1" smtClean="0">
                                        <a:latin typeface="Cambria Math" panose="02040503050406030204" pitchFamily="18" charset="0"/>
                                      </a:rPr>
                                      <m:t>𝜽</m:t>
                                    </m:r>
                                  </m:sup>
                                </m:sSup>
                              </m:oMath>
                            </m:oMathPara>
                          </a14:m>
                          <a:endParaRPr lang="en-US" sz="135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350" b="0" smtClean="0">
                                    <a:latin typeface="Cambria Math" panose="02040503050406030204" pitchFamily="18" charset="0"/>
                                  </a:rPr>
                                  <m:t>𝜃</m:t>
                                </m:r>
                              </m:oMath>
                            </m:oMathPara>
                          </a14:m>
                          <a:endParaRPr lang="en-US" sz="135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b="0" smtClean="0">
                                    <a:solidFill>
                                      <a:schemeClr val="tx1"/>
                                    </a:solidFill>
                                    <a:latin typeface="Cambria Math" panose="02040503050406030204" pitchFamily="18" charset="0"/>
                                  </a:rPr>
                                  <m:t>𝐶</m:t>
                                </m:r>
                                <m:r>
                                  <a:rPr lang="en-US" sz="1400" b="0" smtClean="0">
                                    <a:solidFill>
                                      <a:schemeClr val="tx1"/>
                                    </a:solidFill>
                                    <a:latin typeface="Cambria Math" panose="02040503050406030204" pitchFamily="18" charset="0"/>
                                  </a:rPr>
                                  <m:t>⊥</m:t>
                                </m:r>
                                <m:r>
                                  <a:rPr lang="en-US" sz="1400" b="0" smtClean="0">
                                    <a:solidFill>
                                      <a:schemeClr val="tx1"/>
                                    </a:solidFill>
                                    <a:latin typeface="Cambria Math" panose="02040503050406030204" pitchFamily="18" charset="0"/>
                                  </a:rPr>
                                  <m:t>𝑇</m:t>
                                </m:r>
                                <m:r>
                                  <a:rPr lang="en-US" sz="1400" b="0" smtClean="0">
                                    <a:solidFill>
                                      <a:schemeClr val="tx1"/>
                                    </a:solidFill>
                                    <a:latin typeface="Cambria Math" panose="02040503050406030204" pitchFamily="18" charset="0"/>
                                  </a:rPr>
                                  <m:t> | </m:t>
                                </m:r>
                                <m:r>
                                  <a:rPr lang="en-US" sz="1400" b="0" smtClean="0">
                                    <a:solidFill>
                                      <a:schemeClr val="tx1"/>
                                    </a:solidFill>
                                    <a:latin typeface="Cambria Math" panose="02040503050406030204" pitchFamily="18" charset="0"/>
                                  </a:rPr>
                                  <m:t>𝐴</m:t>
                                </m:r>
                              </m:oMath>
                            </m:oMathPara>
                          </a14:m>
                          <a:endParaRPr lang="en-US" sz="1400" dirty="0">
                            <a:solidFill>
                              <a:schemeClr val="tx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a:t>Lu and </a:t>
                          </a:r>
                          <a:r>
                            <a:rPr lang="en-US" sz="1350" dirty="0" err="1"/>
                            <a:t>Tsiatis</a:t>
                          </a:r>
                          <a:r>
                            <a:rPr lang="en-US" sz="1350" dirty="0"/>
                            <a:t> (2008),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a:t>Ye et al. (2024)</a:t>
                          </a:r>
                        </a:p>
                      </a:txBody>
                      <a:tcPr anchor="ctr"/>
                    </a:tc>
                    <a:extLst>
                      <a:ext uri="{0D108BD9-81ED-4DB2-BD59-A6C34878D82A}">
                        <a16:rowId xmlns:a16="http://schemas.microsoft.com/office/drawing/2014/main" val="3225668484"/>
                      </a:ext>
                    </a:extLst>
                  </a:tr>
                  <a:tr h="539496">
                    <a:tc>
                      <a:txBody>
                        <a:bodyPr/>
                        <a:lstStyle/>
                        <a:p>
                          <a:r>
                            <a:rPr lang="en-US" sz="1350" b="1" dirty="0">
                              <a:solidFill>
                                <a:schemeClr val="tx1"/>
                              </a:solidFill>
                            </a:rPr>
                            <a:t>Stratified log-rank test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Stratified hazard function per arm</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b="0" smtClean="0">
                                    <a:solidFill>
                                      <a:schemeClr val="tx1"/>
                                    </a:solidFill>
                                    <a:latin typeface="Cambria Math" panose="02040503050406030204" pitchFamily="18" charset="0"/>
                                  </a:rPr>
                                  <m:t>𝐶</m:t>
                                </m:r>
                                <m:r>
                                  <a:rPr lang="en-US" sz="1400" b="0" smtClean="0">
                                    <a:solidFill>
                                      <a:schemeClr val="tx1"/>
                                    </a:solidFill>
                                    <a:latin typeface="Cambria Math" panose="02040503050406030204" pitchFamily="18" charset="0"/>
                                  </a:rPr>
                                  <m:t>⊥</m:t>
                                </m:r>
                                <m:r>
                                  <a:rPr lang="en-US" sz="1400" b="0" smtClean="0">
                                    <a:solidFill>
                                      <a:schemeClr val="tx1"/>
                                    </a:solidFill>
                                    <a:latin typeface="Cambria Math" panose="02040503050406030204" pitchFamily="18" charset="0"/>
                                  </a:rPr>
                                  <m:t>𝑇</m:t>
                                </m:r>
                                <m:r>
                                  <a:rPr lang="en-US" sz="1400" b="0" smtClean="0">
                                    <a:solidFill>
                                      <a:schemeClr val="tx1"/>
                                    </a:solidFill>
                                    <a:latin typeface="Cambria Math" panose="02040503050406030204" pitchFamily="18" charset="0"/>
                                  </a:rPr>
                                  <m:t> | </m:t>
                                </m:r>
                                <m:r>
                                  <a:rPr lang="en-US" sz="1400" b="0" smtClean="0">
                                    <a:solidFill>
                                      <a:schemeClr val="tx1"/>
                                    </a:solidFill>
                                    <a:latin typeface="Cambria Math" panose="02040503050406030204" pitchFamily="18" charset="0"/>
                                  </a:rPr>
                                  <m:t>𝐴</m:t>
                                </m:r>
                                <m:r>
                                  <a:rPr lang="en-US" sz="1400" b="0" smtClean="0">
                                    <a:solidFill>
                                      <a:schemeClr val="tx1"/>
                                    </a:solidFill>
                                    <a:latin typeface="Cambria Math" panose="02040503050406030204" pitchFamily="18" charset="0"/>
                                  </a:rPr>
                                  <m:t>, </m:t>
                                </m:r>
                                <m:r>
                                  <a:rPr lang="en-US" sz="1400" b="0" smtClean="0">
                                    <a:solidFill>
                                      <a:schemeClr val="tx1"/>
                                    </a:solidFill>
                                    <a:latin typeface="Cambria Math" panose="02040503050406030204" pitchFamily="18" charset="0"/>
                                  </a:rPr>
                                  <m:t>𝑍</m:t>
                                </m:r>
                              </m:oMath>
                            </m:oMathPara>
                          </a14:m>
                          <a:endParaRPr lang="en-US" sz="1400" dirty="0">
                            <a:solidFill>
                              <a:schemeClr val="tx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a:t>Ye et al. (2024)</a:t>
                          </a:r>
                        </a:p>
                      </a:txBody>
                      <a:tcPr anchor="ctr"/>
                    </a:tc>
                    <a:extLst>
                      <a:ext uri="{0D108BD9-81ED-4DB2-BD59-A6C34878D82A}">
                        <a16:rowId xmlns:a16="http://schemas.microsoft.com/office/drawing/2014/main" val="3106131093"/>
                      </a:ext>
                    </a:extLst>
                  </a:tr>
                  <a:tr h="539496">
                    <a:tc>
                      <a:txBody>
                        <a:bodyPr/>
                        <a:lstStyle/>
                        <a:p>
                          <a:r>
                            <a:rPr lang="en-US" sz="1350" b="1" dirty="0"/>
                            <a:t>Stratified Cox model</a:t>
                          </a:r>
                        </a:p>
                        <a:p>
                          <a:pPr/>
                          <a14:m>
                            <m:oMathPara xmlns:m="http://schemas.openxmlformats.org/officeDocument/2006/math">
                              <m:oMathParaPr>
                                <m:jc m:val="left"/>
                              </m:oMathParaPr>
                              <m:oMath xmlns:m="http://schemas.openxmlformats.org/officeDocument/2006/math">
                                <m:sSub>
                                  <m:sSubPr>
                                    <m:ctrlPr>
                                      <a:rPr lang="en-US" sz="1350" b="1" i="1" smtClean="0">
                                        <a:latin typeface="Cambria Math" panose="02040503050406030204" pitchFamily="18" charset="0"/>
                                      </a:rPr>
                                    </m:ctrlPr>
                                  </m:sSubPr>
                                  <m:e>
                                    <m:r>
                                      <a:rPr lang="en-US" sz="1350" b="1" smtClean="0">
                                        <a:latin typeface="Cambria Math" panose="02040503050406030204" pitchFamily="18" charset="0"/>
                                      </a:rPr>
                                      <m:t>𝝀</m:t>
                                    </m:r>
                                  </m:e>
                                  <m:sub>
                                    <m:r>
                                      <a:rPr lang="en-US" sz="1350" b="1" smtClean="0">
                                        <a:latin typeface="Cambria Math" panose="02040503050406030204" pitchFamily="18" charset="0"/>
                                      </a:rPr>
                                      <m:t>𝟏</m:t>
                                    </m:r>
                                  </m:sub>
                                </m:sSub>
                                <m:d>
                                  <m:dPr>
                                    <m:ctrlPr>
                                      <a:rPr lang="en-US" sz="1350" b="1" i="1" smtClean="0">
                                        <a:latin typeface="Cambria Math" panose="02040503050406030204" pitchFamily="18" charset="0"/>
                                      </a:rPr>
                                    </m:ctrlPr>
                                  </m:dPr>
                                  <m:e>
                                    <m:r>
                                      <a:rPr lang="en-US" sz="1350" b="1" smtClean="0">
                                        <a:latin typeface="Cambria Math" panose="02040503050406030204" pitchFamily="18" charset="0"/>
                                      </a:rPr>
                                      <m:t>𝒕</m:t>
                                    </m:r>
                                    <m:r>
                                      <a:rPr lang="en-US" sz="1350" b="1" smtClean="0">
                                        <a:latin typeface="Cambria Math" panose="02040503050406030204" pitchFamily="18" charset="0"/>
                                      </a:rPr>
                                      <m:t>∣</m:t>
                                    </m:r>
                                    <m:r>
                                      <a:rPr lang="en-US" sz="1350" b="1" smtClean="0">
                                        <a:latin typeface="Cambria Math" panose="02040503050406030204" pitchFamily="18" charset="0"/>
                                      </a:rPr>
                                      <m:t>𝒁</m:t>
                                    </m:r>
                                  </m:e>
                                </m:d>
                                <m:r>
                                  <a:rPr lang="en-US" sz="1350" b="1" smtClean="0">
                                    <a:latin typeface="Cambria Math" panose="02040503050406030204" pitchFamily="18" charset="0"/>
                                  </a:rPr>
                                  <m:t>=</m:t>
                                </m:r>
                                <m:sSub>
                                  <m:sSubPr>
                                    <m:ctrlPr>
                                      <a:rPr lang="en-US" sz="1350" b="1" i="1" smtClean="0">
                                        <a:latin typeface="Cambria Math" panose="02040503050406030204" pitchFamily="18" charset="0"/>
                                      </a:rPr>
                                    </m:ctrlPr>
                                  </m:sSubPr>
                                  <m:e>
                                    <m:r>
                                      <a:rPr lang="en-US" sz="1350" b="1" smtClean="0">
                                        <a:latin typeface="Cambria Math" panose="02040503050406030204" pitchFamily="18" charset="0"/>
                                      </a:rPr>
                                      <m:t>𝝀</m:t>
                                    </m:r>
                                  </m:e>
                                  <m:sub>
                                    <m:r>
                                      <a:rPr lang="en-US" sz="1350" b="1" smtClean="0">
                                        <a:latin typeface="Cambria Math" panose="02040503050406030204" pitchFamily="18" charset="0"/>
                                      </a:rPr>
                                      <m:t>𝟎</m:t>
                                    </m:r>
                                  </m:sub>
                                </m:sSub>
                                <m:d>
                                  <m:dPr>
                                    <m:ctrlPr>
                                      <a:rPr lang="en-US" sz="1350" b="1" i="1" smtClean="0">
                                        <a:latin typeface="Cambria Math" panose="02040503050406030204" pitchFamily="18" charset="0"/>
                                      </a:rPr>
                                    </m:ctrlPr>
                                  </m:dPr>
                                  <m:e>
                                    <m:r>
                                      <a:rPr lang="en-US" sz="1350" b="1" smtClean="0">
                                        <a:latin typeface="Cambria Math" panose="02040503050406030204" pitchFamily="18" charset="0"/>
                                      </a:rPr>
                                      <m:t>𝒕</m:t>
                                    </m:r>
                                    <m:r>
                                      <a:rPr lang="en-US" sz="1350" b="1" smtClean="0">
                                        <a:latin typeface="Cambria Math" panose="02040503050406030204" pitchFamily="18" charset="0"/>
                                      </a:rPr>
                                      <m:t>∣</m:t>
                                    </m:r>
                                    <m:r>
                                      <a:rPr lang="en-US" sz="1350" b="1" smtClean="0">
                                        <a:latin typeface="Cambria Math" panose="02040503050406030204" pitchFamily="18" charset="0"/>
                                      </a:rPr>
                                      <m:t>𝒁</m:t>
                                    </m:r>
                                  </m:e>
                                </m:d>
                                <m:sSup>
                                  <m:sSupPr>
                                    <m:ctrlPr>
                                      <a:rPr lang="en-US" sz="1350" b="1" i="1" smtClean="0">
                                        <a:latin typeface="Cambria Math" panose="02040503050406030204" pitchFamily="18" charset="0"/>
                                      </a:rPr>
                                    </m:ctrlPr>
                                  </m:sSupPr>
                                  <m:e>
                                    <m:r>
                                      <a:rPr lang="en-US" sz="1350" b="1" smtClean="0">
                                        <a:latin typeface="Cambria Math" panose="02040503050406030204" pitchFamily="18" charset="0"/>
                                      </a:rPr>
                                      <m:t>𝒆</m:t>
                                    </m:r>
                                  </m:e>
                                  <m:sup>
                                    <m:r>
                                      <a:rPr lang="en-US" sz="1350" b="1" smtClean="0">
                                        <a:latin typeface="Cambria Math" panose="02040503050406030204" pitchFamily="18" charset="0"/>
                                      </a:rPr>
                                      <m:t>𝜽</m:t>
                                    </m:r>
                                  </m:sup>
                                </m:sSup>
                              </m:oMath>
                            </m:oMathPara>
                          </a14:m>
                          <a:endParaRPr lang="en-US" sz="135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b="0" smtClean="0">
                                    <a:latin typeface="Cambria Math" panose="02040503050406030204" pitchFamily="18" charset="0"/>
                                  </a:rPr>
                                  <m:t>𝜃</m:t>
                                </m:r>
                              </m:oMath>
                            </m:oMathPara>
                          </a14:m>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b="0" smtClean="0">
                                    <a:solidFill>
                                      <a:schemeClr val="tx1"/>
                                    </a:solidFill>
                                    <a:latin typeface="Cambria Math" panose="02040503050406030204" pitchFamily="18" charset="0"/>
                                  </a:rPr>
                                  <m:t>𝐶</m:t>
                                </m:r>
                                <m:r>
                                  <a:rPr lang="en-US" sz="1400" b="0" smtClean="0">
                                    <a:solidFill>
                                      <a:schemeClr val="tx1"/>
                                    </a:solidFill>
                                    <a:latin typeface="Cambria Math" panose="02040503050406030204" pitchFamily="18" charset="0"/>
                                  </a:rPr>
                                  <m:t>⊥</m:t>
                                </m:r>
                                <m:r>
                                  <a:rPr lang="en-US" sz="1400" b="0" smtClean="0">
                                    <a:solidFill>
                                      <a:schemeClr val="tx1"/>
                                    </a:solidFill>
                                    <a:latin typeface="Cambria Math" panose="02040503050406030204" pitchFamily="18" charset="0"/>
                                  </a:rPr>
                                  <m:t>𝑇</m:t>
                                </m:r>
                                <m:r>
                                  <a:rPr lang="en-US" sz="1400" b="0" smtClean="0">
                                    <a:solidFill>
                                      <a:schemeClr val="tx1"/>
                                    </a:solidFill>
                                    <a:latin typeface="Cambria Math" panose="02040503050406030204" pitchFamily="18" charset="0"/>
                                  </a:rPr>
                                  <m:t> | </m:t>
                                </m:r>
                                <m:r>
                                  <a:rPr lang="en-US" sz="1400" b="0" smtClean="0">
                                    <a:solidFill>
                                      <a:schemeClr val="tx1"/>
                                    </a:solidFill>
                                    <a:latin typeface="Cambria Math" panose="02040503050406030204" pitchFamily="18" charset="0"/>
                                  </a:rPr>
                                  <m:t>𝐴</m:t>
                                </m:r>
                                <m:r>
                                  <a:rPr lang="en-US" sz="1400" b="0" smtClean="0">
                                    <a:solidFill>
                                      <a:schemeClr val="tx1"/>
                                    </a:solidFill>
                                    <a:latin typeface="Cambria Math" panose="02040503050406030204" pitchFamily="18" charset="0"/>
                                  </a:rPr>
                                  <m:t>, </m:t>
                                </m:r>
                                <m:r>
                                  <a:rPr lang="en-US" sz="1400" b="0" smtClean="0">
                                    <a:solidFill>
                                      <a:schemeClr val="tx1"/>
                                    </a:solidFill>
                                    <a:latin typeface="Cambria Math" panose="02040503050406030204" pitchFamily="18" charset="0"/>
                                  </a:rPr>
                                  <m:t>𝑍</m:t>
                                </m:r>
                              </m:oMath>
                            </m:oMathPara>
                          </a14:m>
                          <a:endParaRPr lang="en-US" sz="1400" dirty="0">
                            <a:solidFill>
                              <a:schemeClr val="tx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a:t>Ye et al. (2024)</a:t>
                          </a:r>
                        </a:p>
                      </a:txBody>
                      <a:tcPr anchor="ctr"/>
                    </a:tc>
                    <a:extLst>
                      <a:ext uri="{0D108BD9-81ED-4DB2-BD59-A6C34878D82A}">
                        <a16:rowId xmlns:a16="http://schemas.microsoft.com/office/drawing/2014/main" val="1486070769"/>
                      </a:ext>
                    </a:extLst>
                  </a:tr>
                </a:tbl>
              </a:graphicData>
            </a:graphic>
          </p:graphicFrame>
        </mc:Choice>
        <mc:Fallback xmlns="">
          <p:graphicFrame>
            <p:nvGraphicFramePr>
              <p:cNvPr id="12" name="Table 1">
                <a:extLst>
                  <a:ext uri="{FF2B5EF4-FFF2-40B4-BE49-F238E27FC236}">
                    <a16:creationId xmlns:a16="http://schemas.microsoft.com/office/drawing/2014/main" id="{CC29B239-2ADD-0E7D-8039-DC909CD6C9ED}"/>
                  </a:ext>
                </a:extLst>
              </p:cNvPr>
              <p:cNvGraphicFramePr>
                <a:graphicFrameLocks noGrp="1"/>
              </p:cNvGraphicFramePr>
              <p:nvPr>
                <p:extLst>
                  <p:ext uri="{D42A27DB-BD31-4B8C-83A1-F6EECF244321}">
                    <p14:modId xmlns:p14="http://schemas.microsoft.com/office/powerpoint/2010/main" val="2731159199"/>
                  </p:ext>
                </p:extLst>
              </p:nvPr>
            </p:nvGraphicFramePr>
            <p:xfrm>
              <a:off x="619394" y="1165860"/>
              <a:ext cx="11087436" cy="3236976"/>
            </p:xfrm>
            <a:graphic>
              <a:graphicData uri="http://schemas.openxmlformats.org/drawingml/2006/table">
                <a:tbl>
                  <a:tblPr firstRow="1" bandRow="1">
                    <a:tableStyleId>{3B4B98B0-60AC-42C2-AFA5-B58CD77FA1E5}</a:tableStyleId>
                  </a:tblPr>
                  <a:tblGrid>
                    <a:gridCol w="2081861">
                      <a:extLst>
                        <a:ext uri="{9D8B030D-6E8A-4147-A177-3AD203B41FA5}">
                          <a16:colId xmlns:a16="http://schemas.microsoft.com/office/drawing/2014/main" val="431165507"/>
                        </a:ext>
                      </a:extLst>
                    </a:gridCol>
                    <a:gridCol w="3087149">
                      <a:extLst>
                        <a:ext uri="{9D8B030D-6E8A-4147-A177-3AD203B41FA5}">
                          <a16:colId xmlns:a16="http://schemas.microsoft.com/office/drawing/2014/main" val="1516046870"/>
                        </a:ext>
                      </a:extLst>
                    </a:gridCol>
                    <a:gridCol w="3182209">
                      <a:extLst>
                        <a:ext uri="{9D8B030D-6E8A-4147-A177-3AD203B41FA5}">
                          <a16:colId xmlns:a16="http://schemas.microsoft.com/office/drawing/2014/main" val="1122601785"/>
                        </a:ext>
                      </a:extLst>
                    </a:gridCol>
                    <a:gridCol w="2736217">
                      <a:extLst>
                        <a:ext uri="{9D8B030D-6E8A-4147-A177-3AD203B41FA5}">
                          <a16:colId xmlns:a16="http://schemas.microsoft.com/office/drawing/2014/main" val="2173461040"/>
                        </a:ext>
                      </a:extLst>
                    </a:gridCol>
                  </a:tblGrid>
                  <a:tr h="539496">
                    <a:tc>
                      <a:txBody>
                        <a:bodyPr/>
                        <a:lstStyle/>
                        <a:p>
                          <a:endParaRPr lang="en-US" sz="1350" dirty="0"/>
                        </a:p>
                      </a:txBody>
                      <a:tcPr anchor="ctr"/>
                    </a:tc>
                    <a:tc>
                      <a:txBody>
                        <a:bodyPr/>
                        <a:lstStyle/>
                        <a:p>
                          <a:r>
                            <a:rPr lang="en-US" sz="1350" u="none" dirty="0"/>
                            <a:t>Estimand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u="none" dirty="0"/>
                            <a:t>Censoring assumption</a:t>
                          </a:r>
                          <a:endParaRPr lang="en-US" sz="1350" b="0" u="none" dirty="0"/>
                        </a:p>
                      </a:txBody>
                      <a:tcPr anchor="ctr"/>
                    </a:tc>
                    <a:tc>
                      <a:txBody>
                        <a:bodyPr/>
                        <a:lstStyle/>
                        <a:p>
                          <a:r>
                            <a:rPr lang="en-US" sz="1350" dirty="0"/>
                            <a:t>Covariate adjustment</a:t>
                          </a:r>
                        </a:p>
                      </a:txBody>
                      <a:tcPr anchor="ctr"/>
                    </a:tc>
                    <a:extLst>
                      <a:ext uri="{0D108BD9-81ED-4DB2-BD59-A6C34878D82A}">
                        <a16:rowId xmlns:a16="http://schemas.microsoft.com/office/drawing/2014/main" val="501186923"/>
                      </a:ext>
                    </a:extLst>
                  </a:tr>
                  <a:tr h="539496">
                    <a:tc>
                      <a:txBody>
                        <a:bodyPr/>
                        <a:lstStyle/>
                        <a:p>
                          <a:r>
                            <a:rPr lang="en-US" sz="1350" b="1" dirty="0"/>
                            <a:t>Kaplan-Meier</a:t>
                          </a:r>
                        </a:p>
                      </a:txBody>
                      <a:tcPr anchor="ctr"/>
                    </a:tc>
                    <a:tc>
                      <a:txBody>
                        <a:bodyPr/>
                        <a:lstStyle/>
                        <a:p>
                          <a:pPr algn="l"/>
                          <a:r>
                            <a:rPr lang="en-US" sz="1350" b="0" dirty="0"/>
                            <a:t>Survival function per arm</a:t>
                          </a:r>
                          <a:endParaRPr lang="en-US" sz="1350" dirty="0"/>
                        </a:p>
                      </a:txBody>
                      <a:tcPr anchor="ctr"/>
                    </a:tc>
                    <a:tc>
                      <a:txBody>
                        <a:bodyPr/>
                        <a:lstStyle/>
                        <a:p>
                          <a:endParaRPr lang="en-US"/>
                        </a:p>
                      </a:txBody>
                      <a:tcPr anchor="ctr">
                        <a:blipFill>
                          <a:blip r:embed="rId3"/>
                          <a:stretch>
                            <a:fillRect l="-162151" t="-102381" r="-86454" b="-409524"/>
                          </a:stretch>
                        </a:blipFill>
                      </a:tcPr>
                    </a:tc>
                    <a:tc>
                      <a:txBody>
                        <a:bodyPr/>
                        <a:lstStyle/>
                        <a:p>
                          <a:pPr algn="l"/>
                          <a:r>
                            <a:rPr lang="en-US" sz="1350" dirty="0"/>
                            <a:t>Zhang et al. (2015)</a:t>
                          </a:r>
                        </a:p>
                      </a:txBody>
                      <a:tcPr anchor="ctr"/>
                    </a:tc>
                    <a:extLst>
                      <a:ext uri="{0D108BD9-81ED-4DB2-BD59-A6C34878D82A}">
                        <a16:rowId xmlns:a16="http://schemas.microsoft.com/office/drawing/2014/main" val="479295321"/>
                      </a:ext>
                    </a:extLst>
                  </a:tr>
                  <a:tr h="539496">
                    <a:tc>
                      <a:txBody>
                        <a:bodyPr/>
                        <a:lstStyle/>
                        <a:p>
                          <a:r>
                            <a:rPr lang="en-US" sz="1350" b="1" dirty="0"/>
                            <a:t>Log-rank test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Hazard function per arm</a:t>
                          </a:r>
                        </a:p>
                      </a:txBody>
                      <a:tcPr anchor="ctr"/>
                    </a:tc>
                    <a:tc>
                      <a:txBody>
                        <a:bodyPr/>
                        <a:lstStyle/>
                        <a:p>
                          <a:endParaRPr lang="en-US"/>
                        </a:p>
                      </a:txBody>
                      <a:tcPr anchor="ctr">
                        <a:blipFill>
                          <a:blip r:embed="rId3"/>
                          <a:stretch>
                            <a:fillRect l="-162151" t="-197674" r="-86454" b="-300000"/>
                          </a:stretch>
                        </a:blipFill>
                      </a:tcPr>
                    </a:tc>
                    <a:tc>
                      <a:txBody>
                        <a:bodyPr/>
                        <a:lstStyle/>
                        <a:p>
                          <a:pPr algn="l"/>
                          <a:r>
                            <a:rPr lang="en-US" sz="1350" dirty="0"/>
                            <a:t>Lu and </a:t>
                          </a:r>
                          <a:r>
                            <a:rPr lang="en-US" sz="1350" dirty="0" err="1"/>
                            <a:t>Tsiatis</a:t>
                          </a:r>
                          <a:r>
                            <a:rPr lang="en-US" sz="1350" dirty="0"/>
                            <a:t> (2008), </a:t>
                          </a:r>
                        </a:p>
                        <a:p>
                          <a:pPr algn="l"/>
                          <a:r>
                            <a:rPr lang="en-US" sz="1350" dirty="0"/>
                            <a:t>Ye et al. (2024)</a:t>
                          </a:r>
                        </a:p>
                      </a:txBody>
                      <a:tcPr anchor="ctr"/>
                    </a:tc>
                    <a:extLst>
                      <a:ext uri="{0D108BD9-81ED-4DB2-BD59-A6C34878D82A}">
                        <a16:rowId xmlns:a16="http://schemas.microsoft.com/office/drawing/2014/main" val="3594602541"/>
                      </a:ext>
                    </a:extLst>
                  </a:tr>
                  <a:tr h="539496">
                    <a:tc>
                      <a:txBody>
                        <a:bodyPr/>
                        <a:lstStyle/>
                        <a:p>
                          <a:endParaRPr lang="en-US"/>
                        </a:p>
                      </a:txBody>
                      <a:tcPr anchor="ctr">
                        <a:blipFill>
                          <a:blip r:embed="rId3"/>
                          <a:stretch>
                            <a:fillRect t="-297674" r="-433537" b="-200000"/>
                          </a:stretch>
                        </a:blipFill>
                      </a:tcPr>
                    </a:tc>
                    <a:tc>
                      <a:txBody>
                        <a:bodyPr/>
                        <a:lstStyle/>
                        <a:p>
                          <a:endParaRPr lang="en-US"/>
                        </a:p>
                      </a:txBody>
                      <a:tcPr anchor="ctr">
                        <a:blipFill>
                          <a:blip r:embed="rId3"/>
                          <a:stretch>
                            <a:fillRect l="-67490" t="-297674" r="-192593" b="-200000"/>
                          </a:stretch>
                        </a:blipFill>
                      </a:tcPr>
                    </a:tc>
                    <a:tc>
                      <a:txBody>
                        <a:bodyPr/>
                        <a:lstStyle/>
                        <a:p>
                          <a:endParaRPr lang="en-US"/>
                        </a:p>
                      </a:txBody>
                      <a:tcPr anchor="ctr">
                        <a:blipFill>
                          <a:blip r:embed="rId3"/>
                          <a:stretch>
                            <a:fillRect l="-162151" t="-297674" r="-86454" b="-200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a:t>Lu and </a:t>
                          </a:r>
                          <a:r>
                            <a:rPr lang="en-US" sz="1350" dirty="0" err="1"/>
                            <a:t>Tsiatis</a:t>
                          </a:r>
                          <a:r>
                            <a:rPr lang="en-US" sz="1350" dirty="0"/>
                            <a:t> (2008),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a:t>Ye et al. (2024)</a:t>
                          </a:r>
                        </a:p>
                      </a:txBody>
                      <a:tcPr anchor="ctr"/>
                    </a:tc>
                    <a:extLst>
                      <a:ext uri="{0D108BD9-81ED-4DB2-BD59-A6C34878D82A}">
                        <a16:rowId xmlns:a16="http://schemas.microsoft.com/office/drawing/2014/main" val="3225668484"/>
                      </a:ext>
                    </a:extLst>
                  </a:tr>
                  <a:tr h="539496">
                    <a:tc>
                      <a:txBody>
                        <a:bodyPr/>
                        <a:lstStyle/>
                        <a:p>
                          <a:r>
                            <a:rPr lang="en-US" sz="1350" b="1" dirty="0">
                              <a:solidFill>
                                <a:schemeClr val="tx1"/>
                              </a:solidFill>
                            </a:rPr>
                            <a:t>Stratified log-rank test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Stratified hazard function per arm</a:t>
                          </a:r>
                        </a:p>
                      </a:txBody>
                      <a:tcPr anchor="ctr"/>
                    </a:tc>
                    <a:tc>
                      <a:txBody>
                        <a:bodyPr/>
                        <a:lstStyle/>
                        <a:p>
                          <a:endParaRPr lang="en-US"/>
                        </a:p>
                      </a:txBody>
                      <a:tcPr anchor="ctr">
                        <a:blipFill>
                          <a:blip r:embed="rId3"/>
                          <a:stretch>
                            <a:fillRect l="-162151" t="-407143" r="-86454" b="-10476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a:t>Ye et al. (2024)</a:t>
                          </a:r>
                        </a:p>
                      </a:txBody>
                      <a:tcPr anchor="ctr"/>
                    </a:tc>
                    <a:extLst>
                      <a:ext uri="{0D108BD9-81ED-4DB2-BD59-A6C34878D82A}">
                        <a16:rowId xmlns:a16="http://schemas.microsoft.com/office/drawing/2014/main" val="3106131093"/>
                      </a:ext>
                    </a:extLst>
                  </a:tr>
                  <a:tr h="539496">
                    <a:tc>
                      <a:txBody>
                        <a:bodyPr/>
                        <a:lstStyle/>
                        <a:p>
                          <a:endParaRPr lang="en-US"/>
                        </a:p>
                      </a:txBody>
                      <a:tcPr anchor="ctr">
                        <a:blipFill>
                          <a:blip r:embed="rId3"/>
                          <a:stretch>
                            <a:fillRect t="-495349" r="-433537" b="-2326"/>
                          </a:stretch>
                        </a:blipFill>
                      </a:tcPr>
                    </a:tc>
                    <a:tc>
                      <a:txBody>
                        <a:bodyPr/>
                        <a:lstStyle/>
                        <a:p>
                          <a:endParaRPr lang="en-US"/>
                        </a:p>
                      </a:txBody>
                      <a:tcPr anchor="ctr">
                        <a:blipFill>
                          <a:blip r:embed="rId3"/>
                          <a:stretch>
                            <a:fillRect l="-67490" t="-495349" r="-192593" b="-2326"/>
                          </a:stretch>
                        </a:blipFill>
                      </a:tcPr>
                    </a:tc>
                    <a:tc>
                      <a:txBody>
                        <a:bodyPr/>
                        <a:lstStyle/>
                        <a:p>
                          <a:endParaRPr lang="en-US"/>
                        </a:p>
                      </a:txBody>
                      <a:tcPr anchor="ctr">
                        <a:blipFill>
                          <a:blip r:embed="rId3"/>
                          <a:stretch>
                            <a:fillRect l="-162151" t="-495349" r="-86454" b="-232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dirty="0"/>
                            <a:t>Ye et al. (2024)</a:t>
                          </a:r>
                        </a:p>
                      </a:txBody>
                      <a:tcPr anchor="ctr"/>
                    </a:tc>
                    <a:extLst>
                      <a:ext uri="{0D108BD9-81ED-4DB2-BD59-A6C34878D82A}">
                        <a16:rowId xmlns:a16="http://schemas.microsoft.com/office/drawing/2014/main" val="1486070769"/>
                      </a:ext>
                    </a:extLst>
                  </a:tr>
                </a:tbl>
              </a:graphicData>
            </a:graphic>
          </p:graphicFrame>
        </mc:Fallback>
      </mc:AlternateContent>
      <p:sp>
        <p:nvSpPr>
          <p:cNvPr id="15" name="TextBox 14">
            <a:extLst>
              <a:ext uri="{FF2B5EF4-FFF2-40B4-BE49-F238E27FC236}">
                <a16:creationId xmlns:a16="http://schemas.microsoft.com/office/drawing/2014/main" id="{AC39C644-F946-20FF-6B92-988439F43060}"/>
              </a:ext>
            </a:extLst>
          </p:cNvPr>
          <p:cNvSpPr txBox="1"/>
          <p:nvPr/>
        </p:nvSpPr>
        <p:spPr>
          <a:xfrm>
            <a:off x="553975" y="6235992"/>
            <a:ext cx="11428091" cy="577081"/>
          </a:xfrm>
          <a:prstGeom prst="rect">
            <a:avLst/>
          </a:prstGeom>
          <a:noFill/>
        </p:spPr>
        <p:txBody>
          <a:bodyPr wrap="square">
            <a:spAutoFit/>
          </a:bodyPr>
          <a:lstStyle/>
          <a:p>
            <a:pPr marL="171450" indent="-171450">
              <a:buFont typeface="Arial" panose="020B0604020202020204" pitchFamily="34" charset="0"/>
              <a:buChar char="•"/>
            </a:pPr>
            <a:r>
              <a:rPr lang="en-US" sz="1050" i="1" dirty="0"/>
              <a:t>Zhang, M., 2015. Robust methods to improve efficiency and reduce bias in estimating survival curves in randomized clinical trials. Lifetime data analysis.</a:t>
            </a:r>
          </a:p>
          <a:p>
            <a:pPr marL="171450" indent="-171450">
              <a:buFont typeface="Arial" panose="020B0604020202020204" pitchFamily="34" charset="0"/>
              <a:buChar char="•"/>
            </a:pPr>
            <a:r>
              <a:rPr lang="en-US" sz="1050" i="1" dirty="0"/>
              <a:t>Lu, X. and </a:t>
            </a:r>
            <a:r>
              <a:rPr lang="en-US" sz="1050" i="1" dirty="0" err="1"/>
              <a:t>Tsiatis</a:t>
            </a:r>
            <a:r>
              <a:rPr lang="en-US" sz="1050" i="1" dirty="0"/>
              <a:t>, A.A., 2008. Improving the efficiency of the log-rank test using auxiliary covariates. Biometrika.</a:t>
            </a:r>
          </a:p>
          <a:p>
            <a:pPr marL="171450" indent="-171450">
              <a:buFont typeface="Arial" panose="020B0604020202020204" pitchFamily="34" charset="0"/>
              <a:buChar char="•"/>
            </a:pPr>
            <a:r>
              <a:rPr lang="en-US" sz="1050" dirty="0"/>
              <a:t>Ye, T., Shao, J., &amp; Yi, Y. (2024). Covariate-Adjusted Log-Rank Test: Guaranteed Efficiency Gain and Universal Applicability. </a:t>
            </a:r>
            <a:r>
              <a:rPr lang="en-US" sz="1050" i="1" dirty="0"/>
              <a:t>Biometrika. </a:t>
            </a:r>
            <a:endParaRPr lang="en-US" sz="1050" dirty="0"/>
          </a:p>
        </p:txBody>
      </p:sp>
      <p:sp>
        <p:nvSpPr>
          <p:cNvPr id="16" name="TextBox 15">
            <a:extLst>
              <a:ext uri="{FF2B5EF4-FFF2-40B4-BE49-F238E27FC236}">
                <a16:creationId xmlns:a16="http://schemas.microsoft.com/office/drawing/2014/main" id="{AE33540B-B0DF-6CAE-8B41-A12971B91525}"/>
              </a:ext>
            </a:extLst>
          </p:cNvPr>
          <p:cNvSpPr txBox="1"/>
          <p:nvPr/>
        </p:nvSpPr>
        <p:spPr>
          <a:xfrm>
            <a:off x="687897" y="4924338"/>
            <a:ext cx="11018933" cy="830997"/>
          </a:xfrm>
          <a:prstGeom prst="rect">
            <a:avLst/>
          </a:prstGeom>
          <a:noFill/>
        </p:spPr>
        <p:txBody>
          <a:bodyPr wrap="square" rtlCol="0">
            <a:spAutoFit/>
          </a:bodyPr>
          <a:lstStyle/>
          <a:p>
            <a:pPr algn="ctr"/>
            <a:r>
              <a:rPr lang="en-US" sz="2400" b="1" dirty="0">
                <a:solidFill>
                  <a:srgbClr val="C00000"/>
                </a:solidFill>
              </a:rPr>
              <a:t>Key idea: Linearize and then covariate adjustment</a:t>
            </a:r>
          </a:p>
          <a:p>
            <a:pPr algn="ctr"/>
            <a:r>
              <a:rPr lang="en-US" sz="2400" b="1" dirty="0">
                <a:solidFill>
                  <a:srgbClr val="C00000"/>
                </a:solidFill>
              </a:rPr>
              <a:t>Same estimand and assumption as the unadjusted analysis</a:t>
            </a:r>
          </a:p>
        </p:txBody>
      </p:sp>
    </p:spTree>
    <p:extLst>
      <p:ext uri="{BB962C8B-B14F-4D97-AF65-F5344CB8AC3E}">
        <p14:creationId xmlns:p14="http://schemas.microsoft.com/office/powerpoint/2010/main" val="305886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B716-5613-6D06-53F2-7DF1AE5999D4}"/>
              </a:ext>
            </a:extLst>
          </p:cNvPr>
          <p:cNvSpPr>
            <a:spLocks noGrp="1"/>
          </p:cNvSpPr>
          <p:nvPr>
            <p:ph type="title"/>
          </p:nvPr>
        </p:nvSpPr>
        <p:spPr/>
        <p:txBody>
          <a:bodyPr>
            <a:normAutofit fontScale="90000"/>
          </a:bodyPr>
          <a:lstStyle/>
          <a:p>
            <a:r>
              <a:rPr lang="en-US" dirty="0"/>
              <a:t>Example</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2414780-021B-D8E9-AF0B-108FCA676BB4}"/>
                  </a:ext>
                </a:extLst>
              </p:cNvPr>
              <p:cNvSpPr txBox="1"/>
              <p:nvPr/>
            </p:nvSpPr>
            <p:spPr>
              <a:xfrm>
                <a:off x="838200" y="1181100"/>
                <a:ext cx="5743574" cy="5232202"/>
              </a:xfrm>
              <a:prstGeom prst="rect">
                <a:avLst/>
              </a:prstGeom>
              <a:noFill/>
            </p:spPr>
            <p:txBody>
              <a:bodyPr wrap="square" rtlCol="0">
                <a:spAutoFit/>
              </a:bodyPr>
              <a:lstStyle/>
              <a:p>
                <a:pPr>
                  <a:spcAft>
                    <a:spcPts val="600"/>
                  </a:spcAft>
                </a:pPr>
                <a:r>
                  <a:rPr lang="en-US" b="1" i="1" u="sng" dirty="0"/>
                  <a:t>Data Generating:</a:t>
                </a:r>
              </a:p>
              <a:p>
                <a:pPr marL="236538" indent="-236538">
                  <a:buFont typeface="Arial" panose="020B0604020202020204" pitchFamily="34" charset="0"/>
                  <a:buChar char="•"/>
                </a:pPr>
                <a14:m>
                  <m:oMath xmlns:m="http://schemas.openxmlformats.org/officeDocument/2006/math">
                    <m:r>
                      <a:rPr lang="en-US" sz="1600" b="0" i="1" smtClean="0">
                        <a:latin typeface="Cambria Math" panose="02040503050406030204" pitchFamily="18" charset="0"/>
                      </a:rPr>
                      <m:t>𝑊</m:t>
                    </m:r>
                    <m:r>
                      <a:rPr lang="en-US" sz="1600" i="1">
                        <a:latin typeface="Cambria Math" panose="02040503050406030204" pitchFamily="18" charset="0"/>
                      </a:rPr>
                      <m:t>~</m:t>
                    </m:r>
                    <m:r>
                      <m:rPr>
                        <m:sty m:val="p"/>
                      </m:rPr>
                      <a:rPr lang="en-US" sz="1600" i="1">
                        <a:latin typeface="Cambria Math" panose="02040503050406030204" pitchFamily="18" charset="0"/>
                      </a:rPr>
                      <m:t>N</m:t>
                    </m:r>
                    <m:d>
                      <m:dPr>
                        <m:ctrlPr>
                          <a:rPr lang="en-US" sz="1600" i="1">
                            <a:latin typeface="Cambria Math" panose="02040503050406030204" pitchFamily="18" charset="0"/>
                          </a:rPr>
                        </m:ctrlPr>
                      </m:dPr>
                      <m:e>
                        <m:r>
                          <a:rPr lang="en-US" sz="1600" i="1">
                            <a:latin typeface="Cambria Math" panose="02040503050406030204" pitchFamily="18" charset="0"/>
                          </a:rPr>
                          <m:t>0,1</m:t>
                        </m:r>
                      </m:e>
                    </m:d>
                  </m:oMath>
                </a14:m>
                <a:endParaRPr lang="en-US" sz="1600" i="1" dirty="0">
                  <a:latin typeface="Cambria Math" panose="02040503050406030204" pitchFamily="18" charset="0"/>
                </a:endParaRPr>
              </a:p>
              <a:p>
                <a:pPr marL="236538" indent="-236538">
                  <a:buFont typeface="Arial" panose="020B0604020202020204" pitchFamily="34" charset="0"/>
                  <a:buChar char="•"/>
                </a:pPr>
                <a14:m>
                  <m:oMath xmlns:m="http://schemas.openxmlformats.org/officeDocument/2006/math">
                    <m:r>
                      <a:rPr lang="en-US" sz="1600" i="1">
                        <a:latin typeface="Cambria Math" panose="02040503050406030204" pitchFamily="18" charset="0"/>
                      </a:rPr>
                      <m:t>𝑍</m:t>
                    </m:r>
                  </m:oMath>
                </a14:m>
                <a:r>
                  <a:rPr lang="en-US" sz="1600" i="1" dirty="0">
                    <a:latin typeface="Cambria Math" panose="02040503050406030204" pitchFamily="18" charset="0"/>
                  </a:rPr>
                  <a:t> </a:t>
                </a:r>
                <a:r>
                  <a:rPr lang="en-US" sz="1600" dirty="0"/>
                  <a:t>is a 4-level discretized </a:t>
                </a:r>
                <a14:m>
                  <m:oMath xmlns:m="http://schemas.openxmlformats.org/officeDocument/2006/math">
                    <m:r>
                      <a:rPr lang="en-US" sz="1600" b="0" i="1" smtClean="0">
                        <a:latin typeface="Cambria Math" panose="02040503050406030204" pitchFamily="18" charset="0"/>
                      </a:rPr>
                      <m:t>𝑊</m:t>
                    </m:r>
                  </m:oMath>
                </a14:m>
                <a:endParaRPr lang="en-US" sz="1600" i="1" dirty="0">
                  <a:latin typeface="Cambria Math" panose="02040503050406030204" pitchFamily="18" charset="0"/>
                </a:endParaRPr>
              </a:p>
              <a:p>
                <a:pPr marL="236538" indent="-236538">
                  <a:buFont typeface="Arial" panose="020B0604020202020204" pitchFamily="34" charset="0"/>
                  <a:buChar char="•"/>
                </a:pPr>
                <a14:m>
                  <m:oMath xmlns:m="http://schemas.openxmlformats.org/officeDocument/2006/math">
                    <m:r>
                      <a:rPr lang="en-US" sz="1600" b="0" i="1" smtClean="0">
                        <a:latin typeface="Cambria Math" panose="02040503050406030204" pitchFamily="18" charset="0"/>
                      </a:rPr>
                      <m:t>𝐴</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0,1</m:t>
                        </m:r>
                      </m:e>
                    </m:d>
                  </m:oMath>
                </a14:m>
                <a:r>
                  <a:rPr lang="en-US" sz="1600" i="1" dirty="0">
                    <a:latin typeface="Cambria Math" panose="02040503050406030204" pitchFamily="18" charset="0"/>
                  </a:rPr>
                  <a:t> </a:t>
                </a:r>
                <a:r>
                  <a:rPr lang="en-US" sz="1600" dirty="0"/>
                  <a:t>is treatment assignment, generated based on a </a:t>
                </a:r>
                <a:r>
                  <a:rPr lang="en-US" sz="1600" b="1" i="1" dirty="0">
                    <a:solidFill>
                      <a:srgbClr val="0070C0"/>
                    </a:solidFill>
                  </a:rPr>
                  <a:t>stratified permuted block randomization</a:t>
                </a:r>
                <a:r>
                  <a:rPr lang="en-US" sz="1600" b="1" dirty="0">
                    <a:solidFill>
                      <a:srgbClr val="0070C0"/>
                    </a:solidFill>
                  </a:rPr>
                  <a:t> </a:t>
                </a:r>
                <a:r>
                  <a:rPr lang="en-US" sz="1600" dirty="0"/>
                  <a:t>using </a:t>
                </a:r>
                <a14:m>
                  <m:oMath xmlns:m="http://schemas.openxmlformats.org/officeDocument/2006/math">
                    <m:r>
                      <a:rPr lang="en-US" sz="1600" i="1">
                        <a:latin typeface="Cambria Math" panose="02040503050406030204" pitchFamily="18" charset="0"/>
                      </a:rPr>
                      <m:t>𝑍</m:t>
                    </m:r>
                  </m:oMath>
                </a14:m>
                <a:endParaRPr lang="en-US" sz="1600" dirty="0"/>
              </a:p>
              <a:p>
                <a:pPr marL="236538" indent="-236538">
                  <a:buFont typeface="Arial" panose="020B0604020202020204" pitchFamily="34" charset="0"/>
                  <a:buChar char="•"/>
                </a:pP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exp</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𝜃</m:t>
                            </m:r>
                            <m:r>
                              <a:rPr lang="en-US" sz="1600" b="0" i="1" smtClean="0">
                                <a:latin typeface="Cambria Math" panose="02040503050406030204" pitchFamily="18" charset="0"/>
                              </a:rPr>
                              <m:t>𝐴</m:t>
                            </m:r>
                            <m:r>
                              <a:rPr lang="en-US" sz="1600" b="0" i="1" smtClean="0">
                                <a:latin typeface="Cambria Math" panose="02040503050406030204" pitchFamily="18" charset="0"/>
                              </a:rPr>
                              <m:t>+1.5</m:t>
                            </m:r>
                            <m:r>
                              <a:rPr lang="en-US" sz="1600" b="0" i="1" smtClean="0">
                                <a:latin typeface="Cambria Math" panose="02040503050406030204" pitchFamily="18" charset="0"/>
                              </a:rPr>
                              <m:t>𝑊</m:t>
                            </m:r>
                          </m:e>
                        </m:d>
                        <m:r>
                          <a:rPr lang="en-US" sz="1600" b="0" i="1" smtClean="0">
                            <a:latin typeface="Cambria Math" panose="02040503050406030204" pitchFamily="18" charset="0"/>
                          </a:rPr>
                          <m:t>+</m:t>
                        </m:r>
                        <m:r>
                          <a:rPr lang="en-US" sz="1600" b="0" i="1" smtClean="0">
                            <a:latin typeface="Cambria Math" panose="02040503050406030204" pitchFamily="18" charset="0"/>
                          </a:rPr>
                          <m:t>𝜖</m:t>
                        </m:r>
                      </m:e>
                    </m:func>
                  </m:oMath>
                </a14:m>
                <a:r>
                  <a:rPr lang="en-US" sz="1600" b="0" dirty="0"/>
                  <a:t>, with </a:t>
                </a:r>
                <a14:m>
                  <m:oMath xmlns:m="http://schemas.openxmlformats.org/officeDocument/2006/math">
                    <m:r>
                      <a:rPr lang="en-US" sz="1600" b="0" i="1" smtClean="0">
                        <a:latin typeface="Cambria Math" panose="02040503050406030204" pitchFamily="18" charset="0"/>
                      </a:rPr>
                      <m:t>𝜖</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exp</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e>
                    </m:func>
                  </m:oMath>
                </a14:m>
                <a:endParaRPr lang="en-US" sz="1600" b="0" dirty="0"/>
              </a:p>
              <a:p>
                <a:pPr marL="236538" indent="-236538">
                  <a:buFont typeface="Arial" panose="020B0604020202020204" pitchFamily="34" charset="0"/>
                  <a:buChar char="•"/>
                </a:pPr>
                <a14:m>
                  <m:oMath xmlns:m="http://schemas.openxmlformats.org/officeDocument/2006/math">
                    <m:r>
                      <a:rPr lang="en-US" sz="1600" b="0" i="1" smtClean="0">
                        <a:latin typeface="Cambria Math" panose="02040503050406030204" pitchFamily="18" charset="0"/>
                      </a:rPr>
                      <m:t>𝐶</m:t>
                    </m:r>
                    <m:r>
                      <a:rPr lang="en-US" sz="1600" b="0" i="1" smtClean="0">
                        <a:latin typeface="Cambria Math" panose="02040503050406030204" pitchFamily="18" charset="0"/>
                      </a:rPr>
                      <m:t> ~ </m:t>
                    </m:r>
                    <m:r>
                      <m:rPr>
                        <m:sty m:val="p"/>
                      </m:rPr>
                      <a:rPr lang="en-US" sz="1600" b="0" i="1" smtClean="0">
                        <a:latin typeface="Cambria Math" panose="02040503050406030204" pitchFamily="18" charset="0"/>
                      </a:rPr>
                      <m:t>U</m:t>
                    </m:r>
                    <m:r>
                      <a:rPr lang="en-US" sz="1600" b="0" i="1" smtClean="0">
                        <a:latin typeface="Cambria Math" panose="02040503050406030204" pitchFamily="18" charset="0"/>
                      </a:rPr>
                      <m:t>(10, 20)</m:t>
                    </m:r>
                  </m:oMath>
                </a14:m>
                <a:endParaRPr lang="en-US" sz="1600" dirty="0"/>
              </a:p>
              <a:p>
                <a:endParaRPr lang="en-US" sz="1600" dirty="0"/>
              </a:p>
              <a:p>
                <a:pPr>
                  <a:spcAft>
                    <a:spcPts val="600"/>
                  </a:spcAft>
                </a:pPr>
                <a:r>
                  <a:rPr lang="en-US" b="1" i="1" u="sng" dirty="0"/>
                  <a:t>Comments:</a:t>
                </a:r>
              </a:p>
              <a:p>
                <a:pPr marL="236538" indent="-236538">
                  <a:buFont typeface="Wingdings" pitchFamily="2" charset="2"/>
                  <a:buChar char="§"/>
                </a:pPr>
                <a14:m>
                  <m:oMath xmlns:m="http://schemas.openxmlformats.org/officeDocument/2006/math">
                    <m:r>
                      <a:rPr lang="en-US" sz="1600" b="0" i="1" smtClean="0">
                        <a:latin typeface="Cambria Math" panose="02040503050406030204" pitchFamily="18" charset="0"/>
                      </a:rPr>
                      <m:t>𝑇</m:t>
                    </m:r>
                  </m:oMath>
                </a14:m>
                <a:r>
                  <a:rPr lang="en-US" sz="1600" dirty="0"/>
                  <a:t> follows transformation model (M), but NOT Cox PH</a:t>
                </a:r>
              </a:p>
              <a:p>
                <a:pPr marL="236538" indent="-236538">
                  <a:buFont typeface="Wingdings" pitchFamily="2" charset="2"/>
                  <a:buChar char="§"/>
                </a:pPr>
                <a:r>
                  <a:rPr lang="en-US" sz="1600" dirty="0"/>
                  <a:t>Null hypothesis is </a:t>
                </a:r>
                <a14:m>
                  <m:oMath xmlns:m="http://schemas.openxmlformats.org/officeDocument/2006/math">
                    <m:r>
                      <a:rPr lang="en-US" sz="1600" b="0" i="1" smtClean="0">
                        <a:latin typeface="Cambria Math" panose="02040503050406030204" pitchFamily="18" charset="0"/>
                      </a:rPr>
                      <m:t>𝜃</m:t>
                    </m:r>
                    <m:r>
                      <a:rPr lang="en-US" sz="1600" b="0" i="1" smtClean="0">
                        <a:latin typeface="Cambria Math" panose="02040503050406030204" pitchFamily="18" charset="0"/>
                      </a:rPr>
                      <m:t>=0</m:t>
                    </m:r>
                  </m:oMath>
                </a14:m>
                <a:r>
                  <a:rPr lang="en-US" sz="1600" dirty="0"/>
                  <a:t>, equivalent to unconditional null and conditional null with either </a:t>
                </a:r>
                <a14:m>
                  <m:oMath xmlns:m="http://schemas.openxmlformats.org/officeDocument/2006/math">
                    <m:r>
                      <a:rPr lang="en-US" sz="1600" i="1">
                        <a:latin typeface="Cambria Math" panose="02040503050406030204" pitchFamily="18" charset="0"/>
                      </a:rPr>
                      <m:t>𝑍</m:t>
                    </m:r>
                  </m:oMath>
                </a14:m>
                <a:r>
                  <a:rPr lang="en-US" sz="1600" dirty="0"/>
                  <a:t> or </a:t>
                </a:r>
                <a14:m>
                  <m:oMath xmlns:m="http://schemas.openxmlformats.org/officeDocument/2006/math">
                    <m:r>
                      <a:rPr lang="en-US" sz="1600" b="0" i="1" smtClean="0">
                        <a:latin typeface="Cambria Math" panose="02040503050406030204" pitchFamily="18" charset="0"/>
                      </a:rPr>
                      <m:t>𝑊</m:t>
                    </m:r>
                  </m:oMath>
                </a14:m>
                <a:r>
                  <a:rPr lang="en-US" sz="1600" dirty="0"/>
                  <a:t> </a:t>
                </a:r>
                <a:r>
                  <a:rPr lang="en-US" sz="1600" u="sng" dirty="0">
                    <a:solidFill>
                      <a:srgbClr val="C00000"/>
                    </a:solidFill>
                  </a:rPr>
                  <a:t>under this setting</a:t>
                </a:r>
              </a:p>
              <a:p>
                <a:pPr marL="236538" indent="-236538">
                  <a:buFont typeface="Wingdings" pitchFamily="2" charset="2"/>
                  <a:buChar char="§"/>
                </a:pPr>
                <a:r>
                  <a:rPr lang="en-US" sz="1600" dirty="0"/>
                  <a:t>Both independent censoring and censoring at random hold</a:t>
                </a:r>
              </a:p>
              <a:p>
                <a:pPr marL="236538" indent="-236538">
                  <a:buFont typeface="Wingdings" pitchFamily="2" charset="2"/>
                  <a:buChar char="§"/>
                </a:pPr>
                <a14:m>
                  <m:oMath xmlns:m="http://schemas.openxmlformats.org/officeDocument/2006/math">
                    <m:r>
                      <a:rPr lang="en-US" sz="1600" b="0" i="1" smtClean="0">
                        <a:latin typeface="Cambria Math" panose="02040503050406030204" pitchFamily="18" charset="0"/>
                      </a:rPr>
                      <m:t>𝐶</m:t>
                    </m:r>
                  </m:oMath>
                </a14:m>
                <a:r>
                  <a:rPr lang="en-US" sz="1600" dirty="0"/>
                  <a:t> satisfies assumption (C)</a:t>
                </a:r>
              </a:p>
              <a:p>
                <a:endParaRPr lang="en-US" sz="1600" dirty="0"/>
              </a:p>
              <a:p>
                <a:pPr marL="285750" indent="-285750">
                  <a:buFont typeface="Wingdings" pitchFamily="2" charset="2"/>
                  <a:buChar char="Ø"/>
                </a:pPr>
                <a:r>
                  <a:rPr lang="en-US" sz="1600" dirty="0"/>
                  <a:t>Log-rank, Stratified log-rank and Model-robust cox score test are </a:t>
                </a:r>
                <a:r>
                  <a:rPr lang="en-US" sz="1600" b="1" dirty="0"/>
                  <a:t>valid</a:t>
                </a:r>
                <a:r>
                  <a:rPr lang="en-US" sz="1600" dirty="0"/>
                  <a:t> </a:t>
                </a:r>
                <a:r>
                  <a:rPr lang="en-US" sz="1600" u="sng" dirty="0">
                    <a:solidFill>
                      <a:srgbClr val="C00000"/>
                    </a:solidFill>
                  </a:rPr>
                  <a:t>under this setting</a:t>
                </a:r>
                <a:r>
                  <a:rPr lang="en-US" sz="1600" dirty="0"/>
                  <a:t> </a:t>
                </a:r>
                <a:r>
                  <a:rPr lang="en-US" sz="1600" b="1" dirty="0"/>
                  <a:t>if </a:t>
                </a:r>
                <a14:m>
                  <m:oMath xmlns:m="http://schemas.openxmlformats.org/officeDocument/2006/math">
                    <m:r>
                      <a:rPr lang="en-US" sz="1600" b="1" i="1" smtClean="0">
                        <a:latin typeface="Cambria Math" panose="02040503050406030204" pitchFamily="18" charset="0"/>
                      </a:rPr>
                      <m:t>𝑨</m:t>
                    </m:r>
                  </m:oMath>
                </a14:m>
                <a:r>
                  <a:rPr lang="en-US" sz="1600" b="1" dirty="0"/>
                  <a:t> is generated from </a:t>
                </a:r>
                <a:r>
                  <a:rPr lang="en-US" sz="1600" b="1" dirty="0">
                    <a:solidFill>
                      <a:srgbClr val="0070C0"/>
                    </a:solidFill>
                  </a:rPr>
                  <a:t>simple randomization</a:t>
                </a:r>
              </a:p>
              <a:p>
                <a:pPr marL="285750" indent="-285750">
                  <a:buFont typeface="Wingdings" pitchFamily="2" charset="2"/>
                  <a:buChar char="Ø"/>
                </a:pPr>
                <a:r>
                  <a:rPr lang="en-US" sz="1600" dirty="0"/>
                  <a:t>Model-based cox score test is NOT valid as </a:t>
                </a:r>
                <a14:m>
                  <m:oMath xmlns:m="http://schemas.openxmlformats.org/officeDocument/2006/math">
                    <m:r>
                      <a:rPr lang="en-US" sz="1600" b="0" i="1" smtClean="0">
                        <a:latin typeface="Cambria Math" panose="02040503050406030204" pitchFamily="18" charset="0"/>
                      </a:rPr>
                      <m:t>𝑇</m:t>
                    </m:r>
                  </m:oMath>
                </a14:m>
                <a:r>
                  <a:rPr lang="en-US" sz="1600" dirty="0"/>
                  <a:t> does NOT follow Cox PH</a:t>
                </a:r>
              </a:p>
            </p:txBody>
          </p:sp>
        </mc:Choice>
        <mc:Fallback xmlns="">
          <p:sp>
            <p:nvSpPr>
              <p:cNvPr id="27" name="TextBox 26">
                <a:extLst>
                  <a:ext uri="{FF2B5EF4-FFF2-40B4-BE49-F238E27FC236}">
                    <a16:creationId xmlns:a16="http://schemas.microsoft.com/office/drawing/2014/main" id="{22414780-021B-D8E9-AF0B-108FCA676BB4}"/>
                  </a:ext>
                </a:extLst>
              </p:cNvPr>
              <p:cNvSpPr txBox="1">
                <a:spLocks noRot="1" noChangeAspect="1" noMove="1" noResize="1" noEditPoints="1" noAdjustHandles="1" noChangeArrowheads="1" noChangeShapeType="1" noTextEdit="1"/>
              </p:cNvSpPr>
              <p:nvPr/>
            </p:nvSpPr>
            <p:spPr>
              <a:xfrm>
                <a:off x="838200" y="1181100"/>
                <a:ext cx="5743574" cy="5232202"/>
              </a:xfrm>
              <a:prstGeom prst="rect">
                <a:avLst/>
              </a:prstGeom>
              <a:blipFill>
                <a:blip r:embed="rId3"/>
                <a:stretch>
                  <a:fillRect l="-1104" t="-728" b="-72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7BC750D-5512-CEA2-E9B2-D0EF64BD52AE}"/>
              </a:ext>
            </a:extLst>
          </p:cNvPr>
          <p:cNvPicPr>
            <a:picLocks noChangeAspect="1"/>
          </p:cNvPicPr>
          <p:nvPr/>
        </p:nvPicPr>
        <p:blipFill>
          <a:blip r:embed="rId4"/>
          <a:srcRect/>
          <a:stretch/>
        </p:blipFill>
        <p:spPr>
          <a:xfrm>
            <a:off x="7239553" y="1422865"/>
            <a:ext cx="4754879" cy="3199470"/>
          </a:xfrm>
          <a:prstGeom prst="rect">
            <a:avLst/>
          </a:prstGeom>
        </p:spPr>
      </p:pic>
    </p:spTree>
    <p:extLst>
      <p:ext uri="{BB962C8B-B14F-4D97-AF65-F5344CB8AC3E}">
        <p14:creationId xmlns:p14="http://schemas.microsoft.com/office/powerpoint/2010/main" val="2713743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75EE-25D2-3484-9D94-A2D6A9C7F35A}"/>
              </a:ext>
            </a:extLst>
          </p:cNvPr>
          <p:cNvSpPr>
            <a:spLocks noGrp="1"/>
          </p:cNvSpPr>
          <p:nvPr>
            <p:ph type="title"/>
          </p:nvPr>
        </p:nvSpPr>
        <p:spPr/>
        <p:txBody>
          <a:bodyPr>
            <a:normAutofit fontScale="90000"/>
          </a:bodyPr>
          <a:lstStyle/>
          <a:p>
            <a:r>
              <a:rPr lang="en-US" b="1" dirty="0"/>
              <a:t>Table of Content</a:t>
            </a:r>
          </a:p>
        </p:txBody>
      </p:sp>
      <p:sp>
        <p:nvSpPr>
          <p:cNvPr id="3" name="Content Placeholder 2">
            <a:extLst>
              <a:ext uri="{FF2B5EF4-FFF2-40B4-BE49-F238E27FC236}">
                <a16:creationId xmlns:a16="http://schemas.microsoft.com/office/drawing/2014/main" id="{B77EEA21-B0FE-DE38-91DF-E7B714A781A8}"/>
              </a:ext>
            </a:extLst>
          </p:cNvPr>
          <p:cNvSpPr>
            <a:spLocks noGrp="1"/>
          </p:cNvSpPr>
          <p:nvPr>
            <p:ph idx="1"/>
          </p:nvPr>
        </p:nvSpPr>
        <p:spPr/>
        <p:txBody>
          <a:bodyPr>
            <a:normAutofit fontScale="85000" lnSpcReduction="20000"/>
          </a:bodyPr>
          <a:lstStyle/>
          <a:p>
            <a:pPr marL="350838" indent="-350838">
              <a:lnSpc>
                <a:spcPct val="100000"/>
              </a:lnSpc>
              <a:spcAft>
                <a:spcPts val="600"/>
              </a:spcAft>
              <a:buFont typeface="Wingdings" pitchFamily="2" charset="2"/>
              <a:buChar char="Ø"/>
            </a:pPr>
            <a:r>
              <a:rPr lang="en-US" b="1" dirty="0">
                <a:solidFill>
                  <a:schemeClr val="bg1">
                    <a:lumMod val="75000"/>
                  </a:schemeClr>
                </a:solidFill>
              </a:rPr>
              <a:t>Design Stage</a:t>
            </a:r>
          </a:p>
          <a:p>
            <a:pPr lvl="1">
              <a:lnSpc>
                <a:spcPct val="100000"/>
              </a:lnSpc>
              <a:spcAft>
                <a:spcPts val="600"/>
              </a:spcAft>
            </a:pPr>
            <a:r>
              <a:rPr lang="en-US" dirty="0">
                <a:solidFill>
                  <a:schemeClr val="bg1">
                    <a:lumMod val="75000"/>
                  </a:schemeClr>
                </a:solidFill>
              </a:rPr>
              <a:t>Covariate-Adaptive Randomization</a:t>
            </a:r>
          </a:p>
          <a:p>
            <a:pPr marL="457200" lvl="1" indent="0">
              <a:lnSpc>
                <a:spcPct val="100000"/>
              </a:lnSpc>
              <a:spcAft>
                <a:spcPts val="600"/>
              </a:spcAft>
              <a:buNone/>
            </a:pPr>
            <a:endParaRPr lang="en-US" dirty="0"/>
          </a:p>
          <a:p>
            <a:pPr marL="350838" indent="-350838">
              <a:lnSpc>
                <a:spcPct val="100000"/>
              </a:lnSpc>
              <a:spcAft>
                <a:spcPts val="600"/>
              </a:spcAft>
              <a:buFont typeface="Wingdings" pitchFamily="2" charset="2"/>
              <a:buChar char="Ø"/>
            </a:pPr>
            <a:r>
              <a:rPr lang="en-US" b="1" dirty="0"/>
              <a:t>Analysis Stage</a:t>
            </a:r>
          </a:p>
          <a:p>
            <a:pPr lvl="1">
              <a:lnSpc>
                <a:spcPct val="100000"/>
              </a:lnSpc>
              <a:spcAft>
                <a:spcPts val="600"/>
              </a:spcAft>
            </a:pPr>
            <a:r>
              <a:rPr lang="en-US" dirty="0"/>
              <a:t>Estimand </a:t>
            </a:r>
            <a:r>
              <a:rPr lang="en-US" dirty="0">
                <a:solidFill>
                  <a:schemeClr val="tx2">
                    <a:lumMod val="60000"/>
                    <a:lumOff val="40000"/>
                  </a:schemeClr>
                </a:solidFill>
              </a:rPr>
              <a:t>[15 mins with Q&amp;A]</a:t>
            </a:r>
          </a:p>
          <a:p>
            <a:pPr lvl="1">
              <a:lnSpc>
                <a:spcPct val="100000"/>
              </a:lnSpc>
              <a:spcAft>
                <a:spcPts val="600"/>
              </a:spcAft>
            </a:pPr>
            <a:r>
              <a:rPr lang="en-US" dirty="0">
                <a:solidFill>
                  <a:schemeClr val="bg1">
                    <a:lumMod val="75000"/>
                  </a:schemeClr>
                </a:solidFill>
              </a:rPr>
              <a:t>Part I – Basic</a:t>
            </a:r>
          </a:p>
          <a:p>
            <a:pPr lvl="2">
              <a:lnSpc>
                <a:spcPct val="100000"/>
              </a:lnSpc>
              <a:spcAft>
                <a:spcPts val="600"/>
              </a:spcAft>
              <a:buFont typeface="Wingdings" pitchFamily="2" charset="2"/>
              <a:buChar char="§"/>
            </a:pPr>
            <a:r>
              <a:rPr lang="en-US" dirty="0">
                <a:solidFill>
                  <a:schemeClr val="bg1">
                    <a:lumMod val="75000"/>
                  </a:schemeClr>
                </a:solidFill>
              </a:rPr>
              <a:t>Linear Adjustment</a:t>
            </a:r>
          </a:p>
          <a:p>
            <a:pPr lvl="2">
              <a:lnSpc>
                <a:spcPct val="100000"/>
              </a:lnSpc>
              <a:spcAft>
                <a:spcPts val="600"/>
              </a:spcAft>
              <a:buFont typeface="Wingdings" pitchFamily="2" charset="2"/>
              <a:buChar char="§"/>
            </a:pPr>
            <a:r>
              <a:rPr lang="en-US" dirty="0">
                <a:solidFill>
                  <a:schemeClr val="bg1">
                    <a:lumMod val="75000"/>
                  </a:schemeClr>
                </a:solidFill>
              </a:rPr>
              <a:t>Nonlinear Adjustment (G-computation)</a:t>
            </a:r>
          </a:p>
          <a:p>
            <a:pPr lvl="2">
              <a:lnSpc>
                <a:spcPct val="100000"/>
              </a:lnSpc>
              <a:spcAft>
                <a:spcPts val="600"/>
              </a:spcAft>
              <a:buFont typeface="Wingdings" pitchFamily="2" charset="2"/>
              <a:buChar char="§"/>
            </a:pPr>
            <a:r>
              <a:rPr lang="en-US" dirty="0">
                <a:solidFill>
                  <a:schemeClr val="bg1">
                    <a:lumMod val="75000"/>
                  </a:schemeClr>
                </a:solidFill>
              </a:rPr>
              <a:t>General Form of Covariate Adjustment (AIPW)</a:t>
            </a:r>
          </a:p>
          <a:p>
            <a:pPr lvl="2">
              <a:lnSpc>
                <a:spcPct val="100000"/>
              </a:lnSpc>
              <a:spcAft>
                <a:spcPts val="600"/>
              </a:spcAft>
              <a:buFont typeface="Wingdings" pitchFamily="2" charset="2"/>
              <a:buChar char="§"/>
            </a:pPr>
            <a:r>
              <a:rPr lang="en-US" dirty="0">
                <a:solidFill>
                  <a:schemeClr val="bg1">
                    <a:lumMod val="75000"/>
                  </a:schemeClr>
                </a:solidFill>
              </a:rPr>
              <a:t>Robust Variance Estimation and Delta Method</a:t>
            </a:r>
          </a:p>
          <a:p>
            <a:pPr lvl="1">
              <a:lnSpc>
                <a:spcPct val="100000"/>
              </a:lnSpc>
              <a:spcAft>
                <a:spcPts val="600"/>
              </a:spcAft>
            </a:pPr>
            <a:r>
              <a:rPr lang="en-US" dirty="0">
                <a:solidFill>
                  <a:schemeClr val="bg1">
                    <a:lumMod val="75000"/>
                  </a:schemeClr>
                </a:solidFill>
              </a:rPr>
              <a:t>Part II – Advanced</a:t>
            </a:r>
          </a:p>
          <a:p>
            <a:pPr lvl="2">
              <a:lnSpc>
                <a:spcPct val="100000"/>
              </a:lnSpc>
              <a:spcAft>
                <a:spcPts val="600"/>
              </a:spcAft>
              <a:buFont typeface="Wingdings" pitchFamily="2" charset="2"/>
              <a:buChar char="§"/>
            </a:pPr>
            <a:r>
              <a:rPr lang="en-US" dirty="0">
                <a:solidFill>
                  <a:schemeClr val="bg1">
                    <a:lumMod val="75000"/>
                  </a:schemeClr>
                </a:solidFill>
              </a:rPr>
              <a:t>Covariate Adjustment in Survival Analysis</a:t>
            </a:r>
          </a:p>
          <a:p>
            <a:pPr lvl="2">
              <a:lnSpc>
                <a:spcPct val="100000"/>
              </a:lnSpc>
              <a:spcAft>
                <a:spcPts val="600"/>
              </a:spcAft>
              <a:buFont typeface="Wingdings" pitchFamily="2" charset="2"/>
              <a:buChar char="§"/>
            </a:pPr>
            <a:r>
              <a:rPr lang="en-US" dirty="0">
                <a:solidFill>
                  <a:schemeClr val="bg1">
                    <a:lumMod val="75000"/>
                  </a:schemeClr>
                </a:solidFill>
              </a:rPr>
              <a:t>Practical Considerations</a:t>
            </a:r>
          </a:p>
        </p:txBody>
      </p:sp>
    </p:spTree>
    <p:extLst>
      <p:ext uri="{BB962C8B-B14F-4D97-AF65-F5344CB8AC3E}">
        <p14:creationId xmlns:p14="http://schemas.microsoft.com/office/powerpoint/2010/main" val="1084838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B716-5613-6D06-53F2-7DF1AE5999D4}"/>
              </a:ext>
            </a:extLst>
          </p:cNvPr>
          <p:cNvSpPr>
            <a:spLocks noGrp="1"/>
          </p:cNvSpPr>
          <p:nvPr>
            <p:ph type="title"/>
          </p:nvPr>
        </p:nvSpPr>
        <p:spPr/>
        <p:txBody>
          <a:bodyPr>
            <a:normAutofit fontScale="90000"/>
          </a:bodyPr>
          <a:lstStyle/>
          <a:p>
            <a:r>
              <a:rPr lang="en-US" dirty="0"/>
              <a:t>Example – Log-rank test</a:t>
            </a:r>
          </a:p>
        </p:txBody>
      </p:sp>
      <mc:AlternateContent xmlns:mc="http://schemas.openxmlformats.org/markup-compatibility/2006" xmlns:a14="http://schemas.microsoft.com/office/drawing/2010/main">
        <mc:Choice Requires="a14">
          <p:graphicFrame>
            <p:nvGraphicFramePr>
              <p:cNvPr id="29" name="Table 15">
                <a:extLst>
                  <a:ext uri="{FF2B5EF4-FFF2-40B4-BE49-F238E27FC236}">
                    <a16:creationId xmlns:a16="http://schemas.microsoft.com/office/drawing/2014/main" id="{A53A40FC-B724-9326-E37D-2D55F912FE32}"/>
                  </a:ext>
                </a:extLst>
              </p:cNvPr>
              <p:cNvGraphicFramePr>
                <a:graphicFrameLocks noGrp="1"/>
              </p:cNvGraphicFramePr>
              <p:nvPr/>
            </p:nvGraphicFramePr>
            <p:xfrm>
              <a:off x="838200" y="1775460"/>
              <a:ext cx="5937023" cy="2494280"/>
            </p:xfrm>
            <a:graphic>
              <a:graphicData uri="http://schemas.openxmlformats.org/drawingml/2006/table">
                <a:tbl>
                  <a:tblPr firstRow="1" bandRow="1">
                    <a:tableStyleId>{5940675A-B579-460E-94D1-54222C63F5DA}</a:tableStyleId>
                  </a:tblPr>
                  <a:tblGrid>
                    <a:gridCol w="2532380">
                      <a:extLst>
                        <a:ext uri="{9D8B030D-6E8A-4147-A177-3AD203B41FA5}">
                          <a16:colId xmlns:a16="http://schemas.microsoft.com/office/drawing/2014/main" val="3009864318"/>
                        </a:ext>
                      </a:extLst>
                    </a:gridCol>
                    <a:gridCol w="3404643">
                      <a:extLst>
                        <a:ext uri="{9D8B030D-6E8A-4147-A177-3AD203B41FA5}">
                          <a16:colId xmlns:a16="http://schemas.microsoft.com/office/drawing/2014/main" val="839686340"/>
                        </a:ext>
                      </a:extLst>
                    </a:gridCol>
                  </a:tblGrid>
                  <a:tr h="370840">
                    <a:tc>
                      <a:txBody>
                        <a:bodyPr/>
                        <a:lstStyle/>
                        <a:p>
                          <a:r>
                            <a:rPr lang="en-US" dirty="0"/>
                            <a:t>Null Hypothesis</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H</m:t>
                                    </m:r>
                                  </m:e>
                                  <m:sub>
                                    <m:r>
                                      <a:rPr lang="en-US" sz="1800">
                                        <a:solidFill>
                                          <a:schemeClr val="tx1"/>
                                        </a:solidFill>
                                        <a:latin typeface="Cambria Math" panose="02040503050406030204" pitchFamily="18" charset="0"/>
                                      </a:rPr>
                                      <m:t>0</m:t>
                                    </m:r>
                                  </m:sub>
                                </m:sSub>
                                <m:r>
                                  <a:rPr lang="en-US" sz="1800">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𝜆</m:t>
                                    </m:r>
                                  </m:e>
                                  <m:sub>
                                    <m:r>
                                      <a:rPr lang="en-US" sz="1800" i="1">
                                        <a:solidFill>
                                          <a:schemeClr val="tx1"/>
                                        </a:solidFill>
                                        <a:latin typeface="Cambria Math" panose="02040503050406030204" pitchFamily="18" charset="0"/>
                                      </a:rPr>
                                      <m:t>0</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𝑡</m:t>
                                    </m:r>
                                  </m:e>
                                </m:d>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𝜆</m:t>
                                    </m:r>
                                  </m:e>
                                  <m:sub>
                                    <m:r>
                                      <a:rPr lang="en-US" sz="1800" i="1">
                                        <a:solidFill>
                                          <a:schemeClr val="tx1"/>
                                        </a:solidFill>
                                        <a:latin typeface="Cambria Math" panose="02040503050406030204" pitchFamily="18" charset="0"/>
                                      </a:rPr>
                                      <m:t>1</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𝑡</m:t>
                                    </m:r>
                                  </m:e>
                                </m:d>
                              </m:oMath>
                            </m:oMathPara>
                          </a14:m>
                          <a:endParaRPr lang="en-US" dirty="0"/>
                        </a:p>
                      </a:txBody>
                      <a:tcPr anchor="ctr"/>
                    </a:tc>
                    <a:extLst>
                      <a:ext uri="{0D108BD9-81ED-4DB2-BD59-A6C34878D82A}">
                        <a16:rowId xmlns:a16="http://schemas.microsoft.com/office/drawing/2014/main" val="3549464474"/>
                      </a:ext>
                    </a:extLst>
                  </a:tr>
                  <a:tr h="370840">
                    <a:tc>
                      <a:txBody>
                        <a:bodyPr/>
                        <a:lstStyle/>
                        <a:p>
                          <a:r>
                            <a:rPr lang="en-US" dirty="0"/>
                            <a:t>Censoring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𝐶</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𝑇</m:t>
                                </m:r>
                                <m:r>
                                  <a:rPr lang="en-US" sz="1800" b="0" i="1" smtClean="0">
                                    <a:solidFill>
                                      <a:schemeClr val="tx1"/>
                                    </a:solidFill>
                                    <a:latin typeface="Cambria Math" panose="02040503050406030204" pitchFamily="18" charset="0"/>
                                  </a:rPr>
                                  <m:t> | </m:t>
                                </m:r>
                                <m:r>
                                  <a:rPr lang="en-US" sz="1800" b="0" i="1" smtClean="0">
                                    <a:solidFill>
                                      <a:schemeClr val="tx1"/>
                                    </a:solidFill>
                                    <a:latin typeface="Cambria Math" panose="02040503050406030204" pitchFamily="18" charset="0"/>
                                  </a:rPr>
                                  <m:t>𝐴</m:t>
                                </m:r>
                              </m:oMath>
                            </m:oMathPara>
                          </a14:m>
                          <a:endParaRPr lang="en-US" sz="1800" dirty="0">
                            <a:solidFill>
                              <a:schemeClr val="tx1"/>
                            </a:solidFill>
                          </a:endParaRPr>
                        </a:p>
                      </a:txBody>
                      <a:tcPr anchor="ctr"/>
                    </a:tc>
                    <a:extLst>
                      <a:ext uri="{0D108BD9-81ED-4DB2-BD59-A6C34878D82A}">
                        <a16:rowId xmlns:a16="http://schemas.microsoft.com/office/drawing/2014/main" val="76965371"/>
                      </a:ext>
                    </a:extLst>
                  </a:tr>
                  <a:tr h="370840">
                    <a:tc>
                      <a:txBody>
                        <a:bodyPr/>
                        <a:lstStyle/>
                        <a:p>
                          <a:r>
                            <a:rPr lang="en-US" dirty="0"/>
                            <a:t>Covariate-adjusted?</a:t>
                          </a:r>
                        </a:p>
                      </a:txBody>
                      <a:tcPr anchor="ctr"/>
                    </a:tc>
                    <a:tc>
                      <a:txBody>
                        <a:bodyPr/>
                        <a:lstStyle/>
                        <a:p>
                          <a:pPr algn="ctr"/>
                          <a:r>
                            <a:rPr lang="en-US" b="1" dirty="0">
                              <a:solidFill>
                                <a:schemeClr val="tx1"/>
                              </a:solidFill>
                            </a:rPr>
                            <a:t>No</a:t>
                          </a:r>
                        </a:p>
                      </a:txBody>
                      <a:tcPr anchor="ctr"/>
                    </a:tc>
                    <a:extLst>
                      <a:ext uri="{0D108BD9-81ED-4DB2-BD59-A6C34878D82A}">
                        <a16:rowId xmlns:a16="http://schemas.microsoft.com/office/drawing/2014/main" val="1281150758"/>
                      </a:ext>
                    </a:extLst>
                  </a:tr>
                  <a:tr h="370840">
                    <a:tc>
                      <a:txBody>
                        <a:bodyPr/>
                        <a:lstStyle/>
                        <a:p>
                          <a:r>
                            <a:rPr lang="en-US" dirty="0"/>
                            <a:t>Valid under SR?</a:t>
                          </a:r>
                        </a:p>
                      </a:txBody>
                      <a:tcPr anchor="ctr"/>
                    </a:tc>
                    <a:tc>
                      <a:txBody>
                        <a:bodyPr/>
                        <a:lstStyle/>
                        <a:p>
                          <a:pPr algn="ctr"/>
                          <a:r>
                            <a:rPr lang="en-US" b="1" dirty="0">
                              <a:solidFill>
                                <a:srgbClr val="C00000"/>
                              </a:solidFill>
                            </a:rPr>
                            <a:t>Yes</a:t>
                          </a:r>
                        </a:p>
                      </a:txBody>
                      <a:tcPr anchor="ctr"/>
                    </a:tc>
                    <a:extLst>
                      <a:ext uri="{0D108BD9-81ED-4DB2-BD59-A6C34878D82A}">
                        <a16:rowId xmlns:a16="http://schemas.microsoft.com/office/drawing/2014/main" val="219249878"/>
                      </a:ext>
                    </a:extLst>
                  </a:tr>
                  <a:tr h="370840">
                    <a:tc>
                      <a:txBody>
                        <a:bodyPr/>
                        <a:lstStyle/>
                        <a:p>
                          <a:r>
                            <a:rPr lang="en-US" dirty="0"/>
                            <a:t>Valid under CAR?</a:t>
                          </a:r>
                        </a:p>
                      </a:txBody>
                      <a:tcPr anchor="ctr"/>
                    </a:tc>
                    <a:tc>
                      <a:txBody>
                        <a:bodyPr/>
                        <a:lstStyle/>
                        <a:p>
                          <a:pPr algn="ctr"/>
                          <a:r>
                            <a:rPr lang="en-US" b="1" dirty="0">
                              <a:solidFill>
                                <a:schemeClr val="tx1"/>
                              </a:solidFill>
                            </a:rPr>
                            <a:t>Conservative</a:t>
                          </a:r>
                          <a:r>
                            <a:rPr lang="en-US" b="1" dirty="0">
                              <a:solidFill>
                                <a:srgbClr val="C00000"/>
                              </a:solidFill>
                            </a:rPr>
                            <a:t> </a:t>
                          </a:r>
                          <a:r>
                            <a:rPr lang="en-US" b="0" dirty="0">
                              <a:solidFill>
                                <a:schemeClr val="tx1"/>
                              </a:solidFill>
                            </a:rPr>
                            <a:t>(corrected by Ye-Shao’s robust log-rank test)</a:t>
                          </a:r>
                        </a:p>
                      </a:txBody>
                      <a:tcPr anchor="ctr"/>
                    </a:tc>
                    <a:extLst>
                      <a:ext uri="{0D108BD9-81ED-4DB2-BD59-A6C34878D82A}">
                        <a16:rowId xmlns:a16="http://schemas.microsoft.com/office/drawing/2014/main" val="3390024818"/>
                      </a:ext>
                    </a:extLst>
                  </a:tr>
                  <a:tr h="370840">
                    <a:tc>
                      <a:txBody>
                        <a:bodyPr/>
                        <a:lstStyle/>
                        <a:p>
                          <a:r>
                            <a:rPr lang="en-US" dirty="0"/>
                            <a:t>Efficiency gain?</a:t>
                          </a:r>
                        </a:p>
                      </a:txBody>
                      <a:tcPr anchor="ctr"/>
                    </a:tc>
                    <a:tc>
                      <a:txBody>
                        <a:bodyPr/>
                        <a:lstStyle/>
                        <a:p>
                          <a:pPr algn="ctr"/>
                          <a:r>
                            <a:rPr lang="en-US" b="0" dirty="0">
                              <a:solidFill>
                                <a:schemeClr val="tx1"/>
                              </a:solidFill>
                            </a:rPr>
                            <a:t>As the </a:t>
                          </a:r>
                          <a:r>
                            <a:rPr lang="en-US" b="1" dirty="0">
                              <a:solidFill>
                                <a:schemeClr val="tx1"/>
                              </a:solidFill>
                            </a:rPr>
                            <a:t>benchmark</a:t>
                          </a:r>
                        </a:p>
                      </a:txBody>
                      <a:tcPr anchor="ctr"/>
                    </a:tc>
                    <a:extLst>
                      <a:ext uri="{0D108BD9-81ED-4DB2-BD59-A6C34878D82A}">
                        <a16:rowId xmlns:a16="http://schemas.microsoft.com/office/drawing/2014/main" val="1361451326"/>
                      </a:ext>
                    </a:extLst>
                  </a:tr>
                </a:tbl>
              </a:graphicData>
            </a:graphic>
          </p:graphicFrame>
        </mc:Choice>
        <mc:Fallback xmlns="">
          <p:graphicFrame>
            <p:nvGraphicFramePr>
              <p:cNvPr id="29" name="Table 15">
                <a:extLst>
                  <a:ext uri="{FF2B5EF4-FFF2-40B4-BE49-F238E27FC236}">
                    <a16:creationId xmlns:a16="http://schemas.microsoft.com/office/drawing/2014/main" id="{A53A40FC-B724-9326-E37D-2D55F912FE32}"/>
                  </a:ext>
                </a:extLst>
              </p:cNvPr>
              <p:cNvGraphicFramePr>
                <a:graphicFrameLocks noGrp="1"/>
              </p:cNvGraphicFramePr>
              <p:nvPr>
                <p:extLst>
                  <p:ext uri="{D42A27DB-BD31-4B8C-83A1-F6EECF244321}">
                    <p14:modId xmlns:p14="http://schemas.microsoft.com/office/powerpoint/2010/main" val="1756329994"/>
                  </p:ext>
                </p:extLst>
              </p:nvPr>
            </p:nvGraphicFramePr>
            <p:xfrm>
              <a:off x="838200" y="1775460"/>
              <a:ext cx="5937023" cy="2494280"/>
            </p:xfrm>
            <a:graphic>
              <a:graphicData uri="http://schemas.openxmlformats.org/drawingml/2006/table">
                <a:tbl>
                  <a:tblPr firstRow="1" bandRow="1">
                    <a:tableStyleId>{5940675A-B579-460E-94D1-54222C63F5DA}</a:tableStyleId>
                  </a:tblPr>
                  <a:tblGrid>
                    <a:gridCol w="2532380">
                      <a:extLst>
                        <a:ext uri="{9D8B030D-6E8A-4147-A177-3AD203B41FA5}">
                          <a16:colId xmlns:a16="http://schemas.microsoft.com/office/drawing/2014/main" val="3009864318"/>
                        </a:ext>
                      </a:extLst>
                    </a:gridCol>
                    <a:gridCol w="3404643">
                      <a:extLst>
                        <a:ext uri="{9D8B030D-6E8A-4147-A177-3AD203B41FA5}">
                          <a16:colId xmlns:a16="http://schemas.microsoft.com/office/drawing/2014/main" val="839686340"/>
                        </a:ext>
                      </a:extLst>
                    </a:gridCol>
                  </a:tblGrid>
                  <a:tr h="370840">
                    <a:tc>
                      <a:txBody>
                        <a:bodyPr/>
                        <a:lstStyle/>
                        <a:p>
                          <a:r>
                            <a:rPr lang="en-US" dirty="0"/>
                            <a:t>Null Hypothesis</a:t>
                          </a:r>
                        </a:p>
                      </a:txBody>
                      <a:tcPr anchor="ctr"/>
                    </a:tc>
                    <a:tc>
                      <a:txBody>
                        <a:bodyPr/>
                        <a:lstStyle/>
                        <a:p>
                          <a:endParaRPr lang="en-US"/>
                        </a:p>
                      </a:txBody>
                      <a:tcPr anchor="ctr">
                        <a:blipFill>
                          <a:blip r:embed="rId3"/>
                          <a:stretch>
                            <a:fillRect l="-75000" t="-6897" r="-373" b="-610345"/>
                          </a:stretch>
                        </a:blipFill>
                      </a:tcPr>
                    </a:tc>
                    <a:extLst>
                      <a:ext uri="{0D108BD9-81ED-4DB2-BD59-A6C34878D82A}">
                        <a16:rowId xmlns:a16="http://schemas.microsoft.com/office/drawing/2014/main" val="3549464474"/>
                      </a:ext>
                    </a:extLst>
                  </a:tr>
                  <a:tr h="370840">
                    <a:tc>
                      <a:txBody>
                        <a:bodyPr/>
                        <a:lstStyle/>
                        <a:p>
                          <a:r>
                            <a:rPr lang="en-US" dirty="0"/>
                            <a:t>Censoring</a:t>
                          </a:r>
                        </a:p>
                      </a:txBody>
                      <a:tcPr anchor="ctr"/>
                    </a:tc>
                    <a:tc>
                      <a:txBody>
                        <a:bodyPr/>
                        <a:lstStyle/>
                        <a:p>
                          <a:endParaRPr lang="en-US"/>
                        </a:p>
                      </a:txBody>
                      <a:tcPr anchor="ctr">
                        <a:blipFill>
                          <a:blip r:embed="rId3"/>
                          <a:stretch>
                            <a:fillRect l="-75000" t="-103333" r="-373" b="-490000"/>
                          </a:stretch>
                        </a:blipFill>
                      </a:tcPr>
                    </a:tc>
                    <a:extLst>
                      <a:ext uri="{0D108BD9-81ED-4DB2-BD59-A6C34878D82A}">
                        <a16:rowId xmlns:a16="http://schemas.microsoft.com/office/drawing/2014/main" val="76965371"/>
                      </a:ext>
                    </a:extLst>
                  </a:tr>
                  <a:tr h="370840">
                    <a:tc>
                      <a:txBody>
                        <a:bodyPr/>
                        <a:lstStyle/>
                        <a:p>
                          <a:r>
                            <a:rPr lang="en-US" dirty="0"/>
                            <a:t>Covariate-adjusted?</a:t>
                          </a:r>
                        </a:p>
                      </a:txBody>
                      <a:tcPr anchor="ctr"/>
                    </a:tc>
                    <a:tc>
                      <a:txBody>
                        <a:bodyPr/>
                        <a:lstStyle/>
                        <a:p>
                          <a:pPr algn="ctr"/>
                          <a:r>
                            <a:rPr lang="en-US" b="1" dirty="0">
                              <a:solidFill>
                                <a:schemeClr val="tx1"/>
                              </a:solidFill>
                            </a:rPr>
                            <a:t>No</a:t>
                          </a:r>
                        </a:p>
                      </a:txBody>
                      <a:tcPr anchor="ctr"/>
                    </a:tc>
                    <a:extLst>
                      <a:ext uri="{0D108BD9-81ED-4DB2-BD59-A6C34878D82A}">
                        <a16:rowId xmlns:a16="http://schemas.microsoft.com/office/drawing/2014/main" val="1281150758"/>
                      </a:ext>
                    </a:extLst>
                  </a:tr>
                  <a:tr h="370840">
                    <a:tc>
                      <a:txBody>
                        <a:bodyPr/>
                        <a:lstStyle/>
                        <a:p>
                          <a:r>
                            <a:rPr lang="en-US" dirty="0"/>
                            <a:t>Valid under SR?</a:t>
                          </a:r>
                        </a:p>
                      </a:txBody>
                      <a:tcPr anchor="ctr"/>
                    </a:tc>
                    <a:tc>
                      <a:txBody>
                        <a:bodyPr/>
                        <a:lstStyle/>
                        <a:p>
                          <a:pPr algn="ctr"/>
                          <a:r>
                            <a:rPr lang="en-US" b="1" dirty="0">
                              <a:solidFill>
                                <a:srgbClr val="C00000"/>
                              </a:solidFill>
                            </a:rPr>
                            <a:t>Yes</a:t>
                          </a:r>
                        </a:p>
                      </a:txBody>
                      <a:tcPr anchor="ctr"/>
                    </a:tc>
                    <a:extLst>
                      <a:ext uri="{0D108BD9-81ED-4DB2-BD59-A6C34878D82A}">
                        <a16:rowId xmlns:a16="http://schemas.microsoft.com/office/drawing/2014/main" val="219249878"/>
                      </a:ext>
                    </a:extLst>
                  </a:tr>
                  <a:tr h="640080">
                    <a:tc>
                      <a:txBody>
                        <a:bodyPr/>
                        <a:lstStyle/>
                        <a:p>
                          <a:r>
                            <a:rPr lang="en-US" dirty="0"/>
                            <a:t>Valid under CAR?</a:t>
                          </a:r>
                        </a:p>
                      </a:txBody>
                      <a:tcPr anchor="ctr"/>
                    </a:tc>
                    <a:tc>
                      <a:txBody>
                        <a:bodyPr/>
                        <a:lstStyle/>
                        <a:p>
                          <a:pPr algn="ctr"/>
                          <a:r>
                            <a:rPr lang="en-US" b="1" dirty="0">
                              <a:solidFill>
                                <a:schemeClr val="tx1"/>
                              </a:solidFill>
                            </a:rPr>
                            <a:t>Conservative</a:t>
                          </a:r>
                          <a:r>
                            <a:rPr lang="en-US" b="1" dirty="0">
                              <a:solidFill>
                                <a:srgbClr val="C00000"/>
                              </a:solidFill>
                            </a:rPr>
                            <a:t> </a:t>
                          </a:r>
                          <a:r>
                            <a:rPr lang="en-US" b="0" dirty="0">
                              <a:solidFill>
                                <a:schemeClr val="tx1"/>
                              </a:solidFill>
                            </a:rPr>
                            <a:t>(corrected by Ye-Shao’s robust log-rank test)</a:t>
                          </a:r>
                        </a:p>
                      </a:txBody>
                      <a:tcPr anchor="ctr"/>
                    </a:tc>
                    <a:extLst>
                      <a:ext uri="{0D108BD9-81ED-4DB2-BD59-A6C34878D82A}">
                        <a16:rowId xmlns:a16="http://schemas.microsoft.com/office/drawing/2014/main" val="3390024818"/>
                      </a:ext>
                    </a:extLst>
                  </a:tr>
                  <a:tr h="370840">
                    <a:tc>
                      <a:txBody>
                        <a:bodyPr/>
                        <a:lstStyle/>
                        <a:p>
                          <a:r>
                            <a:rPr lang="en-US" dirty="0"/>
                            <a:t>Efficiency gain?</a:t>
                          </a:r>
                        </a:p>
                      </a:txBody>
                      <a:tcPr anchor="ctr"/>
                    </a:tc>
                    <a:tc>
                      <a:txBody>
                        <a:bodyPr/>
                        <a:lstStyle/>
                        <a:p>
                          <a:pPr algn="ctr"/>
                          <a:r>
                            <a:rPr lang="en-US" b="0" dirty="0">
                              <a:solidFill>
                                <a:schemeClr val="tx1"/>
                              </a:solidFill>
                            </a:rPr>
                            <a:t>As the </a:t>
                          </a:r>
                          <a:r>
                            <a:rPr lang="en-US" b="1" dirty="0">
                              <a:solidFill>
                                <a:schemeClr val="tx1"/>
                              </a:solidFill>
                            </a:rPr>
                            <a:t>benchmark</a:t>
                          </a:r>
                        </a:p>
                      </a:txBody>
                      <a:tcPr anchor="ctr"/>
                    </a:tc>
                    <a:extLst>
                      <a:ext uri="{0D108BD9-81ED-4DB2-BD59-A6C34878D82A}">
                        <a16:rowId xmlns:a16="http://schemas.microsoft.com/office/drawing/2014/main" val="1361451326"/>
                      </a:ext>
                    </a:extLst>
                  </a:tr>
                </a:tbl>
              </a:graphicData>
            </a:graphic>
          </p:graphicFrame>
        </mc:Fallback>
      </mc:AlternateContent>
      <p:pic>
        <p:nvPicPr>
          <p:cNvPr id="31" name="Picture 30">
            <a:extLst>
              <a:ext uri="{FF2B5EF4-FFF2-40B4-BE49-F238E27FC236}">
                <a16:creationId xmlns:a16="http://schemas.microsoft.com/office/drawing/2014/main" id="{92DABE77-C797-D24E-0AE9-C4D8A6F0BB6C}"/>
              </a:ext>
            </a:extLst>
          </p:cNvPr>
          <p:cNvPicPr>
            <a:picLocks noChangeAspect="1"/>
          </p:cNvPicPr>
          <p:nvPr/>
        </p:nvPicPr>
        <p:blipFill>
          <a:blip r:embed="rId4"/>
          <a:srcRect/>
          <a:stretch/>
        </p:blipFill>
        <p:spPr>
          <a:xfrm>
            <a:off x="7239553" y="1422865"/>
            <a:ext cx="4754879" cy="3199470"/>
          </a:xfrm>
          <a:prstGeom prst="rect">
            <a:avLst/>
          </a:prstGeom>
        </p:spPr>
      </p:pic>
      <p:sp>
        <p:nvSpPr>
          <p:cNvPr id="3" name="Rectangle 2">
            <a:extLst>
              <a:ext uri="{FF2B5EF4-FFF2-40B4-BE49-F238E27FC236}">
                <a16:creationId xmlns:a16="http://schemas.microsoft.com/office/drawing/2014/main" id="{92CC4627-767E-3B7B-C965-BE0DBD21EBF9}"/>
              </a:ext>
            </a:extLst>
          </p:cNvPr>
          <p:cNvSpPr/>
          <p:nvPr/>
        </p:nvSpPr>
        <p:spPr>
          <a:xfrm>
            <a:off x="400877" y="6581001"/>
            <a:ext cx="10392136" cy="276999"/>
          </a:xfrm>
          <a:prstGeom prst="rect">
            <a:avLst/>
          </a:prstGeom>
        </p:spPr>
        <p:txBody>
          <a:bodyPr wrap="square">
            <a:spAutoFit/>
          </a:bodyPr>
          <a:lstStyle/>
          <a:p>
            <a:r>
              <a:rPr lang="en-US" sz="1200" i="1" dirty="0"/>
              <a:t>Ye and Shao (2020). Robust Tests for Treatment Effect in Survival Analysis under Covariate-Adaptive Randomization. </a:t>
            </a:r>
            <a:r>
              <a:rPr lang="en-US" sz="1200" b="1" i="1" dirty="0"/>
              <a:t>JRSSB</a:t>
            </a:r>
          </a:p>
        </p:txBody>
      </p:sp>
      <p:sp>
        <p:nvSpPr>
          <p:cNvPr id="4" name="Rectangle 3">
            <a:extLst>
              <a:ext uri="{FF2B5EF4-FFF2-40B4-BE49-F238E27FC236}">
                <a16:creationId xmlns:a16="http://schemas.microsoft.com/office/drawing/2014/main" id="{AC84CCA2-B784-46F9-531F-197A8AC026BB}"/>
              </a:ext>
            </a:extLst>
          </p:cNvPr>
          <p:cNvSpPr/>
          <p:nvPr/>
        </p:nvSpPr>
        <p:spPr>
          <a:xfrm>
            <a:off x="7802217" y="3886200"/>
            <a:ext cx="188844" cy="30811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DD250113-9075-7F6B-E061-6AB61CBD095B}"/>
              </a:ext>
            </a:extLst>
          </p:cNvPr>
          <p:cNvSpPr/>
          <p:nvPr/>
        </p:nvSpPr>
        <p:spPr>
          <a:xfrm>
            <a:off x="7331765" y="4619691"/>
            <a:ext cx="1318592" cy="30811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t>Null Hypothesis</a:t>
            </a:r>
          </a:p>
        </p:txBody>
      </p:sp>
      <p:cxnSp>
        <p:nvCxnSpPr>
          <p:cNvPr id="7" name="Straight Arrow Connector 6">
            <a:extLst>
              <a:ext uri="{FF2B5EF4-FFF2-40B4-BE49-F238E27FC236}">
                <a16:creationId xmlns:a16="http://schemas.microsoft.com/office/drawing/2014/main" id="{5A6B7373-44F1-17EF-9DC7-68D5A02F73F6}"/>
              </a:ext>
            </a:extLst>
          </p:cNvPr>
          <p:cNvCxnSpPr>
            <a:cxnSpLocks/>
            <a:stCxn id="5" idx="0"/>
          </p:cNvCxnSpPr>
          <p:nvPr/>
        </p:nvCxnSpPr>
        <p:spPr>
          <a:xfrm flipH="1" flipV="1">
            <a:off x="7871791" y="4422913"/>
            <a:ext cx="119270" cy="196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892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B716-5613-6D06-53F2-7DF1AE5999D4}"/>
              </a:ext>
            </a:extLst>
          </p:cNvPr>
          <p:cNvSpPr>
            <a:spLocks noGrp="1"/>
          </p:cNvSpPr>
          <p:nvPr>
            <p:ph type="title"/>
          </p:nvPr>
        </p:nvSpPr>
        <p:spPr/>
        <p:txBody>
          <a:bodyPr>
            <a:normAutofit fontScale="90000"/>
          </a:bodyPr>
          <a:lstStyle/>
          <a:p>
            <a:r>
              <a:rPr lang="en-US" dirty="0"/>
              <a:t>Example – Stratified Log-rank test</a:t>
            </a:r>
          </a:p>
        </p:txBody>
      </p:sp>
      <mc:AlternateContent xmlns:mc="http://schemas.openxmlformats.org/markup-compatibility/2006" xmlns:a14="http://schemas.microsoft.com/office/drawing/2010/main">
        <mc:Choice Requires="a14">
          <p:graphicFrame>
            <p:nvGraphicFramePr>
              <p:cNvPr id="29" name="Table 15">
                <a:extLst>
                  <a:ext uri="{FF2B5EF4-FFF2-40B4-BE49-F238E27FC236}">
                    <a16:creationId xmlns:a16="http://schemas.microsoft.com/office/drawing/2014/main" id="{A53A40FC-B724-9326-E37D-2D55F912FE32}"/>
                  </a:ext>
                </a:extLst>
              </p:cNvPr>
              <p:cNvGraphicFramePr>
                <a:graphicFrameLocks noGrp="1"/>
              </p:cNvGraphicFramePr>
              <p:nvPr/>
            </p:nvGraphicFramePr>
            <p:xfrm>
              <a:off x="838200" y="1775460"/>
              <a:ext cx="5937023" cy="2494280"/>
            </p:xfrm>
            <a:graphic>
              <a:graphicData uri="http://schemas.openxmlformats.org/drawingml/2006/table">
                <a:tbl>
                  <a:tblPr firstRow="1" bandRow="1">
                    <a:tableStyleId>{5940675A-B579-460E-94D1-54222C63F5DA}</a:tableStyleId>
                  </a:tblPr>
                  <a:tblGrid>
                    <a:gridCol w="2532380">
                      <a:extLst>
                        <a:ext uri="{9D8B030D-6E8A-4147-A177-3AD203B41FA5}">
                          <a16:colId xmlns:a16="http://schemas.microsoft.com/office/drawing/2014/main" val="3009864318"/>
                        </a:ext>
                      </a:extLst>
                    </a:gridCol>
                    <a:gridCol w="3404643">
                      <a:extLst>
                        <a:ext uri="{9D8B030D-6E8A-4147-A177-3AD203B41FA5}">
                          <a16:colId xmlns:a16="http://schemas.microsoft.com/office/drawing/2014/main" val="839686340"/>
                        </a:ext>
                      </a:extLst>
                    </a:gridCol>
                  </a:tblGrid>
                  <a:tr h="370840">
                    <a:tc>
                      <a:txBody>
                        <a:bodyPr/>
                        <a:lstStyle/>
                        <a:p>
                          <a:r>
                            <a:rPr lang="en-US" dirty="0"/>
                            <a:t>Null Hypothesis</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H</m:t>
                                    </m:r>
                                  </m:e>
                                  <m:sub>
                                    <m:r>
                                      <a:rPr lang="en-US" sz="1800">
                                        <a:solidFill>
                                          <a:schemeClr val="tx1"/>
                                        </a:solidFill>
                                        <a:latin typeface="Cambria Math" panose="02040503050406030204" pitchFamily="18" charset="0"/>
                                      </a:rPr>
                                      <m:t>0</m:t>
                                    </m:r>
                                  </m:sub>
                                </m:sSub>
                                <m:r>
                                  <a:rPr lang="en-US" sz="1800">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𝜆</m:t>
                                    </m:r>
                                  </m:e>
                                  <m:sub>
                                    <m:r>
                                      <a:rPr lang="en-US" sz="1800" i="1">
                                        <a:solidFill>
                                          <a:schemeClr val="tx1"/>
                                        </a:solidFill>
                                        <a:latin typeface="Cambria Math" panose="02040503050406030204" pitchFamily="18" charset="0"/>
                                      </a:rPr>
                                      <m:t>0</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𝑡</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𝑍</m:t>
                                    </m:r>
                                  </m:e>
                                </m:d>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𝜆</m:t>
                                    </m:r>
                                  </m:e>
                                  <m:sub>
                                    <m:r>
                                      <a:rPr lang="en-US" sz="1800" i="1">
                                        <a:solidFill>
                                          <a:schemeClr val="tx1"/>
                                        </a:solidFill>
                                        <a:latin typeface="Cambria Math" panose="02040503050406030204" pitchFamily="18" charset="0"/>
                                      </a:rPr>
                                      <m:t>1</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𝑡</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𝑍</m:t>
                                    </m:r>
                                  </m:e>
                                </m:d>
                              </m:oMath>
                            </m:oMathPara>
                          </a14:m>
                          <a:endParaRPr lang="en-US" dirty="0"/>
                        </a:p>
                      </a:txBody>
                      <a:tcPr anchor="ctr"/>
                    </a:tc>
                    <a:extLst>
                      <a:ext uri="{0D108BD9-81ED-4DB2-BD59-A6C34878D82A}">
                        <a16:rowId xmlns:a16="http://schemas.microsoft.com/office/drawing/2014/main" val="3549464474"/>
                      </a:ext>
                    </a:extLst>
                  </a:tr>
                  <a:tr h="370840">
                    <a:tc>
                      <a:txBody>
                        <a:bodyPr/>
                        <a:lstStyle/>
                        <a:p>
                          <a:r>
                            <a:rPr lang="en-US" dirty="0"/>
                            <a:t>Censoring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𝐶</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𝑇</m:t>
                                </m:r>
                                <m:r>
                                  <a:rPr lang="en-US" sz="1800" b="0" i="1" smtClean="0">
                                    <a:solidFill>
                                      <a:schemeClr val="tx1"/>
                                    </a:solidFill>
                                    <a:latin typeface="Cambria Math" panose="02040503050406030204" pitchFamily="18" charset="0"/>
                                  </a:rPr>
                                  <m:t> | </m:t>
                                </m:r>
                                <m:r>
                                  <a:rPr lang="en-US" sz="1800" b="0" i="1" smtClean="0">
                                    <a:solidFill>
                                      <a:schemeClr val="tx1"/>
                                    </a:solidFill>
                                    <a:latin typeface="Cambria Math" panose="02040503050406030204" pitchFamily="18" charset="0"/>
                                  </a:rPr>
                                  <m:t>𝐴</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𝑍</m:t>
                                </m:r>
                              </m:oMath>
                            </m:oMathPara>
                          </a14:m>
                          <a:endParaRPr lang="en-US" sz="1800" dirty="0">
                            <a:solidFill>
                              <a:schemeClr val="tx1"/>
                            </a:solidFill>
                          </a:endParaRPr>
                        </a:p>
                      </a:txBody>
                      <a:tcPr anchor="ctr"/>
                    </a:tc>
                    <a:extLst>
                      <a:ext uri="{0D108BD9-81ED-4DB2-BD59-A6C34878D82A}">
                        <a16:rowId xmlns:a16="http://schemas.microsoft.com/office/drawing/2014/main" val="76965371"/>
                      </a:ext>
                    </a:extLst>
                  </a:tr>
                  <a:tr h="370840">
                    <a:tc>
                      <a:txBody>
                        <a:bodyPr/>
                        <a:lstStyle/>
                        <a:p>
                          <a:r>
                            <a:rPr lang="en-US" dirty="0"/>
                            <a:t>Covariate-adjusted?</a:t>
                          </a:r>
                        </a:p>
                      </a:txBody>
                      <a:tcPr anchor="ctr"/>
                    </a:tc>
                    <a:tc>
                      <a:txBody>
                        <a:bodyPr/>
                        <a:lstStyle/>
                        <a:p>
                          <a:pPr algn="ctr"/>
                          <a:r>
                            <a:rPr lang="en-US" b="1" dirty="0">
                              <a:solidFill>
                                <a:schemeClr val="tx1"/>
                              </a:solidFill>
                            </a:rPr>
                            <a:t>Yes</a:t>
                          </a:r>
                          <a:r>
                            <a:rPr lang="en-US" b="0" dirty="0">
                              <a:solidFill>
                                <a:schemeClr val="tx1"/>
                              </a:solidFill>
                            </a:rPr>
                            <a:t>, only discrete </a:t>
                          </a:r>
                          <a14:m>
                            <m:oMath xmlns:m="http://schemas.openxmlformats.org/officeDocument/2006/math">
                              <m:r>
                                <a:rPr lang="en-US" sz="1800" b="0" i="1" smtClean="0">
                                  <a:solidFill>
                                    <a:schemeClr val="tx1"/>
                                  </a:solidFill>
                                  <a:latin typeface="Cambria Math" panose="02040503050406030204" pitchFamily="18" charset="0"/>
                                </a:rPr>
                                <m:t>𝑍</m:t>
                              </m:r>
                            </m:oMath>
                          </a14:m>
                          <a:endParaRPr lang="en-US" b="0" dirty="0">
                            <a:solidFill>
                              <a:schemeClr val="tx1"/>
                            </a:solidFill>
                          </a:endParaRPr>
                        </a:p>
                      </a:txBody>
                      <a:tcPr anchor="ctr"/>
                    </a:tc>
                    <a:extLst>
                      <a:ext uri="{0D108BD9-81ED-4DB2-BD59-A6C34878D82A}">
                        <a16:rowId xmlns:a16="http://schemas.microsoft.com/office/drawing/2014/main" val="1281150758"/>
                      </a:ext>
                    </a:extLst>
                  </a:tr>
                  <a:tr h="370840">
                    <a:tc>
                      <a:txBody>
                        <a:bodyPr/>
                        <a:lstStyle/>
                        <a:p>
                          <a:r>
                            <a:rPr lang="en-US" dirty="0"/>
                            <a:t>Valid under SR?</a:t>
                          </a:r>
                        </a:p>
                      </a:txBody>
                      <a:tcPr anchor="ctr"/>
                    </a:tc>
                    <a:tc>
                      <a:txBody>
                        <a:bodyPr/>
                        <a:lstStyle/>
                        <a:p>
                          <a:pPr algn="ctr"/>
                          <a:r>
                            <a:rPr lang="en-US" b="1" dirty="0">
                              <a:solidFill>
                                <a:srgbClr val="C00000"/>
                              </a:solidFill>
                            </a:rPr>
                            <a:t>Yes</a:t>
                          </a:r>
                        </a:p>
                      </a:txBody>
                      <a:tcPr anchor="ctr"/>
                    </a:tc>
                    <a:extLst>
                      <a:ext uri="{0D108BD9-81ED-4DB2-BD59-A6C34878D82A}">
                        <a16:rowId xmlns:a16="http://schemas.microsoft.com/office/drawing/2014/main" val="219249878"/>
                      </a:ext>
                    </a:extLst>
                  </a:tr>
                  <a:tr h="370840">
                    <a:tc>
                      <a:txBody>
                        <a:bodyPr/>
                        <a:lstStyle/>
                        <a:p>
                          <a:r>
                            <a:rPr lang="en-US" dirty="0"/>
                            <a:t>Valid under CAR?</a:t>
                          </a:r>
                        </a:p>
                      </a:txBody>
                      <a:tcPr anchor="ctr"/>
                    </a:tc>
                    <a:tc>
                      <a:txBody>
                        <a:bodyPr/>
                        <a:lstStyle/>
                        <a:p>
                          <a:pPr algn="ctr"/>
                          <a:r>
                            <a:rPr lang="en-US" b="1" dirty="0">
                              <a:solidFill>
                                <a:srgbClr val="C00000"/>
                              </a:solidFill>
                            </a:rPr>
                            <a:t>Yes</a:t>
                          </a:r>
                          <a:endParaRPr lang="en-US" b="0" dirty="0">
                            <a:solidFill>
                              <a:srgbClr val="C00000"/>
                            </a:solidFill>
                          </a:endParaRPr>
                        </a:p>
                        <a:p>
                          <a:pPr algn="ctr"/>
                          <a:endParaRPr lang="en-US" b="1" dirty="0">
                            <a:solidFill>
                              <a:schemeClr val="tx1"/>
                            </a:solidFill>
                          </a:endParaRPr>
                        </a:p>
                      </a:txBody>
                      <a:tcPr anchor="ctr"/>
                    </a:tc>
                    <a:extLst>
                      <a:ext uri="{0D108BD9-81ED-4DB2-BD59-A6C34878D82A}">
                        <a16:rowId xmlns:a16="http://schemas.microsoft.com/office/drawing/2014/main" val="3390024818"/>
                      </a:ext>
                    </a:extLst>
                  </a:tr>
                  <a:tr h="370840">
                    <a:tc>
                      <a:txBody>
                        <a:bodyPr/>
                        <a:lstStyle/>
                        <a:p>
                          <a:r>
                            <a:rPr lang="en-US" dirty="0"/>
                            <a:t>Efficiency gain?</a:t>
                          </a:r>
                        </a:p>
                      </a:txBody>
                      <a:tcPr anchor="ctr"/>
                    </a:tc>
                    <a:tc>
                      <a:txBody>
                        <a:bodyPr/>
                        <a:lstStyle/>
                        <a:p>
                          <a:pPr algn="ctr"/>
                          <a:r>
                            <a:rPr lang="en-US" b="0" dirty="0">
                              <a:solidFill>
                                <a:schemeClr val="tx1"/>
                              </a:solidFill>
                            </a:rPr>
                            <a:t>Often, NOT guaranteed</a:t>
                          </a:r>
                          <a:endParaRPr lang="en-US" b="1" dirty="0">
                            <a:solidFill>
                              <a:schemeClr val="tx1"/>
                            </a:solidFill>
                          </a:endParaRPr>
                        </a:p>
                      </a:txBody>
                      <a:tcPr anchor="ctr"/>
                    </a:tc>
                    <a:extLst>
                      <a:ext uri="{0D108BD9-81ED-4DB2-BD59-A6C34878D82A}">
                        <a16:rowId xmlns:a16="http://schemas.microsoft.com/office/drawing/2014/main" val="1361451326"/>
                      </a:ext>
                    </a:extLst>
                  </a:tr>
                </a:tbl>
              </a:graphicData>
            </a:graphic>
          </p:graphicFrame>
        </mc:Choice>
        <mc:Fallback xmlns="">
          <p:graphicFrame>
            <p:nvGraphicFramePr>
              <p:cNvPr id="29" name="Table 15">
                <a:extLst>
                  <a:ext uri="{FF2B5EF4-FFF2-40B4-BE49-F238E27FC236}">
                    <a16:creationId xmlns:a16="http://schemas.microsoft.com/office/drawing/2014/main" id="{A53A40FC-B724-9326-E37D-2D55F912FE32}"/>
                  </a:ext>
                </a:extLst>
              </p:cNvPr>
              <p:cNvGraphicFramePr>
                <a:graphicFrameLocks noGrp="1"/>
              </p:cNvGraphicFramePr>
              <p:nvPr>
                <p:extLst>
                  <p:ext uri="{D42A27DB-BD31-4B8C-83A1-F6EECF244321}">
                    <p14:modId xmlns:p14="http://schemas.microsoft.com/office/powerpoint/2010/main" val="259374150"/>
                  </p:ext>
                </p:extLst>
              </p:nvPr>
            </p:nvGraphicFramePr>
            <p:xfrm>
              <a:off x="838200" y="1775460"/>
              <a:ext cx="5937023" cy="2494280"/>
            </p:xfrm>
            <a:graphic>
              <a:graphicData uri="http://schemas.openxmlformats.org/drawingml/2006/table">
                <a:tbl>
                  <a:tblPr firstRow="1" bandRow="1">
                    <a:tableStyleId>{5940675A-B579-460E-94D1-54222C63F5DA}</a:tableStyleId>
                  </a:tblPr>
                  <a:tblGrid>
                    <a:gridCol w="2532380">
                      <a:extLst>
                        <a:ext uri="{9D8B030D-6E8A-4147-A177-3AD203B41FA5}">
                          <a16:colId xmlns:a16="http://schemas.microsoft.com/office/drawing/2014/main" val="3009864318"/>
                        </a:ext>
                      </a:extLst>
                    </a:gridCol>
                    <a:gridCol w="3404643">
                      <a:extLst>
                        <a:ext uri="{9D8B030D-6E8A-4147-A177-3AD203B41FA5}">
                          <a16:colId xmlns:a16="http://schemas.microsoft.com/office/drawing/2014/main" val="839686340"/>
                        </a:ext>
                      </a:extLst>
                    </a:gridCol>
                  </a:tblGrid>
                  <a:tr h="370840">
                    <a:tc>
                      <a:txBody>
                        <a:bodyPr/>
                        <a:lstStyle/>
                        <a:p>
                          <a:r>
                            <a:rPr lang="en-US" dirty="0"/>
                            <a:t>Null Hypothesis</a:t>
                          </a:r>
                        </a:p>
                      </a:txBody>
                      <a:tcPr anchor="ctr"/>
                    </a:tc>
                    <a:tc>
                      <a:txBody>
                        <a:bodyPr/>
                        <a:lstStyle/>
                        <a:p>
                          <a:endParaRPr lang="en-US"/>
                        </a:p>
                      </a:txBody>
                      <a:tcPr anchor="ctr">
                        <a:blipFill>
                          <a:blip r:embed="rId3"/>
                          <a:stretch>
                            <a:fillRect l="-75000" t="-6897" r="-373" b="-610345"/>
                          </a:stretch>
                        </a:blipFill>
                      </a:tcPr>
                    </a:tc>
                    <a:extLst>
                      <a:ext uri="{0D108BD9-81ED-4DB2-BD59-A6C34878D82A}">
                        <a16:rowId xmlns:a16="http://schemas.microsoft.com/office/drawing/2014/main" val="3549464474"/>
                      </a:ext>
                    </a:extLst>
                  </a:tr>
                  <a:tr h="370840">
                    <a:tc>
                      <a:txBody>
                        <a:bodyPr/>
                        <a:lstStyle/>
                        <a:p>
                          <a:r>
                            <a:rPr lang="en-US" dirty="0"/>
                            <a:t>Censoring</a:t>
                          </a:r>
                        </a:p>
                      </a:txBody>
                      <a:tcPr anchor="ctr"/>
                    </a:tc>
                    <a:tc>
                      <a:txBody>
                        <a:bodyPr/>
                        <a:lstStyle/>
                        <a:p>
                          <a:endParaRPr lang="en-US"/>
                        </a:p>
                      </a:txBody>
                      <a:tcPr anchor="ctr">
                        <a:blipFill>
                          <a:blip r:embed="rId3"/>
                          <a:stretch>
                            <a:fillRect l="-75000" t="-103333" r="-373" b="-490000"/>
                          </a:stretch>
                        </a:blipFill>
                      </a:tcPr>
                    </a:tc>
                    <a:extLst>
                      <a:ext uri="{0D108BD9-81ED-4DB2-BD59-A6C34878D82A}">
                        <a16:rowId xmlns:a16="http://schemas.microsoft.com/office/drawing/2014/main" val="76965371"/>
                      </a:ext>
                    </a:extLst>
                  </a:tr>
                  <a:tr h="370840">
                    <a:tc>
                      <a:txBody>
                        <a:bodyPr/>
                        <a:lstStyle/>
                        <a:p>
                          <a:r>
                            <a:rPr lang="en-US" dirty="0"/>
                            <a:t>Covariate-adjusted?</a:t>
                          </a:r>
                        </a:p>
                      </a:txBody>
                      <a:tcPr anchor="ctr"/>
                    </a:tc>
                    <a:tc>
                      <a:txBody>
                        <a:bodyPr/>
                        <a:lstStyle/>
                        <a:p>
                          <a:endParaRPr lang="en-US"/>
                        </a:p>
                      </a:txBody>
                      <a:tcPr anchor="ctr">
                        <a:blipFill>
                          <a:blip r:embed="rId3"/>
                          <a:stretch>
                            <a:fillRect l="-75000" t="-210345" r="-373" b="-406897"/>
                          </a:stretch>
                        </a:blipFill>
                      </a:tcPr>
                    </a:tc>
                    <a:extLst>
                      <a:ext uri="{0D108BD9-81ED-4DB2-BD59-A6C34878D82A}">
                        <a16:rowId xmlns:a16="http://schemas.microsoft.com/office/drawing/2014/main" val="1281150758"/>
                      </a:ext>
                    </a:extLst>
                  </a:tr>
                  <a:tr h="370840">
                    <a:tc>
                      <a:txBody>
                        <a:bodyPr/>
                        <a:lstStyle/>
                        <a:p>
                          <a:r>
                            <a:rPr lang="en-US" dirty="0"/>
                            <a:t>Valid under SR?</a:t>
                          </a:r>
                        </a:p>
                      </a:txBody>
                      <a:tcPr anchor="ctr"/>
                    </a:tc>
                    <a:tc>
                      <a:txBody>
                        <a:bodyPr/>
                        <a:lstStyle/>
                        <a:p>
                          <a:pPr algn="ctr"/>
                          <a:r>
                            <a:rPr lang="en-US" b="1" dirty="0">
                              <a:solidFill>
                                <a:srgbClr val="C00000"/>
                              </a:solidFill>
                            </a:rPr>
                            <a:t>Yes</a:t>
                          </a:r>
                        </a:p>
                      </a:txBody>
                      <a:tcPr anchor="ctr"/>
                    </a:tc>
                    <a:extLst>
                      <a:ext uri="{0D108BD9-81ED-4DB2-BD59-A6C34878D82A}">
                        <a16:rowId xmlns:a16="http://schemas.microsoft.com/office/drawing/2014/main" val="219249878"/>
                      </a:ext>
                    </a:extLst>
                  </a:tr>
                  <a:tr h="640080">
                    <a:tc>
                      <a:txBody>
                        <a:bodyPr/>
                        <a:lstStyle/>
                        <a:p>
                          <a:r>
                            <a:rPr lang="en-US" dirty="0"/>
                            <a:t>Valid under CAR?</a:t>
                          </a:r>
                        </a:p>
                      </a:txBody>
                      <a:tcPr anchor="ctr"/>
                    </a:tc>
                    <a:tc>
                      <a:txBody>
                        <a:bodyPr/>
                        <a:lstStyle/>
                        <a:p>
                          <a:pPr algn="ctr"/>
                          <a:r>
                            <a:rPr lang="en-US" b="1" dirty="0">
                              <a:solidFill>
                                <a:srgbClr val="C00000"/>
                              </a:solidFill>
                            </a:rPr>
                            <a:t>Yes</a:t>
                          </a:r>
                          <a:endParaRPr lang="en-US" b="0" dirty="0">
                            <a:solidFill>
                              <a:srgbClr val="C00000"/>
                            </a:solidFill>
                          </a:endParaRPr>
                        </a:p>
                        <a:p>
                          <a:pPr algn="ctr"/>
                          <a:endParaRPr lang="en-US" b="1" dirty="0">
                            <a:solidFill>
                              <a:schemeClr val="tx1"/>
                            </a:solidFill>
                          </a:endParaRPr>
                        </a:p>
                      </a:txBody>
                      <a:tcPr anchor="ctr"/>
                    </a:tc>
                    <a:extLst>
                      <a:ext uri="{0D108BD9-81ED-4DB2-BD59-A6C34878D82A}">
                        <a16:rowId xmlns:a16="http://schemas.microsoft.com/office/drawing/2014/main" val="3390024818"/>
                      </a:ext>
                    </a:extLst>
                  </a:tr>
                  <a:tr h="370840">
                    <a:tc>
                      <a:txBody>
                        <a:bodyPr/>
                        <a:lstStyle/>
                        <a:p>
                          <a:r>
                            <a:rPr lang="en-US" dirty="0"/>
                            <a:t>Efficiency gain?</a:t>
                          </a:r>
                        </a:p>
                      </a:txBody>
                      <a:tcPr anchor="ctr"/>
                    </a:tc>
                    <a:tc>
                      <a:txBody>
                        <a:bodyPr/>
                        <a:lstStyle/>
                        <a:p>
                          <a:pPr algn="ctr"/>
                          <a:r>
                            <a:rPr lang="en-US" b="0" dirty="0">
                              <a:solidFill>
                                <a:schemeClr val="tx1"/>
                              </a:solidFill>
                            </a:rPr>
                            <a:t>Often, NOT guaranteed</a:t>
                          </a:r>
                          <a:endParaRPr lang="en-US" b="1" dirty="0">
                            <a:solidFill>
                              <a:schemeClr val="tx1"/>
                            </a:solidFill>
                          </a:endParaRPr>
                        </a:p>
                      </a:txBody>
                      <a:tcPr anchor="ctr"/>
                    </a:tc>
                    <a:extLst>
                      <a:ext uri="{0D108BD9-81ED-4DB2-BD59-A6C34878D82A}">
                        <a16:rowId xmlns:a16="http://schemas.microsoft.com/office/drawing/2014/main" val="1361451326"/>
                      </a:ext>
                    </a:extLst>
                  </a:tr>
                </a:tbl>
              </a:graphicData>
            </a:graphic>
          </p:graphicFrame>
        </mc:Fallback>
      </mc:AlternateContent>
      <p:sp>
        <p:nvSpPr>
          <p:cNvPr id="3" name="Rounded Rectangle 6">
            <a:extLst>
              <a:ext uri="{FF2B5EF4-FFF2-40B4-BE49-F238E27FC236}">
                <a16:creationId xmlns:a16="http://schemas.microsoft.com/office/drawing/2014/main" id="{32D40463-BBBD-936C-98F4-276BF8899A0F}"/>
              </a:ext>
            </a:extLst>
          </p:cNvPr>
          <p:cNvSpPr/>
          <p:nvPr/>
        </p:nvSpPr>
        <p:spPr>
          <a:xfrm>
            <a:off x="3637173" y="3580765"/>
            <a:ext cx="2855648" cy="288078"/>
          </a:xfrm>
          <a:custGeom>
            <a:avLst/>
            <a:gdLst>
              <a:gd name="connsiteX0" fmla="*/ 0 w 6189134"/>
              <a:gd name="connsiteY0" fmla="*/ 106825 h 640936"/>
              <a:gd name="connsiteX1" fmla="*/ 106825 w 6189134"/>
              <a:gd name="connsiteY1" fmla="*/ 0 h 640936"/>
              <a:gd name="connsiteX2" fmla="*/ 651258 w 6189134"/>
              <a:gd name="connsiteY2" fmla="*/ 0 h 640936"/>
              <a:gd name="connsiteX3" fmla="*/ 1135936 w 6189134"/>
              <a:gd name="connsiteY3" fmla="*/ 0 h 640936"/>
              <a:gd name="connsiteX4" fmla="*/ 1680369 w 6189134"/>
              <a:gd name="connsiteY4" fmla="*/ 0 h 640936"/>
              <a:gd name="connsiteX5" fmla="*/ 2165047 w 6189134"/>
              <a:gd name="connsiteY5" fmla="*/ 0 h 640936"/>
              <a:gd name="connsiteX6" fmla="*/ 2888745 w 6189134"/>
              <a:gd name="connsiteY6" fmla="*/ 0 h 640936"/>
              <a:gd name="connsiteX7" fmla="*/ 3373423 w 6189134"/>
              <a:gd name="connsiteY7" fmla="*/ 0 h 640936"/>
              <a:gd name="connsiteX8" fmla="*/ 3858101 w 6189134"/>
              <a:gd name="connsiteY8" fmla="*/ 0 h 640936"/>
              <a:gd name="connsiteX9" fmla="*/ 4342779 w 6189134"/>
              <a:gd name="connsiteY9" fmla="*/ 0 h 640936"/>
              <a:gd name="connsiteX10" fmla="*/ 5126232 w 6189134"/>
              <a:gd name="connsiteY10" fmla="*/ 0 h 640936"/>
              <a:gd name="connsiteX11" fmla="*/ 6082309 w 6189134"/>
              <a:gd name="connsiteY11" fmla="*/ 0 h 640936"/>
              <a:gd name="connsiteX12" fmla="*/ 6189134 w 6189134"/>
              <a:gd name="connsiteY12" fmla="*/ 106825 h 640936"/>
              <a:gd name="connsiteX13" fmla="*/ 6189134 w 6189134"/>
              <a:gd name="connsiteY13" fmla="*/ 534111 h 640936"/>
              <a:gd name="connsiteX14" fmla="*/ 6082309 w 6189134"/>
              <a:gd name="connsiteY14" fmla="*/ 640936 h 640936"/>
              <a:gd name="connsiteX15" fmla="*/ 5418366 w 6189134"/>
              <a:gd name="connsiteY15" fmla="*/ 640936 h 640936"/>
              <a:gd name="connsiteX16" fmla="*/ 4634914 w 6189134"/>
              <a:gd name="connsiteY16" fmla="*/ 640936 h 640936"/>
              <a:gd name="connsiteX17" fmla="*/ 4090481 w 6189134"/>
              <a:gd name="connsiteY17" fmla="*/ 640936 h 640936"/>
              <a:gd name="connsiteX18" fmla="*/ 3605803 w 6189134"/>
              <a:gd name="connsiteY18" fmla="*/ 640936 h 640936"/>
              <a:gd name="connsiteX19" fmla="*/ 2822351 w 6189134"/>
              <a:gd name="connsiteY19" fmla="*/ 640936 h 640936"/>
              <a:gd name="connsiteX20" fmla="*/ 2038898 w 6189134"/>
              <a:gd name="connsiteY20" fmla="*/ 640936 h 640936"/>
              <a:gd name="connsiteX21" fmla="*/ 1255446 w 6189134"/>
              <a:gd name="connsiteY21" fmla="*/ 640936 h 640936"/>
              <a:gd name="connsiteX22" fmla="*/ 711013 w 6189134"/>
              <a:gd name="connsiteY22" fmla="*/ 640936 h 640936"/>
              <a:gd name="connsiteX23" fmla="*/ 106825 w 6189134"/>
              <a:gd name="connsiteY23" fmla="*/ 640936 h 640936"/>
              <a:gd name="connsiteX24" fmla="*/ 0 w 6189134"/>
              <a:gd name="connsiteY24" fmla="*/ 534111 h 640936"/>
              <a:gd name="connsiteX25" fmla="*/ 0 w 6189134"/>
              <a:gd name="connsiteY25" fmla="*/ 106825 h 64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89134" h="640936" fill="none" extrusionOk="0">
                <a:moveTo>
                  <a:pt x="0" y="106825"/>
                </a:moveTo>
                <a:cubicBezTo>
                  <a:pt x="-3324" y="45424"/>
                  <a:pt x="59240" y="8629"/>
                  <a:pt x="106825" y="0"/>
                </a:cubicBezTo>
                <a:cubicBezTo>
                  <a:pt x="281963" y="-9125"/>
                  <a:pt x="388432" y="12757"/>
                  <a:pt x="651258" y="0"/>
                </a:cubicBezTo>
                <a:cubicBezTo>
                  <a:pt x="914084" y="-12757"/>
                  <a:pt x="1005503" y="17725"/>
                  <a:pt x="1135936" y="0"/>
                </a:cubicBezTo>
                <a:cubicBezTo>
                  <a:pt x="1266369" y="-17725"/>
                  <a:pt x="1563990" y="-2013"/>
                  <a:pt x="1680369" y="0"/>
                </a:cubicBezTo>
                <a:cubicBezTo>
                  <a:pt x="1796748" y="2013"/>
                  <a:pt x="2028419" y="-15608"/>
                  <a:pt x="2165047" y="0"/>
                </a:cubicBezTo>
                <a:cubicBezTo>
                  <a:pt x="2301675" y="15608"/>
                  <a:pt x="2556565" y="-20149"/>
                  <a:pt x="2888745" y="0"/>
                </a:cubicBezTo>
                <a:cubicBezTo>
                  <a:pt x="3220925" y="20149"/>
                  <a:pt x="3226102" y="3899"/>
                  <a:pt x="3373423" y="0"/>
                </a:cubicBezTo>
                <a:cubicBezTo>
                  <a:pt x="3520744" y="-3899"/>
                  <a:pt x="3651634" y="5323"/>
                  <a:pt x="3858101" y="0"/>
                </a:cubicBezTo>
                <a:cubicBezTo>
                  <a:pt x="4064568" y="-5323"/>
                  <a:pt x="4134708" y="-22297"/>
                  <a:pt x="4342779" y="0"/>
                </a:cubicBezTo>
                <a:cubicBezTo>
                  <a:pt x="4550850" y="22297"/>
                  <a:pt x="4949264" y="-29140"/>
                  <a:pt x="5126232" y="0"/>
                </a:cubicBezTo>
                <a:cubicBezTo>
                  <a:pt x="5303200" y="29140"/>
                  <a:pt x="5728090" y="-17064"/>
                  <a:pt x="6082309" y="0"/>
                </a:cubicBezTo>
                <a:cubicBezTo>
                  <a:pt x="6143345" y="-6720"/>
                  <a:pt x="6190961" y="44769"/>
                  <a:pt x="6189134" y="106825"/>
                </a:cubicBezTo>
                <a:cubicBezTo>
                  <a:pt x="6174461" y="237316"/>
                  <a:pt x="6174031" y="408328"/>
                  <a:pt x="6189134" y="534111"/>
                </a:cubicBezTo>
                <a:cubicBezTo>
                  <a:pt x="6191643" y="590859"/>
                  <a:pt x="6135530" y="643182"/>
                  <a:pt x="6082309" y="640936"/>
                </a:cubicBezTo>
                <a:cubicBezTo>
                  <a:pt x="5887818" y="615003"/>
                  <a:pt x="5634622" y="668240"/>
                  <a:pt x="5418366" y="640936"/>
                </a:cubicBezTo>
                <a:cubicBezTo>
                  <a:pt x="5202110" y="613632"/>
                  <a:pt x="4995975" y="612824"/>
                  <a:pt x="4634914" y="640936"/>
                </a:cubicBezTo>
                <a:cubicBezTo>
                  <a:pt x="4273853" y="669048"/>
                  <a:pt x="4215070" y="634249"/>
                  <a:pt x="4090481" y="640936"/>
                </a:cubicBezTo>
                <a:cubicBezTo>
                  <a:pt x="3965892" y="647623"/>
                  <a:pt x="3780521" y="618814"/>
                  <a:pt x="3605803" y="640936"/>
                </a:cubicBezTo>
                <a:cubicBezTo>
                  <a:pt x="3431085" y="663058"/>
                  <a:pt x="3169053" y="657420"/>
                  <a:pt x="2822351" y="640936"/>
                </a:cubicBezTo>
                <a:cubicBezTo>
                  <a:pt x="2475649" y="624452"/>
                  <a:pt x="2320166" y="635048"/>
                  <a:pt x="2038898" y="640936"/>
                </a:cubicBezTo>
                <a:cubicBezTo>
                  <a:pt x="1757630" y="646824"/>
                  <a:pt x="1511898" y="635608"/>
                  <a:pt x="1255446" y="640936"/>
                </a:cubicBezTo>
                <a:cubicBezTo>
                  <a:pt x="998994" y="646264"/>
                  <a:pt x="969855" y="665572"/>
                  <a:pt x="711013" y="640936"/>
                </a:cubicBezTo>
                <a:cubicBezTo>
                  <a:pt x="452171" y="616300"/>
                  <a:pt x="329119" y="657034"/>
                  <a:pt x="106825" y="640936"/>
                </a:cubicBezTo>
                <a:cubicBezTo>
                  <a:pt x="41308" y="640136"/>
                  <a:pt x="3224" y="593713"/>
                  <a:pt x="0" y="534111"/>
                </a:cubicBezTo>
                <a:cubicBezTo>
                  <a:pt x="-974" y="382905"/>
                  <a:pt x="17807" y="268182"/>
                  <a:pt x="0" y="106825"/>
                </a:cubicBezTo>
                <a:close/>
              </a:path>
              <a:path w="6189134" h="640936" stroke="0" extrusionOk="0">
                <a:moveTo>
                  <a:pt x="0" y="106825"/>
                </a:moveTo>
                <a:cubicBezTo>
                  <a:pt x="2285" y="54767"/>
                  <a:pt x="52231" y="1347"/>
                  <a:pt x="106825" y="0"/>
                </a:cubicBezTo>
                <a:cubicBezTo>
                  <a:pt x="320959" y="18513"/>
                  <a:pt x="424674" y="-26477"/>
                  <a:pt x="711013" y="0"/>
                </a:cubicBezTo>
                <a:cubicBezTo>
                  <a:pt x="997352" y="26477"/>
                  <a:pt x="1044524" y="-4033"/>
                  <a:pt x="1195691" y="0"/>
                </a:cubicBezTo>
                <a:cubicBezTo>
                  <a:pt x="1346858" y="4033"/>
                  <a:pt x="1592461" y="-10180"/>
                  <a:pt x="1919388" y="0"/>
                </a:cubicBezTo>
                <a:cubicBezTo>
                  <a:pt x="2246315" y="10180"/>
                  <a:pt x="2278604" y="-1952"/>
                  <a:pt x="2404067" y="0"/>
                </a:cubicBezTo>
                <a:cubicBezTo>
                  <a:pt x="2529530" y="1952"/>
                  <a:pt x="2799738" y="-15792"/>
                  <a:pt x="2948500" y="0"/>
                </a:cubicBezTo>
                <a:cubicBezTo>
                  <a:pt x="3097262" y="15792"/>
                  <a:pt x="3198219" y="-10576"/>
                  <a:pt x="3433178" y="0"/>
                </a:cubicBezTo>
                <a:cubicBezTo>
                  <a:pt x="3668137" y="10576"/>
                  <a:pt x="3911074" y="1419"/>
                  <a:pt x="4216630" y="0"/>
                </a:cubicBezTo>
                <a:cubicBezTo>
                  <a:pt x="4522186" y="-1419"/>
                  <a:pt x="4643058" y="13769"/>
                  <a:pt x="4880573" y="0"/>
                </a:cubicBezTo>
                <a:cubicBezTo>
                  <a:pt x="5118088" y="-13769"/>
                  <a:pt x="5220168" y="7839"/>
                  <a:pt x="5365251" y="0"/>
                </a:cubicBezTo>
                <a:cubicBezTo>
                  <a:pt x="5510334" y="-7839"/>
                  <a:pt x="5775447" y="-13933"/>
                  <a:pt x="6082309" y="0"/>
                </a:cubicBezTo>
                <a:cubicBezTo>
                  <a:pt x="6143897" y="-9592"/>
                  <a:pt x="6201513" y="43035"/>
                  <a:pt x="6189134" y="106825"/>
                </a:cubicBezTo>
                <a:cubicBezTo>
                  <a:pt x="6184773" y="215310"/>
                  <a:pt x="6170757" y="395737"/>
                  <a:pt x="6189134" y="534111"/>
                </a:cubicBezTo>
                <a:cubicBezTo>
                  <a:pt x="6194699" y="593834"/>
                  <a:pt x="6141698" y="632393"/>
                  <a:pt x="6082309" y="640936"/>
                </a:cubicBezTo>
                <a:cubicBezTo>
                  <a:pt x="5935964" y="630833"/>
                  <a:pt x="5801354" y="657644"/>
                  <a:pt x="5597631" y="640936"/>
                </a:cubicBezTo>
                <a:cubicBezTo>
                  <a:pt x="5393908" y="624228"/>
                  <a:pt x="5327628" y="618190"/>
                  <a:pt x="5112953" y="640936"/>
                </a:cubicBezTo>
                <a:cubicBezTo>
                  <a:pt x="4898278" y="663682"/>
                  <a:pt x="4757278" y="621159"/>
                  <a:pt x="4449010" y="640936"/>
                </a:cubicBezTo>
                <a:cubicBezTo>
                  <a:pt x="4140742" y="660713"/>
                  <a:pt x="4108938" y="644990"/>
                  <a:pt x="3904577" y="640936"/>
                </a:cubicBezTo>
                <a:cubicBezTo>
                  <a:pt x="3700216" y="636882"/>
                  <a:pt x="3475649" y="618463"/>
                  <a:pt x="3180880" y="640936"/>
                </a:cubicBezTo>
                <a:cubicBezTo>
                  <a:pt x="2886111" y="663409"/>
                  <a:pt x="2787382" y="638191"/>
                  <a:pt x="2516937" y="640936"/>
                </a:cubicBezTo>
                <a:cubicBezTo>
                  <a:pt x="2246492" y="643681"/>
                  <a:pt x="2186339" y="623114"/>
                  <a:pt x="1972504" y="640936"/>
                </a:cubicBezTo>
                <a:cubicBezTo>
                  <a:pt x="1758669" y="658758"/>
                  <a:pt x="1500931" y="637347"/>
                  <a:pt x="1189052" y="640936"/>
                </a:cubicBezTo>
                <a:cubicBezTo>
                  <a:pt x="877173" y="644525"/>
                  <a:pt x="894342" y="642461"/>
                  <a:pt x="704373" y="640936"/>
                </a:cubicBezTo>
                <a:cubicBezTo>
                  <a:pt x="514404" y="639411"/>
                  <a:pt x="344025" y="635870"/>
                  <a:pt x="106825" y="640936"/>
                </a:cubicBezTo>
                <a:cubicBezTo>
                  <a:pt x="36332" y="639001"/>
                  <a:pt x="-742" y="596121"/>
                  <a:pt x="0" y="534111"/>
                </a:cubicBezTo>
                <a:cubicBezTo>
                  <a:pt x="-7600" y="394326"/>
                  <a:pt x="-21140" y="303892"/>
                  <a:pt x="0" y="106825"/>
                </a:cubicBezTo>
                <a:close/>
              </a:path>
            </a:pathLst>
          </a:custGeom>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Universal Applicability</a:t>
            </a:r>
            <a:endParaRPr lang="en-US" sz="1600" b="1" dirty="0"/>
          </a:p>
        </p:txBody>
      </p:sp>
      <p:pic>
        <p:nvPicPr>
          <p:cNvPr id="5" name="Picture 4">
            <a:extLst>
              <a:ext uri="{FF2B5EF4-FFF2-40B4-BE49-F238E27FC236}">
                <a16:creationId xmlns:a16="http://schemas.microsoft.com/office/drawing/2014/main" id="{18C780EA-F112-1D4C-9284-B1B14BAAE77E}"/>
              </a:ext>
            </a:extLst>
          </p:cNvPr>
          <p:cNvPicPr>
            <a:picLocks noChangeAspect="1"/>
          </p:cNvPicPr>
          <p:nvPr/>
        </p:nvPicPr>
        <p:blipFill>
          <a:blip r:embed="rId4"/>
          <a:srcRect/>
          <a:stretch/>
        </p:blipFill>
        <p:spPr>
          <a:xfrm>
            <a:off x="7239553" y="1422865"/>
            <a:ext cx="4754879" cy="3199470"/>
          </a:xfrm>
          <a:prstGeom prst="rect">
            <a:avLst/>
          </a:prstGeom>
        </p:spPr>
      </p:pic>
      <p:sp>
        <p:nvSpPr>
          <p:cNvPr id="4" name="Rectangle 3">
            <a:extLst>
              <a:ext uri="{FF2B5EF4-FFF2-40B4-BE49-F238E27FC236}">
                <a16:creationId xmlns:a16="http://schemas.microsoft.com/office/drawing/2014/main" id="{C59B0A73-B6DD-CDB3-A465-20A35E3E96B3}"/>
              </a:ext>
            </a:extLst>
          </p:cNvPr>
          <p:cNvSpPr/>
          <p:nvPr/>
        </p:nvSpPr>
        <p:spPr>
          <a:xfrm>
            <a:off x="400877" y="6581001"/>
            <a:ext cx="10392136" cy="276999"/>
          </a:xfrm>
          <a:prstGeom prst="rect">
            <a:avLst/>
          </a:prstGeom>
        </p:spPr>
        <p:txBody>
          <a:bodyPr wrap="square">
            <a:spAutoFit/>
          </a:bodyPr>
          <a:lstStyle/>
          <a:p>
            <a:r>
              <a:rPr lang="en-US" sz="1200" i="1" dirty="0"/>
              <a:t>Ye and Shao (2020). Robust Tests for Treatment Effect in Survival Analysis under Covariate-Adaptive Randomization. </a:t>
            </a:r>
            <a:r>
              <a:rPr lang="en-US" sz="1200" b="1" i="1" dirty="0"/>
              <a:t>JRSSB</a:t>
            </a:r>
          </a:p>
        </p:txBody>
      </p:sp>
      <p:sp>
        <p:nvSpPr>
          <p:cNvPr id="9" name="Rectangle 8">
            <a:extLst>
              <a:ext uri="{FF2B5EF4-FFF2-40B4-BE49-F238E27FC236}">
                <a16:creationId xmlns:a16="http://schemas.microsoft.com/office/drawing/2014/main" id="{E4F78AFF-2694-2DB9-09B2-336752A3853A}"/>
              </a:ext>
            </a:extLst>
          </p:cNvPr>
          <p:cNvSpPr/>
          <p:nvPr/>
        </p:nvSpPr>
        <p:spPr>
          <a:xfrm>
            <a:off x="7802217" y="3886200"/>
            <a:ext cx="188844" cy="30811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921153C8-DD80-D94D-47CB-BEFAE4E58B7C}"/>
              </a:ext>
            </a:extLst>
          </p:cNvPr>
          <p:cNvSpPr/>
          <p:nvPr/>
        </p:nvSpPr>
        <p:spPr>
          <a:xfrm>
            <a:off x="7331765" y="4619691"/>
            <a:ext cx="1318592" cy="30811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t>Null Hypothesis</a:t>
            </a:r>
          </a:p>
        </p:txBody>
      </p:sp>
      <p:cxnSp>
        <p:nvCxnSpPr>
          <p:cNvPr id="11" name="Straight Arrow Connector 10">
            <a:extLst>
              <a:ext uri="{FF2B5EF4-FFF2-40B4-BE49-F238E27FC236}">
                <a16:creationId xmlns:a16="http://schemas.microsoft.com/office/drawing/2014/main" id="{D8AF3DBB-E37D-13F1-FEC7-6CDD2F67A61D}"/>
              </a:ext>
            </a:extLst>
          </p:cNvPr>
          <p:cNvCxnSpPr>
            <a:cxnSpLocks/>
            <a:stCxn id="10" idx="0"/>
          </p:cNvCxnSpPr>
          <p:nvPr/>
        </p:nvCxnSpPr>
        <p:spPr>
          <a:xfrm flipH="1" flipV="1">
            <a:off x="7871791" y="4422913"/>
            <a:ext cx="119270" cy="196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121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B716-5613-6D06-53F2-7DF1AE5999D4}"/>
              </a:ext>
            </a:extLst>
          </p:cNvPr>
          <p:cNvSpPr>
            <a:spLocks noGrp="1"/>
          </p:cNvSpPr>
          <p:nvPr>
            <p:ph type="title"/>
          </p:nvPr>
        </p:nvSpPr>
        <p:spPr/>
        <p:txBody>
          <a:bodyPr>
            <a:normAutofit fontScale="90000"/>
          </a:bodyPr>
          <a:lstStyle/>
          <a:p>
            <a:r>
              <a:rPr lang="en-US" dirty="0"/>
              <a:t>Example – Model-robust Lin-Wei’s score test</a:t>
            </a:r>
          </a:p>
        </p:txBody>
      </p:sp>
      <mc:AlternateContent xmlns:mc="http://schemas.openxmlformats.org/markup-compatibility/2006" xmlns:a14="http://schemas.microsoft.com/office/drawing/2010/main">
        <mc:Choice Requires="a14">
          <p:graphicFrame>
            <p:nvGraphicFramePr>
              <p:cNvPr id="29" name="Table 15">
                <a:extLst>
                  <a:ext uri="{FF2B5EF4-FFF2-40B4-BE49-F238E27FC236}">
                    <a16:creationId xmlns:a16="http://schemas.microsoft.com/office/drawing/2014/main" id="{A53A40FC-B724-9326-E37D-2D55F912FE32}"/>
                  </a:ext>
                </a:extLst>
              </p:cNvPr>
              <p:cNvGraphicFramePr>
                <a:graphicFrameLocks noGrp="1"/>
              </p:cNvGraphicFramePr>
              <p:nvPr/>
            </p:nvGraphicFramePr>
            <p:xfrm>
              <a:off x="838200" y="1775460"/>
              <a:ext cx="5937023" cy="2494280"/>
            </p:xfrm>
            <a:graphic>
              <a:graphicData uri="http://schemas.openxmlformats.org/drawingml/2006/table">
                <a:tbl>
                  <a:tblPr firstRow="1" bandRow="1">
                    <a:tableStyleId>{5940675A-B579-460E-94D1-54222C63F5DA}</a:tableStyleId>
                  </a:tblPr>
                  <a:tblGrid>
                    <a:gridCol w="2532380">
                      <a:extLst>
                        <a:ext uri="{9D8B030D-6E8A-4147-A177-3AD203B41FA5}">
                          <a16:colId xmlns:a16="http://schemas.microsoft.com/office/drawing/2014/main" val="3009864318"/>
                        </a:ext>
                      </a:extLst>
                    </a:gridCol>
                    <a:gridCol w="3404643">
                      <a:extLst>
                        <a:ext uri="{9D8B030D-6E8A-4147-A177-3AD203B41FA5}">
                          <a16:colId xmlns:a16="http://schemas.microsoft.com/office/drawing/2014/main" val="839686340"/>
                        </a:ext>
                      </a:extLst>
                    </a:gridCol>
                  </a:tblGrid>
                  <a:tr h="370840">
                    <a:tc>
                      <a:txBody>
                        <a:bodyPr/>
                        <a:lstStyle/>
                        <a:p>
                          <a:r>
                            <a:rPr lang="en-US" dirty="0"/>
                            <a:t>Null Hypothesis</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H</m:t>
                                    </m:r>
                                  </m:e>
                                  <m:sub>
                                    <m:r>
                                      <a:rPr lang="en-US" sz="1800">
                                        <a:solidFill>
                                          <a:schemeClr val="tx1"/>
                                        </a:solidFill>
                                        <a:latin typeface="Cambria Math" panose="02040503050406030204" pitchFamily="18" charset="0"/>
                                      </a:rPr>
                                      <m:t>0</m:t>
                                    </m:r>
                                  </m:sub>
                                </m:sSub>
                                <m:r>
                                  <a:rPr lang="en-US" sz="1800">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𝜆</m:t>
                                    </m:r>
                                  </m:e>
                                  <m:sub>
                                    <m:r>
                                      <a:rPr lang="en-US" sz="1800" i="1">
                                        <a:solidFill>
                                          <a:schemeClr val="tx1"/>
                                        </a:solidFill>
                                        <a:latin typeface="Cambria Math" panose="02040503050406030204" pitchFamily="18" charset="0"/>
                                      </a:rPr>
                                      <m:t>0</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𝑡</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𝑊</m:t>
                                    </m:r>
                                  </m:e>
                                </m:d>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𝜆</m:t>
                                    </m:r>
                                  </m:e>
                                  <m:sub>
                                    <m:r>
                                      <a:rPr lang="en-US" sz="1800" i="1">
                                        <a:solidFill>
                                          <a:schemeClr val="tx1"/>
                                        </a:solidFill>
                                        <a:latin typeface="Cambria Math" panose="02040503050406030204" pitchFamily="18" charset="0"/>
                                      </a:rPr>
                                      <m:t>1</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𝑡</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𝑊</m:t>
                                    </m:r>
                                  </m:e>
                                </m:d>
                              </m:oMath>
                            </m:oMathPara>
                          </a14:m>
                          <a:endParaRPr lang="en-US" dirty="0"/>
                        </a:p>
                      </a:txBody>
                      <a:tcPr anchor="ctr"/>
                    </a:tc>
                    <a:extLst>
                      <a:ext uri="{0D108BD9-81ED-4DB2-BD59-A6C34878D82A}">
                        <a16:rowId xmlns:a16="http://schemas.microsoft.com/office/drawing/2014/main" val="3549464474"/>
                      </a:ext>
                    </a:extLst>
                  </a:tr>
                  <a:tr h="370840">
                    <a:tc>
                      <a:txBody>
                        <a:bodyPr/>
                        <a:lstStyle/>
                        <a:p>
                          <a:r>
                            <a:rPr lang="en-US" dirty="0"/>
                            <a:t>Censoring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𝐶</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𝑇</m:t>
                                </m:r>
                                <m:r>
                                  <a:rPr lang="en-US" sz="1800" b="0" i="1" smtClean="0">
                                    <a:solidFill>
                                      <a:schemeClr val="tx1"/>
                                    </a:solidFill>
                                    <a:latin typeface="Cambria Math" panose="02040503050406030204" pitchFamily="18" charset="0"/>
                                  </a:rPr>
                                  <m:t> | </m:t>
                                </m:r>
                                <m:r>
                                  <a:rPr lang="en-US" sz="1800" b="0" i="1" smtClean="0">
                                    <a:solidFill>
                                      <a:schemeClr val="tx1"/>
                                    </a:solidFill>
                                    <a:latin typeface="Cambria Math" panose="02040503050406030204" pitchFamily="18" charset="0"/>
                                  </a:rPr>
                                  <m:t>𝐴</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𝑊</m:t>
                                </m:r>
                              </m:oMath>
                            </m:oMathPara>
                          </a14:m>
                          <a:endParaRPr lang="en-US" sz="1800" dirty="0">
                            <a:solidFill>
                              <a:schemeClr val="tx1"/>
                            </a:solidFill>
                          </a:endParaRPr>
                        </a:p>
                      </a:txBody>
                      <a:tcPr anchor="ctr"/>
                    </a:tc>
                    <a:extLst>
                      <a:ext uri="{0D108BD9-81ED-4DB2-BD59-A6C34878D82A}">
                        <a16:rowId xmlns:a16="http://schemas.microsoft.com/office/drawing/2014/main" val="76965371"/>
                      </a:ext>
                    </a:extLst>
                  </a:tr>
                  <a:tr h="370840">
                    <a:tc>
                      <a:txBody>
                        <a:bodyPr/>
                        <a:lstStyle/>
                        <a:p>
                          <a:r>
                            <a:rPr lang="en-US" dirty="0"/>
                            <a:t>Covariate-adjusted?</a:t>
                          </a:r>
                        </a:p>
                      </a:txBody>
                      <a:tcPr anchor="ctr"/>
                    </a:tc>
                    <a:tc>
                      <a:txBody>
                        <a:bodyPr/>
                        <a:lstStyle/>
                        <a:p>
                          <a:pPr algn="ctr"/>
                          <a:r>
                            <a:rPr lang="en-US" b="1" dirty="0">
                              <a:solidFill>
                                <a:srgbClr val="C00000"/>
                              </a:solidFill>
                            </a:rPr>
                            <a:t>Yes</a:t>
                          </a:r>
                          <a:r>
                            <a:rPr lang="en-US" b="0" dirty="0">
                              <a:solidFill>
                                <a:schemeClr val="tx1"/>
                              </a:solidFill>
                            </a:rPr>
                            <a:t>, covariate </a:t>
                          </a:r>
                          <a14:m>
                            <m:oMath xmlns:m="http://schemas.openxmlformats.org/officeDocument/2006/math">
                              <m:r>
                                <a:rPr lang="en-US" b="0" i="1" dirty="0" smtClean="0">
                                  <a:solidFill>
                                    <a:schemeClr val="tx1"/>
                                  </a:solidFill>
                                  <a:latin typeface="Cambria Math" panose="02040503050406030204" pitchFamily="18" charset="0"/>
                                </a:rPr>
                                <m:t>𝑊</m:t>
                              </m:r>
                            </m:oMath>
                          </a14:m>
                          <a:endParaRPr lang="en-US" b="0" dirty="0">
                            <a:solidFill>
                              <a:schemeClr val="tx1"/>
                            </a:solidFill>
                          </a:endParaRPr>
                        </a:p>
                      </a:txBody>
                      <a:tcPr anchor="ctr"/>
                    </a:tc>
                    <a:extLst>
                      <a:ext uri="{0D108BD9-81ED-4DB2-BD59-A6C34878D82A}">
                        <a16:rowId xmlns:a16="http://schemas.microsoft.com/office/drawing/2014/main" val="1281150758"/>
                      </a:ext>
                    </a:extLst>
                  </a:tr>
                  <a:tr h="370840">
                    <a:tc>
                      <a:txBody>
                        <a:bodyPr/>
                        <a:lstStyle/>
                        <a:p>
                          <a:r>
                            <a:rPr lang="en-US" dirty="0"/>
                            <a:t>Valid under SR?</a:t>
                          </a:r>
                        </a:p>
                      </a:txBody>
                      <a:tcPr anchor="ctr"/>
                    </a:tc>
                    <a:tc>
                      <a:txBody>
                        <a:bodyPr/>
                        <a:lstStyle/>
                        <a:p>
                          <a:pPr algn="ctr"/>
                          <a:r>
                            <a:rPr lang="en-US" b="1" dirty="0">
                              <a:solidFill>
                                <a:srgbClr val="C00000"/>
                              </a:solidFill>
                            </a:rPr>
                            <a:t>Yes</a:t>
                          </a:r>
                        </a:p>
                      </a:txBody>
                      <a:tcPr anchor="ctr"/>
                    </a:tc>
                    <a:extLst>
                      <a:ext uri="{0D108BD9-81ED-4DB2-BD59-A6C34878D82A}">
                        <a16:rowId xmlns:a16="http://schemas.microsoft.com/office/drawing/2014/main" val="219249878"/>
                      </a:ext>
                    </a:extLst>
                  </a:tr>
                  <a:tr h="370840">
                    <a:tc>
                      <a:txBody>
                        <a:bodyPr/>
                        <a:lstStyle/>
                        <a:p>
                          <a:r>
                            <a:rPr lang="en-US" dirty="0"/>
                            <a:t>Valid under CAR?</a:t>
                          </a:r>
                        </a:p>
                      </a:txBody>
                      <a:tcPr anchor="ctr"/>
                    </a:tc>
                    <a:tc>
                      <a:txBody>
                        <a:bodyPr/>
                        <a:lstStyle/>
                        <a:p>
                          <a:pPr algn="ctr"/>
                          <a:r>
                            <a:rPr lang="en-US" b="1" dirty="0">
                              <a:solidFill>
                                <a:schemeClr val="tx1"/>
                              </a:solidFill>
                            </a:rPr>
                            <a:t>Conservative</a:t>
                          </a:r>
                          <a:r>
                            <a:rPr lang="en-US" b="1" dirty="0">
                              <a:solidFill>
                                <a:srgbClr val="C00000"/>
                              </a:solidFill>
                            </a:rPr>
                            <a:t> </a:t>
                          </a:r>
                          <a:r>
                            <a:rPr lang="en-US" b="0" dirty="0">
                              <a:solidFill>
                                <a:schemeClr val="tx1"/>
                              </a:solidFill>
                            </a:rPr>
                            <a:t>(corrected by Ye-Shao’s robust score test)</a:t>
                          </a:r>
                          <a:endParaRPr lang="en-US" b="1" dirty="0">
                            <a:solidFill>
                              <a:schemeClr val="tx1"/>
                            </a:solidFill>
                          </a:endParaRPr>
                        </a:p>
                      </a:txBody>
                      <a:tcPr anchor="ctr"/>
                    </a:tc>
                    <a:extLst>
                      <a:ext uri="{0D108BD9-81ED-4DB2-BD59-A6C34878D82A}">
                        <a16:rowId xmlns:a16="http://schemas.microsoft.com/office/drawing/2014/main" val="3390024818"/>
                      </a:ext>
                    </a:extLst>
                  </a:tr>
                  <a:tr h="370840">
                    <a:tc>
                      <a:txBody>
                        <a:bodyPr/>
                        <a:lstStyle/>
                        <a:p>
                          <a:r>
                            <a:rPr lang="en-US" dirty="0"/>
                            <a:t>Efficiency gain?</a:t>
                          </a:r>
                        </a:p>
                      </a:txBody>
                      <a:tcPr anchor="ctr"/>
                    </a:tc>
                    <a:tc>
                      <a:txBody>
                        <a:bodyPr/>
                        <a:lstStyle/>
                        <a:p>
                          <a:pPr algn="ctr"/>
                          <a:r>
                            <a:rPr lang="en-US" b="0" dirty="0">
                              <a:solidFill>
                                <a:schemeClr val="tx1"/>
                              </a:solidFill>
                            </a:rPr>
                            <a:t>Often, NOT guaranteed</a:t>
                          </a:r>
                          <a:endParaRPr lang="en-US" b="1" dirty="0">
                            <a:solidFill>
                              <a:schemeClr val="tx1"/>
                            </a:solidFill>
                          </a:endParaRPr>
                        </a:p>
                      </a:txBody>
                      <a:tcPr anchor="ctr"/>
                    </a:tc>
                    <a:extLst>
                      <a:ext uri="{0D108BD9-81ED-4DB2-BD59-A6C34878D82A}">
                        <a16:rowId xmlns:a16="http://schemas.microsoft.com/office/drawing/2014/main" val="1361451326"/>
                      </a:ext>
                    </a:extLst>
                  </a:tr>
                </a:tbl>
              </a:graphicData>
            </a:graphic>
          </p:graphicFrame>
        </mc:Choice>
        <mc:Fallback xmlns="">
          <p:graphicFrame>
            <p:nvGraphicFramePr>
              <p:cNvPr id="29" name="Table 15">
                <a:extLst>
                  <a:ext uri="{FF2B5EF4-FFF2-40B4-BE49-F238E27FC236}">
                    <a16:creationId xmlns:a16="http://schemas.microsoft.com/office/drawing/2014/main" id="{A53A40FC-B724-9326-E37D-2D55F912FE32}"/>
                  </a:ext>
                </a:extLst>
              </p:cNvPr>
              <p:cNvGraphicFramePr>
                <a:graphicFrameLocks noGrp="1"/>
              </p:cNvGraphicFramePr>
              <p:nvPr>
                <p:extLst>
                  <p:ext uri="{D42A27DB-BD31-4B8C-83A1-F6EECF244321}">
                    <p14:modId xmlns:p14="http://schemas.microsoft.com/office/powerpoint/2010/main" val="2644276098"/>
                  </p:ext>
                </p:extLst>
              </p:nvPr>
            </p:nvGraphicFramePr>
            <p:xfrm>
              <a:off x="838200" y="1775460"/>
              <a:ext cx="5937023" cy="2494280"/>
            </p:xfrm>
            <a:graphic>
              <a:graphicData uri="http://schemas.openxmlformats.org/drawingml/2006/table">
                <a:tbl>
                  <a:tblPr firstRow="1" bandRow="1">
                    <a:tableStyleId>{5940675A-B579-460E-94D1-54222C63F5DA}</a:tableStyleId>
                  </a:tblPr>
                  <a:tblGrid>
                    <a:gridCol w="2532380">
                      <a:extLst>
                        <a:ext uri="{9D8B030D-6E8A-4147-A177-3AD203B41FA5}">
                          <a16:colId xmlns:a16="http://schemas.microsoft.com/office/drawing/2014/main" val="3009864318"/>
                        </a:ext>
                      </a:extLst>
                    </a:gridCol>
                    <a:gridCol w="3404643">
                      <a:extLst>
                        <a:ext uri="{9D8B030D-6E8A-4147-A177-3AD203B41FA5}">
                          <a16:colId xmlns:a16="http://schemas.microsoft.com/office/drawing/2014/main" val="839686340"/>
                        </a:ext>
                      </a:extLst>
                    </a:gridCol>
                  </a:tblGrid>
                  <a:tr h="370840">
                    <a:tc>
                      <a:txBody>
                        <a:bodyPr/>
                        <a:lstStyle/>
                        <a:p>
                          <a:r>
                            <a:rPr lang="en-US" dirty="0"/>
                            <a:t>Null Hypothesis</a:t>
                          </a:r>
                        </a:p>
                      </a:txBody>
                      <a:tcPr anchor="ctr"/>
                    </a:tc>
                    <a:tc>
                      <a:txBody>
                        <a:bodyPr/>
                        <a:lstStyle/>
                        <a:p>
                          <a:endParaRPr lang="en-US"/>
                        </a:p>
                      </a:txBody>
                      <a:tcPr anchor="ctr">
                        <a:blipFill>
                          <a:blip r:embed="rId3"/>
                          <a:stretch>
                            <a:fillRect l="-75000" t="-6897" r="-373" b="-610345"/>
                          </a:stretch>
                        </a:blipFill>
                      </a:tcPr>
                    </a:tc>
                    <a:extLst>
                      <a:ext uri="{0D108BD9-81ED-4DB2-BD59-A6C34878D82A}">
                        <a16:rowId xmlns:a16="http://schemas.microsoft.com/office/drawing/2014/main" val="3549464474"/>
                      </a:ext>
                    </a:extLst>
                  </a:tr>
                  <a:tr h="370840">
                    <a:tc>
                      <a:txBody>
                        <a:bodyPr/>
                        <a:lstStyle/>
                        <a:p>
                          <a:r>
                            <a:rPr lang="en-US" dirty="0"/>
                            <a:t>Censoring</a:t>
                          </a:r>
                        </a:p>
                      </a:txBody>
                      <a:tcPr anchor="ctr"/>
                    </a:tc>
                    <a:tc>
                      <a:txBody>
                        <a:bodyPr/>
                        <a:lstStyle/>
                        <a:p>
                          <a:endParaRPr lang="en-US"/>
                        </a:p>
                      </a:txBody>
                      <a:tcPr anchor="ctr">
                        <a:blipFill>
                          <a:blip r:embed="rId3"/>
                          <a:stretch>
                            <a:fillRect l="-75000" t="-103333" r="-373" b="-490000"/>
                          </a:stretch>
                        </a:blipFill>
                      </a:tcPr>
                    </a:tc>
                    <a:extLst>
                      <a:ext uri="{0D108BD9-81ED-4DB2-BD59-A6C34878D82A}">
                        <a16:rowId xmlns:a16="http://schemas.microsoft.com/office/drawing/2014/main" val="76965371"/>
                      </a:ext>
                    </a:extLst>
                  </a:tr>
                  <a:tr h="370840">
                    <a:tc>
                      <a:txBody>
                        <a:bodyPr/>
                        <a:lstStyle/>
                        <a:p>
                          <a:r>
                            <a:rPr lang="en-US" dirty="0"/>
                            <a:t>Covariate-adjusted?</a:t>
                          </a:r>
                        </a:p>
                      </a:txBody>
                      <a:tcPr anchor="ctr"/>
                    </a:tc>
                    <a:tc>
                      <a:txBody>
                        <a:bodyPr/>
                        <a:lstStyle/>
                        <a:p>
                          <a:endParaRPr lang="en-US"/>
                        </a:p>
                      </a:txBody>
                      <a:tcPr anchor="ctr">
                        <a:blipFill>
                          <a:blip r:embed="rId3"/>
                          <a:stretch>
                            <a:fillRect l="-75000" t="-210345" r="-373" b="-406897"/>
                          </a:stretch>
                        </a:blipFill>
                      </a:tcPr>
                    </a:tc>
                    <a:extLst>
                      <a:ext uri="{0D108BD9-81ED-4DB2-BD59-A6C34878D82A}">
                        <a16:rowId xmlns:a16="http://schemas.microsoft.com/office/drawing/2014/main" val="1281150758"/>
                      </a:ext>
                    </a:extLst>
                  </a:tr>
                  <a:tr h="370840">
                    <a:tc>
                      <a:txBody>
                        <a:bodyPr/>
                        <a:lstStyle/>
                        <a:p>
                          <a:r>
                            <a:rPr lang="en-US" dirty="0"/>
                            <a:t>Valid under SR?</a:t>
                          </a:r>
                        </a:p>
                      </a:txBody>
                      <a:tcPr anchor="ctr"/>
                    </a:tc>
                    <a:tc>
                      <a:txBody>
                        <a:bodyPr/>
                        <a:lstStyle/>
                        <a:p>
                          <a:pPr algn="ctr"/>
                          <a:r>
                            <a:rPr lang="en-US" b="1" dirty="0">
                              <a:solidFill>
                                <a:srgbClr val="C00000"/>
                              </a:solidFill>
                            </a:rPr>
                            <a:t>Yes</a:t>
                          </a:r>
                        </a:p>
                      </a:txBody>
                      <a:tcPr anchor="ctr"/>
                    </a:tc>
                    <a:extLst>
                      <a:ext uri="{0D108BD9-81ED-4DB2-BD59-A6C34878D82A}">
                        <a16:rowId xmlns:a16="http://schemas.microsoft.com/office/drawing/2014/main" val="219249878"/>
                      </a:ext>
                    </a:extLst>
                  </a:tr>
                  <a:tr h="640080">
                    <a:tc>
                      <a:txBody>
                        <a:bodyPr/>
                        <a:lstStyle/>
                        <a:p>
                          <a:r>
                            <a:rPr lang="en-US" dirty="0"/>
                            <a:t>Valid under CAR?</a:t>
                          </a:r>
                        </a:p>
                      </a:txBody>
                      <a:tcPr anchor="ctr"/>
                    </a:tc>
                    <a:tc>
                      <a:txBody>
                        <a:bodyPr/>
                        <a:lstStyle/>
                        <a:p>
                          <a:pPr algn="ctr"/>
                          <a:r>
                            <a:rPr lang="en-US" b="1" dirty="0">
                              <a:solidFill>
                                <a:schemeClr val="tx1"/>
                              </a:solidFill>
                            </a:rPr>
                            <a:t>Conservative</a:t>
                          </a:r>
                          <a:r>
                            <a:rPr lang="en-US" b="1" dirty="0">
                              <a:solidFill>
                                <a:srgbClr val="C00000"/>
                              </a:solidFill>
                            </a:rPr>
                            <a:t> </a:t>
                          </a:r>
                          <a:r>
                            <a:rPr lang="en-US" b="0" dirty="0">
                              <a:solidFill>
                                <a:schemeClr val="tx1"/>
                              </a:solidFill>
                            </a:rPr>
                            <a:t>(corrected by Ye-Shao’s robust score test)</a:t>
                          </a:r>
                          <a:endParaRPr lang="en-US" b="1" dirty="0">
                            <a:solidFill>
                              <a:schemeClr val="tx1"/>
                            </a:solidFill>
                          </a:endParaRPr>
                        </a:p>
                      </a:txBody>
                      <a:tcPr anchor="ctr"/>
                    </a:tc>
                    <a:extLst>
                      <a:ext uri="{0D108BD9-81ED-4DB2-BD59-A6C34878D82A}">
                        <a16:rowId xmlns:a16="http://schemas.microsoft.com/office/drawing/2014/main" val="3390024818"/>
                      </a:ext>
                    </a:extLst>
                  </a:tr>
                  <a:tr h="370840">
                    <a:tc>
                      <a:txBody>
                        <a:bodyPr/>
                        <a:lstStyle/>
                        <a:p>
                          <a:r>
                            <a:rPr lang="en-US" dirty="0"/>
                            <a:t>Efficiency gain?</a:t>
                          </a:r>
                        </a:p>
                      </a:txBody>
                      <a:tcPr anchor="ctr"/>
                    </a:tc>
                    <a:tc>
                      <a:txBody>
                        <a:bodyPr/>
                        <a:lstStyle/>
                        <a:p>
                          <a:pPr algn="ctr"/>
                          <a:r>
                            <a:rPr lang="en-US" b="0" dirty="0">
                              <a:solidFill>
                                <a:schemeClr val="tx1"/>
                              </a:solidFill>
                            </a:rPr>
                            <a:t>Often, NOT guaranteed</a:t>
                          </a:r>
                          <a:endParaRPr lang="en-US" b="1" dirty="0">
                            <a:solidFill>
                              <a:schemeClr val="tx1"/>
                            </a:solidFill>
                          </a:endParaRPr>
                        </a:p>
                      </a:txBody>
                      <a:tcPr anchor="ctr"/>
                    </a:tc>
                    <a:extLst>
                      <a:ext uri="{0D108BD9-81ED-4DB2-BD59-A6C34878D82A}">
                        <a16:rowId xmlns:a16="http://schemas.microsoft.com/office/drawing/2014/main" val="1361451326"/>
                      </a:ext>
                    </a:extLst>
                  </a:tr>
                </a:tbl>
              </a:graphicData>
            </a:graphic>
          </p:graphicFrame>
        </mc:Fallback>
      </mc:AlternateContent>
      <p:pic>
        <p:nvPicPr>
          <p:cNvPr id="11" name="Picture 10">
            <a:extLst>
              <a:ext uri="{FF2B5EF4-FFF2-40B4-BE49-F238E27FC236}">
                <a16:creationId xmlns:a16="http://schemas.microsoft.com/office/drawing/2014/main" id="{255DDF43-2E69-2FFA-8D87-9E16BC20ECEA}"/>
              </a:ext>
            </a:extLst>
          </p:cNvPr>
          <p:cNvPicPr>
            <a:picLocks noChangeAspect="1"/>
          </p:cNvPicPr>
          <p:nvPr/>
        </p:nvPicPr>
        <p:blipFill>
          <a:blip r:embed="rId4"/>
          <a:srcRect/>
          <a:stretch/>
        </p:blipFill>
        <p:spPr>
          <a:xfrm>
            <a:off x="7239553" y="1422865"/>
            <a:ext cx="4754880" cy="3199470"/>
          </a:xfrm>
          <a:prstGeom prst="rect">
            <a:avLst/>
          </a:prstGeom>
        </p:spPr>
      </p:pic>
      <p:sp>
        <p:nvSpPr>
          <p:cNvPr id="3" name="Rectangle 2">
            <a:extLst>
              <a:ext uri="{FF2B5EF4-FFF2-40B4-BE49-F238E27FC236}">
                <a16:creationId xmlns:a16="http://schemas.microsoft.com/office/drawing/2014/main" id="{54F55280-B87A-A953-E4AF-0F20C9FF0F5D}"/>
              </a:ext>
            </a:extLst>
          </p:cNvPr>
          <p:cNvSpPr/>
          <p:nvPr/>
        </p:nvSpPr>
        <p:spPr>
          <a:xfrm>
            <a:off x="400876" y="6406274"/>
            <a:ext cx="10392136" cy="461665"/>
          </a:xfrm>
          <a:prstGeom prst="rect">
            <a:avLst/>
          </a:prstGeom>
        </p:spPr>
        <p:txBody>
          <a:bodyPr wrap="square">
            <a:spAutoFit/>
          </a:bodyPr>
          <a:lstStyle/>
          <a:p>
            <a:r>
              <a:rPr lang="en-US" sz="1200" i="1" dirty="0"/>
              <a:t>Lin and Wei (1989). The robust inference for the cox proportional hazards model. </a:t>
            </a:r>
            <a:r>
              <a:rPr lang="en-US" sz="1200" b="1" i="1" dirty="0"/>
              <a:t>JASA</a:t>
            </a:r>
          </a:p>
          <a:p>
            <a:r>
              <a:rPr lang="en-US" sz="1200" i="1" dirty="0"/>
              <a:t>Ye and Shao (2020). Robust Tests for Treatment Effect in Survival Analysis under Covariate-Adaptive Randomization. </a:t>
            </a:r>
            <a:r>
              <a:rPr lang="en-US" sz="1200" b="1" i="1" dirty="0"/>
              <a:t>JRSSB</a:t>
            </a:r>
          </a:p>
        </p:txBody>
      </p:sp>
      <p:sp>
        <p:nvSpPr>
          <p:cNvPr id="4" name="Rectangle 3">
            <a:extLst>
              <a:ext uri="{FF2B5EF4-FFF2-40B4-BE49-F238E27FC236}">
                <a16:creationId xmlns:a16="http://schemas.microsoft.com/office/drawing/2014/main" id="{9462CE37-1456-9936-EC43-A5D6491A3402}"/>
              </a:ext>
            </a:extLst>
          </p:cNvPr>
          <p:cNvSpPr/>
          <p:nvPr/>
        </p:nvSpPr>
        <p:spPr>
          <a:xfrm>
            <a:off x="7802217" y="3886200"/>
            <a:ext cx="188844" cy="30811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01F5CB3F-6A9D-B678-6C74-471C4F4BD0FE}"/>
              </a:ext>
            </a:extLst>
          </p:cNvPr>
          <p:cNvSpPr/>
          <p:nvPr/>
        </p:nvSpPr>
        <p:spPr>
          <a:xfrm>
            <a:off x="7331765" y="4619691"/>
            <a:ext cx="1318592" cy="30811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t>Null Hypothesis</a:t>
            </a:r>
          </a:p>
        </p:txBody>
      </p:sp>
      <p:cxnSp>
        <p:nvCxnSpPr>
          <p:cNvPr id="6" name="Straight Arrow Connector 5">
            <a:extLst>
              <a:ext uri="{FF2B5EF4-FFF2-40B4-BE49-F238E27FC236}">
                <a16:creationId xmlns:a16="http://schemas.microsoft.com/office/drawing/2014/main" id="{047F55C7-AAA0-BEB4-14A2-8E07428EDE15}"/>
              </a:ext>
            </a:extLst>
          </p:cNvPr>
          <p:cNvCxnSpPr>
            <a:cxnSpLocks/>
            <a:stCxn id="5" idx="0"/>
          </p:cNvCxnSpPr>
          <p:nvPr/>
        </p:nvCxnSpPr>
        <p:spPr>
          <a:xfrm flipH="1" flipV="1">
            <a:off x="7871791" y="4422913"/>
            <a:ext cx="119270" cy="196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FEB24A0-3809-8A87-1556-EEE5F3EF3B67}"/>
                  </a:ext>
                </a:extLst>
              </p:cNvPr>
              <p:cNvSpPr txBox="1"/>
              <p:nvPr/>
            </p:nvSpPr>
            <p:spPr>
              <a:xfrm>
                <a:off x="838200" y="4314119"/>
                <a:ext cx="5937023" cy="1077218"/>
              </a:xfrm>
              <a:prstGeom prst="rect">
                <a:avLst/>
              </a:prstGeom>
              <a:noFill/>
            </p:spPr>
            <p:txBody>
              <a:bodyPr wrap="square">
                <a:spAutoFit/>
              </a:bodyPr>
              <a:lstStyle/>
              <a:p>
                <a:r>
                  <a:rPr lang="en-US" sz="1600" dirty="0"/>
                  <a:t>* Lin-Wei’s robust score test is based on fitting the Cox model </a:t>
                </a:r>
                <a14:m>
                  <m:oMath xmlns:m="http://schemas.openxmlformats.org/officeDocument/2006/math">
                    <m:sSub>
                      <m:sSubPr>
                        <m:ctrlPr>
                          <a:rPr lang="en-US" sz="1600" i="1" dirty="0" smtClean="0">
                            <a:latin typeface="Cambria Math" panose="02040503050406030204" pitchFamily="18" charset="0"/>
                          </a:rPr>
                        </m:ctrlPr>
                      </m:sSubPr>
                      <m:e>
                        <m:r>
                          <a:rPr lang="en-US" sz="1600" i="1" dirty="0" smtClean="0">
                            <a:latin typeface="Cambria Math" panose="02040503050406030204" pitchFamily="18" charset="0"/>
                          </a:rPr>
                          <m:t>𝜆</m:t>
                        </m:r>
                      </m:e>
                      <m:sub>
                        <m:r>
                          <a:rPr lang="en-US" sz="1600" i="1" dirty="0" smtClean="0">
                            <a:latin typeface="Cambria Math" panose="02040503050406030204" pitchFamily="18" charset="0"/>
                          </a:rPr>
                          <m:t>0</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𝑡</m:t>
                    </m:r>
                    <m:r>
                      <a:rPr lang="en-US" sz="1600" i="1" dirty="0" smtClean="0">
                        <a:latin typeface="Cambria Math" panose="02040503050406030204" pitchFamily="18" charset="0"/>
                      </a:rPr>
                      <m:t>)</m:t>
                    </m:r>
                    <m:r>
                      <m:rPr>
                        <m:sty m:val="p"/>
                      </m:rPr>
                      <a:rPr lang="en-US" sz="1600" i="1" dirty="0" smtClean="0">
                        <a:latin typeface="Cambria Math" panose="02040503050406030204" pitchFamily="18" charset="0"/>
                      </a:rPr>
                      <m:t>exp</m:t>
                    </m:r>
                    <m:r>
                      <a:rPr lang="en-US" sz="1600" i="1" dirty="0" smtClean="0">
                        <a:latin typeface="Cambria Math" panose="02040503050406030204" pitchFamily="18" charset="0"/>
                      </a:rPr>
                      <m:t>⁡(</m:t>
                    </m:r>
                    <m:r>
                      <a:rPr lang="en-US" sz="1600" i="1" dirty="0" smtClean="0">
                        <a:latin typeface="Cambria Math" panose="02040503050406030204" pitchFamily="18" charset="0"/>
                      </a:rPr>
                      <m:t>𝜃</m:t>
                    </m:r>
                    <m:r>
                      <a:rPr lang="en-US" sz="1600" i="1" dirty="0" smtClean="0">
                        <a:latin typeface="Cambria Math" panose="02040503050406030204" pitchFamily="18" charset="0"/>
                      </a:rPr>
                      <m:t>𝐴</m:t>
                    </m:r>
                    <m:r>
                      <a:rPr lang="en-US" sz="1600" i="1" dirty="0" smtClean="0">
                        <a:latin typeface="Cambria Math" panose="02040503050406030204" pitchFamily="18" charset="0"/>
                      </a:rPr>
                      <m:t>+</m:t>
                    </m:r>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𝛽</m:t>
                        </m:r>
                      </m:e>
                      <m:sup>
                        <m:r>
                          <a:rPr lang="en-US" sz="1600" i="1" dirty="0" smtClean="0">
                            <a:latin typeface="Cambria Math" panose="02040503050406030204" pitchFamily="18" charset="0"/>
                          </a:rPr>
                          <m:t>⊤</m:t>
                        </m:r>
                      </m:sup>
                    </m:sSup>
                    <m:r>
                      <a:rPr lang="en-US" sz="1600" b="0" i="1" dirty="0" smtClean="0">
                        <a:latin typeface="Cambria Math" panose="02040503050406030204" pitchFamily="18" charset="0"/>
                      </a:rPr>
                      <m:t>𝑊</m:t>
                    </m:r>
                    <m:r>
                      <a:rPr lang="en-US" sz="1600" i="1" dirty="0" smtClean="0">
                        <a:latin typeface="Cambria Math" panose="02040503050406030204" pitchFamily="18" charset="0"/>
                      </a:rPr>
                      <m:t>)</m:t>
                    </m:r>
                  </m:oMath>
                </a14:m>
                <a:r>
                  <a:rPr lang="en-US" sz="1600" dirty="0"/>
                  <a:t> as a </a:t>
                </a:r>
                <a:r>
                  <a:rPr lang="en-US" sz="1600" dirty="0">
                    <a:solidFill>
                      <a:srgbClr val="0070C0"/>
                    </a:solidFill>
                  </a:rPr>
                  <a:t>working model</a:t>
                </a:r>
                <a:r>
                  <a:rPr lang="en-US" sz="1600" dirty="0"/>
                  <a:t>, same for Ye-Shao’s robust score test which is additionally </a:t>
                </a:r>
                <a:r>
                  <a:rPr lang="en-US" sz="1600"/>
                  <a:t>robust to </a:t>
                </a:r>
                <a:r>
                  <a:rPr lang="en-US" sz="1600" dirty="0"/>
                  <a:t>covariate-adaptive randomization.</a:t>
                </a:r>
              </a:p>
            </p:txBody>
          </p:sp>
        </mc:Choice>
        <mc:Fallback xmlns="">
          <p:sp>
            <p:nvSpPr>
              <p:cNvPr id="7" name="TextBox 6">
                <a:extLst>
                  <a:ext uri="{FF2B5EF4-FFF2-40B4-BE49-F238E27FC236}">
                    <a16:creationId xmlns:a16="http://schemas.microsoft.com/office/drawing/2014/main" id="{DFEB24A0-3809-8A87-1556-EEE5F3EF3B67}"/>
                  </a:ext>
                </a:extLst>
              </p:cNvPr>
              <p:cNvSpPr txBox="1">
                <a:spLocks noRot="1" noChangeAspect="1" noMove="1" noResize="1" noEditPoints="1" noAdjustHandles="1" noChangeArrowheads="1" noChangeShapeType="1" noTextEdit="1"/>
              </p:cNvSpPr>
              <p:nvPr/>
            </p:nvSpPr>
            <p:spPr>
              <a:xfrm>
                <a:off x="838200" y="4314119"/>
                <a:ext cx="5937023" cy="1077218"/>
              </a:xfrm>
              <a:prstGeom prst="rect">
                <a:avLst/>
              </a:prstGeom>
              <a:blipFill>
                <a:blip r:embed="rId5"/>
                <a:stretch>
                  <a:fillRect l="-641" t="-1163" b="-6977"/>
                </a:stretch>
              </a:blipFill>
            </p:spPr>
            <p:txBody>
              <a:bodyPr/>
              <a:lstStyle/>
              <a:p>
                <a:r>
                  <a:rPr lang="en-US">
                    <a:noFill/>
                  </a:rPr>
                  <a:t> </a:t>
                </a:r>
              </a:p>
            </p:txBody>
          </p:sp>
        </mc:Fallback>
      </mc:AlternateContent>
    </p:spTree>
    <p:extLst>
      <p:ext uri="{BB962C8B-B14F-4D97-AF65-F5344CB8AC3E}">
        <p14:creationId xmlns:p14="http://schemas.microsoft.com/office/powerpoint/2010/main" val="1103406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a:extLst>
              <a:ext uri="{FF2B5EF4-FFF2-40B4-BE49-F238E27FC236}">
                <a16:creationId xmlns:a16="http://schemas.microsoft.com/office/drawing/2014/main" id="{141579A0-41D8-C066-8832-AF1BC1E11CEA}"/>
              </a:ext>
            </a:extLst>
          </p:cNvPr>
          <p:cNvSpPr/>
          <p:nvPr/>
        </p:nvSpPr>
        <p:spPr>
          <a:xfrm>
            <a:off x="838200" y="4240241"/>
            <a:ext cx="10515600" cy="1932714"/>
          </a:xfrm>
          <a:prstGeom prst="roundRect">
            <a:avLst>
              <a:gd name="adj" fmla="val 6095"/>
            </a:avLst>
          </a:prstGeom>
          <a:solidFill>
            <a:schemeClr val="accent3">
              <a:alpha val="29779"/>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CB716-5613-6D06-53F2-7DF1AE5999D4}"/>
              </a:ext>
            </a:extLst>
          </p:cNvPr>
          <p:cNvSpPr>
            <a:spLocks noGrp="1"/>
          </p:cNvSpPr>
          <p:nvPr>
            <p:ph type="title"/>
          </p:nvPr>
        </p:nvSpPr>
        <p:spPr/>
        <p:txBody>
          <a:bodyPr>
            <a:normAutofit fontScale="90000"/>
          </a:bodyPr>
          <a:lstStyle/>
          <a:p>
            <a:r>
              <a:rPr lang="en-US" dirty="0"/>
              <a:t>Covariate-adjusted Log-rank test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BD580CE-32BD-4F78-146C-9DE58CD5CA54}"/>
                  </a:ext>
                </a:extLst>
              </p:cNvPr>
              <p:cNvSpPr txBox="1"/>
              <p:nvPr/>
            </p:nvSpPr>
            <p:spPr>
              <a:xfrm>
                <a:off x="838200" y="1196787"/>
                <a:ext cx="10748684" cy="5025863"/>
              </a:xfrm>
              <a:prstGeom prst="rect">
                <a:avLst/>
              </a:prstGeom>
              <a:noFill/>
            </p:spPr>
            <p:txBody>
              <a:bodyPr wrap="square" rtlCol="0">
                <a:spAutoFit/>
              </a:bodyPr>
              <a:lstStyle/>
              <a:p>
                <a:pPr marL="344488" indent="-344488">
                  <a:spcAft>
                    <a:spcPts val="600"/>
                  </a:spcAft>
                  <a:buFont typeface="Wingdings" pitchFamily="2" charset="2"/>
                  <a:buChar char="v"/>
                </a:pPr>
                <a:r>
                  <a:rPr lang="en-US" b="1" dirty="0"/>
                  <a:t>Key idea</a:t>
                </a:r>
              </a:p>
              <a:p>
                <a:pPr marL="801688" lvl="1" indent="-344488">
                  <a:spcAft>
                    <a:spcPts val="600"/>
                  </a:spcAft>
                  <a:buFont typeface="Arial" panose="020B0604020202020204" pitchFamily="34" charset="0"/>
                  <a:buChar char="•"/>
                </a:pPr>
                <a:r>
                  <a:rPr lang="en-US" sz="1600" b="1" dirty="0"/>
                  <a:t>Log-rank test statistics: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𝐿</m:t>
                        </m:r>
                      </m:sub>
                    </m:sSub>
                    <m:r>
                      <a:rPr lang="en-US" sz="1600" b="0" i="1" smtClean="0">
                        <a:latin typeface="Cambria Math" panose="02040503050406030204" pitchFamily="18" charset="0"/>
                      </a:rPr>
                      <m:t>=</m:t>
                    </m:r>
                    <m:rad>
                      <m:radPr>
                        <m:degHide m:val="on"/>
                        <m:ctrlPr>
                          <a:rPr lang="en-US" sz="1600" i="1" smtClean="0">
                            <a:latin typeface="Cambria Math" panose="02040503050406030204" pitchFamily="18" charset="0"/>
                          </a:rPr>
                        </m:ctrlPr>
                      </m:radPr>
                      <m:deg/>
                      <m:e>
                        <m:r>
                          <a:rPr lang="en-US" sz="1600" b="0" i="1" smtClean="0">
                            <a:latin typeface="Cambria Math" panose="02040503050406030204" pitchFamily="18" charset="0"/>
                          </a:rPr>
                          <m:t>𝑛</m:t>
                        </m:r>
                      </m:e>
                    </m:rad>
                    <m:r>
                      <a:rPr lang="en-US" sz="1600" b="0" i="1" smtClean="0">
                        <a:latin typeface="Cambria Math" panose="02040503050406030204" pitchFamily="18" charset="0"/>
                      </a:rPr>
                      <m:t> </m:t>
                    </m:r>
                    <m:sSub>
                      <m:sSubPr>
                        <m:ctrlPr>
                          <a:rPr lang="en-US" i="1" dirty="0" smtClean="0">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𝑈</m:t>
                            </m:r>
                          </m:e>
                        </m:acc>
                      </m:e>
                      <m:sub>
                        <m:r>
                          <a:rPr lang="en-US" b="0" i="1" dirty="0" smtClean="0">
                            <a:latin typeface="Cambria Math" panose="02040503050406030204" pitchFamily="18" charset="0"/>
                          </a:rPr>
                          <m:t>𝐿</m:t>
                        </m:r>
                      </m:sub>
                    </m:sSub>
                    <m:r>
                      <a:rPr lang="en-US" b="0" i="1" dirty="0" smtClean="0">
                        <a:latin typeface="Cambria Math" panose="02040503050406030204" pitchFamily="18" charset="0"/>
                      </a:rPr>
                      <m:t>/</m:t>
                    </m:r>
                    <m:sSub>
                      <m:sSubPr>
                        <m:ctrlPr>
                          <a:rPr lang="en-US" i="1" dirty="0" smtClean="0">
                            <a:latin typeface="Cambria Math" panose="02040503050406030204" pitchFamily="18" charset="0"/>
                          </a:rPr>
                        </m:ctrlPr>
                      </m:sSubPr>
                      <m:e>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𝜎</m:t>
                            </m:r>
                          </m:e>
                        </m:acc>
                      </m:e>
                      <m:sub>
                        <m:r>
                          <a:rPr lang="en-US" b="0" i="1" dirty="0" smtClean="0">
                            <a:latin typeface="Cambria Math" panose="02040503050406030204" pitchFamily="18" charset="0"/>
                          </a:rPr>
                          <m:t>𝐿</m:t>
                        </m:r>
                      </m:sub>
                    </m:sSub>
                  </m:oMath>
                </a14:m>
                <a:endParaRPr lang="en-US" sz="1600" dirty="0"/>
              </a:p>
              <a:p>
                <a:endParaRPr lang="en-US" sz="1200" b="1" dirty="0"/>
              </a:p>
              <a:p>
                <a:pPr marL="800100" lvl="1" indent="-342900">
                  <a:spcAft>
                    <a:spcPts val="600"/>
                  </a:spcAft>
                  <a:buFont typeface="Arial" panose="020B0604020202020204" pitchFamily="34" charset="0"/>
                  <a:buChar char="•"/>
                </a:pPr>
                <a:r>
                  <a:rPr lang="en-US" sz="1600" b="1" dirty="0"/>
                  <a:t>Numerator can be </a:t>
                </a:r>
                <a:r>
                  <a:rPr lang="en-US" sz="1600" b="1" dirty="0">
                    <a:solidFill>
                      <a:srgbClr val="C00000"/>
                    </a:solidFill>
                  </a:rPr>
                  <a:t>linearized</a:t>
                </a:r>
                <a:r>
                  <a:rPr lang="en-US" sz="1600" b="1" dirty="0"/>
                  <a:t> using </a:t>
                </a:r>
                <a14:m>
                  <m:oMath xmlns:m="http://schemas.openxmlformats.org/officeDocument/2006/math">
                    <m:sSub>
                      <m:sSubPr>
                        <m:ctrlPr>
                          <a:rPr lang="en-US" sz="160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𝑂</m:t>
                            </m:r>
                          </m:e>
                        </m:acc>
                      </m:e>
                      <m:sub>
                        <m:r>
                          <a:rPr lang="en-US" sz="1600" i="1">
                            <a:latin typeface="Cambria Math" panose="02040503050406030204" pitchFamily="18" charset="0"/>
                          </a:rPr>
                          <m:t>𝑖</m:t>
                        </m:r>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𝑂</m:t>
                            </m:r>
                          </m:e>
                        </m:acc>
                      </m:e>
                      <m:sub>
                        <m:r>
                          <a:rPr lang="en-US" sz="1600" i="1">
                            <a:latin typeface="Cambria Math" panose="02040503050406030204" pitchFamily="18" charset="0"/>
                          </a:rPr>
                          <m:t>𝑖</m:t>
                        </m:r>
                        <m:r>
                          <a:rPr lang="en-US" sz="1600" b="0" i="1" smtClean="0">
                            <a:latin typeface="Cambria Math" panose="02040503050406030204" pitchFamily="18" charset="0"/>
                          </a:rPr>
                          <m:t>0</m:t>
                        </m:r>
                      </m:sub>
                    </m:sSub>
                  </m:oMath>
                </a14:m>
                <a:r>
                  <a:rPr lang="en-US" sz="1600" b="1" dirty="0"/>
                  <a:t> as derived outcomes:</a:t>
                </a:r>
              </a:p>
              <a:p>
                <a:pPr algn="ctr">
                  <a:spcAft>
                    <a:spcPts val="600"/>
                  </a:spcAft>
                </a:pPr>
                <a14:m>
                  <m:oMath xmlns:m="http://schemas.openxmlformats.org/officeDocument/2006/math">
                    <m:sSub>
                      <m:sSubPr>
                        <m:ctrlPr>
                          <a:rPr lang="en-US" sz="1600" b="0" i="1" smtClean="0">
                            <a:solidFill>
                              <a:schemeClr val="tx1"/>
                            </a:solidFill>
                            <a:latin typeface="Cambria Math" panose="02040503050406030204" pitchFamily="18" charset="0"/>
                          </a:rPr>
                        </m:ctrlPr>
                      </m:sSubPr>
                      <m:e>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𝑈</m:t>
                            </m:r>
                          </m:e>
                        </m:acc>
                      </m:e>
                      <m:sub>
                        <m:r>
                          <a:rPr lang="en-US" sz="1600" b="0" i="1" smtClean="0">
                            <a:solidFill>
                              <a:schemeClr val="tx1"/>
                            </a:solidFill>
                            <a:latin typeface="Cambria Math" panose="02040503050406030204" pitchFamily="18" charset="0"/>
                          </a:rPr>
                          <m:t>𝐿</m:t>
                        </m:r>
                      </m:sub>
                    </m:sSub>
                    <m:r>
                      <a:rPr lang="en-US" sz="1600" b="0" i="1" smtClean="0">
                        <a:solidFill>
                          <a:schemeClr val="tx1"/>
                        </a:solidFill>
                        <a:latin typeface="Cambria Math" panose="02040503050406030204" pitchFamily="18" charset="0"/>
                      </a:rPr>
                      <m:t>= </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1</m:t>
                        </m:r>
                      </m:num>
                      <m:den>
                        <m:r>
                          <a:rPr lang="en-US" sz="1600" b="0" i="1" smtClean="0">
                            <a:solidFill>
                              <a:schemeClr val="tx1"/>
                            </a:solidFill>
                            <a:latin typeface="Cambria Math" panose="02040503050406030204" pitchFamily="18" charset="0"/>
                          </a:rPr>
                          <m:t>𝑛</m:t>
                        </m:r>
                      </m:den>
                    </m:f>
                    <m:nary>
                      <m:naryPr>
                        <m:chr m:val="∑"/>
                        <m:ctrlPr>
                          <a:rPr lang="en-US" sz="1600" b="0" i="1" smtClean="0">
                            <a:solidFill>
                              <a:schemeClr val="tx1"/>
                            </a:solidFill>
                            <a:latin typeface="Cambria Math" panose="02040503050406030204" pitchFamily="18" charset="0"/>
                          </a:rPr>
                        </m:ctrlPr>
                      </m:naryPr>
                      <m:sub>
                        <m:r>
                          <m:rPr>
                            <m:brk m:alnAt="23"/>
                          </m:rP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=1</m:t>
                        </m:r>
                      </m:sub>
                      <m:sup>
                        <m:r>
                          <a:rPr lang="en-US" sz="1600" b="0" i="1" smtClean="0">
                            <a:solidFill>
                              <a:schemeClr val="tx1"/>
                            </a:solidFill>
                            <a:latin typeface="Cambria Math" panose="02040503050406030204" pitchFamily="18" charset="0"/>
                          </a:rPr>
                          <m:t>𝑛</m:t>
                        </m:r>
                      </m:sup>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𝐴</m:t>
                            </m:r>
                          </m:e>
                          <m:sub>
                            <m:r>
                              <a:rPr lang="en-US" sz="1600" b="0" i="1" smtClean="0">
                                <a:solidFill>
                                  <a:schemeClr val="tx1"/>
                                </a:solidFill>
                                <a:latin typeface="Cambria Math" panose="02040503050406030204" pitchFamily="18" charset="0"/>
                              </a:rPr>
                              <m:t>𝑖</m:t>
                            </m:r>
                          </m:sub>
                        </m:sSub>
                        <m:sSub>
                          <m:sSubPr>
                            <m:ctrlPr>
                              <a:rPr lang="en-US" sz="1600" b="0" i="1" smtClean="0">
                                <a:solidFill>
                                  <a:schemeClr val="tx1"/>
                                </a:solidFill>
                                <a:latin typeface="Cambria Math" panose="02040503050406030204" pitchFamily="18" charset="0"/>
                              </a:rPr>
                            </m:ctrlPr>
                          </m:sSubPr>
                          <m:e>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𝑂</m:t>
                                </m:r>
                              </m:e>
                            </m:acc>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e>
                    </m:nary>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(1−</m:t>
                        </m:r>
                        <m:r>
                          <a:rPr lang="en-US" sz="1600" b="0" i="1" smtClean="0">
                            <a:latin typeface="Cambria Math" panose="02040503050406030204" pitchFamily="18" charset="0"/>
                          </a:rPr>
                          <m:t>𝐴</m:t>
                        </m:r>
                      </m:e>
                      <m:sub>
                        <m:r>
                          <a:rPr lang="en-US" sz="1600" i="1">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𝑂</m:t>
                            </m:r>
                          </m:e>
                        </m:acc>
                      </m:e>
                      <m:sub>
                        <m:r>
                          <a:rPr lang="en-US" sz="1600" i="1">
                            <a:latin typeface="Cambria Math" panose="02040503050406030204" pitchFamily="18" charset="0"/>
                          </a:rPr>
                          <m:t>𝑖</m:t>
                        </m:r>
                        <m:r>
                          <a:rPr lang="en-US" sz="1600" b="0" i="1" smtClean="0">
                            <a:latin typeface="Cambria Math" panose="02040503050406030204" pitchFamily="18" charset="0"/>
                          </a:rPr>
                          <m:t>0</m:t>
                        </m:r>
                      </m:sub>
                    </m:sSub>
                  </m:oMath>
                </a14:m>
                <a:endParaRPr lang="en-US" sz="1600" b="1" dirty="0"/>
              </a:p>
              <a:p>
                <a:pPr algn="ctr"/>
                <a:endParaRPr lang="en-US" sz="1200" b="1" dirty="0"/>
              </a:p>
              <a:p>
                <a:pPr marL="801688" lvl="1" indent="-344488">
                  <a:spcAft>
                    <a:spcPts val="600"/>
                  </a:spcAft>
                  <a:buFont typeface="Arial" panose="020B0604020202020204" pitchFamily="34" charset="0"/>
                  <a:buChar char="•"/>
                </a:pPr>
                <a:r>
                  <a:rPr lang="en-US" sz="1600" b="1" dirty="0"/>
                  <a:t>Apply </a:t>
                </a:r>
                <a:r>
                  <a:rPr lang="en-US" sz="1600" b="1" dirty="0">
                    <a:solidFill>
                      <a:srgbClr val="C00000"/>
                    </a:solidFill>
                  </a:rPr>
                  <a:t>linear adjustment</a:t>
                </a:r>
                <a:r>
                  <a:rPr lang="en-US" sz="1600" b="1" dirty="0"/>
                  <a:t> (</a:t>
                </a:r>
                <a:r>
                  <a:rPr lang="en-US" sz="1600" b="1" dirty="0">
                    <a:solidFill>
                      <a:srgbClr val="C00000"/>
                    </a:solidFill>
                  </a:rPr>
                  <a:t>ANHECOVA</a:t>
                </a:r>
                <a:r>
                  <a:rPr lang="en-US" sz="1600" b="1" dirty="0"/>
                  <a:t>) to derived outcomes</a:t>
                </a:r>
              </a:p>
              <a:p>
                <a:pPr algn="ctr">
                  <a:spcAft>
                    <a:spcPts val="600"/>
                  </a:spcAft>
                </a:pPr>
                <a14:m>
                  <m:oMath xmlns:m="http://schemas.openxmlformats.org/officeDocument/2006/math">
                    <m:sSub>
                      <m:sSubPr>
                        <m:ctrlPr>
                          <a:rPr lang="en-US" sz="1600" i="1">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i="1">
                                <a:latin typeface="Cambria Math" panose="02040503050406030204" pitchFamily="18" charset="0"/>
                              </a:rPr>
                              <m:t>𝑈</m:t>
                            </m:r>
                          </m:e>
                        </m:acc>
                      </m:e>
                      <m:sub>
                        <m:r>
                          <a:rPr lang="en-US" sz="1600" i="1" smtClean="0">
                            <a:latin typeface="Cambria Math" panose="02040503050406030204" pitchFamily="18" charset="0"/>
                          </a:rPr>
                          <m:t>𝐶</m:t>
                        </m:r>
                        <m:r>
                          <a:rPr lang="en-US" sz="1600" b="0" i="1" smtClean="0">
                            <a:latin typeface="Cambria Math" panose="02040503050406030204" pitchFamily="18" charset="0"/>
                          </a:rPr>
                          <m:t>𝐿</m:t>
                        </m:r>
                      </m:sub>
                    </m:sSub>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𝑛</m:t>
                        </m:r>
                      </m:den>
                    </m:f>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𝑛</m:t>
                        </m:r>
                      </m:sup>
                      <m:e>
                        <m:sSub>
                          <m:sSubPr>
                            <m:ctrlPr>
                              <a:rPr lang="en-US" sz="1600" i="1">
                                <a:latin typeface="Cambria Math" panose="02040503050406030204" pitchFamily="18" charset="0"/>
                              </a:rPr>
                            </m:ctrlPr>
                          </m:sSubPr>
                          <m:e>
                            <m:r>
                              <a:rPr lang="en-US" sz="1600" b="0" i="1" smtClean="0">
                                <a:latin typeface="Cambria Math" panose="02040503050406030204" pitchFamily="18" charset="0"/>
                              </a:rPr>
                              <m:t>𝐴</m:t>
                            </m:r>
                          </m:e>
                          <m:sub>
                            <m:r>
                              <a:rPr lang="en-US" sz="1600" i="1">
                                <a:latin typeface="Cambria Math" panose="02040503050406030204" pitchFamily="18" charset="0"/>
                              </a:rPr>
                              <m:t>𝑖</m:t>
                            </m:r>
                          </m:sub>
                        </m:sSub>
                        <m:d>
                          <m:dPr>
                            <m:begChr m:val="{"/>
                            <m:endChr m:val="}"/>
                            <m:ctrlPr>
                              <a:rPr lang="en-US" sz="1600" b="0" i="1" smtClean="0">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𝑂</m:t>
                                    </m:r>
                                  </m:e>
                                </m:acc>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Sup>
                              <m:sSubSupPr>
                                <m:ctrlPr>
                                  <a:rPr lang="en-US" sz="1600" i="1" dirty="0">
                                    <a:solidFill>
                                      <a:prstClr val="black"/>
                                    </a:solidFill>
                                    <a:latin typeface="Cambria Math" panose="02040503050406030204" pitchFamily="18" charset="0"/>
                                  </a:rPr>
                                </m:ctrlPr>
                              </m:sSubSupPr>
                              <m:e>
                                <m:acc>
                                  <m:accPr>
                                    <m:chr m:val="̂"/>
                                    <m:ctrlPr>
                                      <a:rPr lang="en-US" sz="1600" i="1" dirty="0">
                                        <a:solidFill>
                                          <a:prstClr val="black"/>
                                        </a:solidFill>
                                        <a:latin typeface="Cambria Math" panose="02040503050406030204" pitchFamily="18" charset="0"/>
                                      </a:rPr>
                                    </m:ctrlPr>
                                  </m:accPr>
                                  <m:e>
                                    <m:r>
                                      <a:rPr lang="en-US" sz="1600" i="1" dirty="0">
                                        <a:solidFill>
                                          <a:prstClr val="black"/>
                                        </a:solidFill>
                                        <a:latin typeface="Cambria Math" panose="02040503050406030204" pitchFamily="18" charset="0"/>
                                      </a:rPr>
                                      <m:t>𝛽</m:t>
                                    </m:r>
                                  </m:e>
                                </m:acc>
                              </m:e>
                              <m:sub>
                                <m:r>
                                  <a:rPr lang="en-US" sz="1600" b="0" i="1" dirty="0" smtClean="0">
                                    <a:solidFill>
                                      <a:prstClr val="black"/>
                                    </a:solidFill>
                                    <a:latin typeface="Cambria Math" panose="02040503050406030204" pitchFamily="18" charset="0"/>
                                  </a:rPr>
                                  <m:t>1</m:t>
                                </m:r>
                              </m:sub>
                              <m:sup>
                                <m:r>
                                  <a:rPr lang="en-US" sz="1600" b="0" i="1" dirty="0" smtClean="0">
                                    <a:solidFill>
                                      <a:prstClr val="black"/>
                                    </a:solidFill>
                                    <a:latin typeface="Cambria Math" panose="02040503050406030204" pitchFamily="18" charset="0"/>
                                  </a:rPr>
                                  <m:t>⊤</m:t>
                                </m:r>
                              </m:sup>
                            </m:sSubSup>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𝑋</m:t>
                                    </m:r>
                                  </m:e>
                                </m:acc>
                              </m:e>
                            </m:d>
                          </m:e>
                        </m:d>
                        <m:r>
                          <a:rPr lang="en-US" sz="1600" i="1">
                            <a:latin typeface="Cambria Math" panose="02040503050406030204" pitchFamily="18" charset="0"/>
                          </a:rPr>
                          <m:t>−</m:t>
                        </m:r>
                      </m:e>
                    </m:nary>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(1−</m:t>
                        </m:r>
                        <m:r>
                          <a:rPr lang="en-US" sz="1600" b="0" i="1" smtClean="0">
                            <a:latin typeface="Cambria Math" panose="02040503050406030204" pitchFamily="18" charset="0"/>
                          </a:rPr>
                          <m:t>𝐴</m:t>
                        </m:r>
                      </m:e>
                      <m:sub>
                        <m:r>
                          <a:rPr lang="en-US" sz="1600" i="1">
                            <a:latin typeface="Cambria Math" panose="02040503050406030204" pitchFamily="18" charset="0"/>
                          </a:rPr>
                          <m:t>𝑖</m:t>
                        </m:r>
                      </m:sub>
                    </m:sSub>
                    <m:r>
                      <a:rPr lang="en-US" sz="1600" i="1">
                        <a:latin typeface="Cambria Math" panose="02040503050406030204" pitchFamily="18" charset="0"/>
                      </a:rPr>
                      <m:t>)</m:t>
                    </m:r>
                    <m:d>
                      <m:dPr>
                        <m:begChr m:val="{"/>
                        <m:endChr m:val="}"/>
                        <m:ctrlPr>
                          <a:rPr lang="en-US" sz="1600" b="0" i="1" smtClean="0">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𝑂</m:t>
                                </m:r>
                              </m:e>
                            </m:acc>
                          </m:e>
                          <m:sub>
                            <m:r>
                              <a:rPr lang="en-US" sz="1600" i="1">
                                <a:latin typeface="Cambria Math" panose="02040503050406030204" pitchFamily="18" charset="0"/>
                              </a:rPr>
                              <m:t>𝑖</m:t>
                            </m:r>
                            <m:r>
                              <a:rPr lang="en-US" sz="1600" i="1">
                                <a:latin typeface="Cambria Math" panose="02040503050406030204" pitchFamily="18" charset="0"/>
                              </a:rPr>
                              <m:t>0</m:t>
                            </m:r>
                          </m:sub>
                        </m:sSub>
                        <m:r>
                          <a:rPr lang="en-US" sz="1600" b="0" i="1" smtClean="0">
                            <a:latin typeface="Cambria Math" panose="02040503050406030204" pitchFamily="18" charset="0"/>
                          </a:rPr>
                          <m:t>−</m:t>
                        </m:r>
                        <m:sSubSup>
                          <m:sSubSupPr>
                            <m:ctrlPr>
                              <a:rPr lang="en-US" sz="1600" i="1" dirty="0">
                                <a:solidFill>
                                  <a:prstClr val="black"/>
                                </a:solidFill>
                                <a:latin typeface="Cambria Math" panose="02040503050406030204" pitchFamily="18" charset="0"/>
                              </a:rPr>
                            </m:ctrlPr>
                          </m:sSubSupPr>
                          <m:e>
                            <m:acc>
                              <m:accPr>
                                <m:chr m:val="̂"/>
                                <m:ctrlPr>
                                  <a:rPr lang="en-US" sz="1600" i="1" dirty="0">
                                    <a:solidFill>
                                      <a:prstClr val="black"/>
                                    </a:solidFill>
                                    <a:latin typeface="Cambria Math" panose="02040503050406030204" pitchFamily="18" charset="0"/>
                                  </a:rPr>
                                </m:ctrlPr>
                              </m:accPr>
                              <m:e>
                                <m:r>
                                  <a:rPr lang="en-US" sz="1600" i="1" dirty="0">
                                    <a:solidFill>
                                      <a:prstClr val="black"/>
                                    </a:solidFill>
                                    <a:latin typeface="Cambria Math" panose="02040503050406030204" pitchFamily="18" charset="0"/>
                                  </a:rPr>
                                  <m:t>𝛽</m:t>
                                </m:r>
                              </m:e>
                            </m:acc>
                          </m:e>
                          <m:sub>
                            <m:r>
                              <a:rPr lang="en-US" sz="1600" b="0" i="1" dirty="0" smtClean="0">
                                <a:solidFill>
                                  <a:prstClr val="black"/>
                                </a:solidFill>
                                <a:latin typeface="Cambria Math" panose="02040503050406030204" pitchFamily="18" charset="0"/>
                              </a:rPr>
                              <m:t>0</m:t>
                            </m:r>
                          </m:sub>
                          <m:sup>
                            <m:r>
                              <a:rPr lang="en-US" sz="1600" i="1" dirty="0">
                                <a:solidFill>
                                  <a:prstClr val="black"/>
                                </a:solidFill>
                                <a:latin typeface="Cambria Math" panose="02040503050406030204" pitchFamily="18" charset="0"/>
                              </a:rPr>
                              <m:t>⊤</m:t>
                            </m:r>
                          </m:sup>
                        </m:sSub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m:t>
                                </m:r>
                              </m:sub>
                            </m:sSub>
                            <m:r>
                              <a:rPr lang="en-US" sz="1600" i="1">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𝑋</m:t>
                                </m:r>
                              </m:e>
                            </m:acc>
                          </m:e>
                        </m:d>
                      </m:e>
                    </m:d>
                  </m:oMath>
                </a14:m>
                <a:endParaRPr lang="en-US" sz="1600" dirty="0"/>
              </a:p>
              <a:p>
                <a:pPr marL="344488">
                  <a:spcAft>
                    <a:spcPts val="600"/>
                  </a:spcAft>
                </a:pPr>
                <a:endParaRPr lang="en-US" sz="1600" dirty="0"/>
              </a:p>
              <a:p>
                <a:pPr marL="344488">
                  <a:spcAft>
                    <a:spcPts val="600"/>
                  </a:spcAft>
                </a:pPr>
                <a:endParaRPr lang="en-US" sz="600" dirty="0"/>
              </a:p>
              <a:p>
                <a:pPr marL="344488" indent="-344488">
                  <a:spcAft>
                    <a:spcPts val="600"/>
                  </a:spcAft>
                  <a:buFont typeface="Wingdings" pitchFamily="2" charset="2"/>
                  <a:buChar char="v"/>
                </a:pPr>
                <a:r>
                  <a:rPr lang="en-US" b="1" dirty="0"/>
                  <a:t>Theory (under the same null and assumption needed for Log-rank test)</a:t>
                </a:r>
              </a:p>
              <a:p>
                <a:pPr>
                  <a:spcAft>
                    <a:spcPts val="300"/>
                  </a:spcAft>
                </a:pPr>
                <a:r>
                  <a:rPr lang="en-US" sz="1600" dirty="0"/>
                  <a:t>If </a:t>
                </a:r>
                <a:r>
                  <a:rPr lang="en-US" sz="1600" dirty="0">
                    <a:solidFill>
                      <a:schemeClr val="tx1"/>
                    </a:solidFill>
                  </a:rPr>
                  <a:t>all joint levels of </a:t>
                </a:r>
                <a14:m>
                  <m:oMath xmlns:m="http://schemas.openxmlformats.org/officeDocument/2006/math">
                    <m:r>
                      <a:rPr lang="en-US" sz="1600" i="1">
                        <a:solidFill>
                          <a:schemeClr val="tx1"/>
                        </a:solidFill>
                        <a:latin typeface="Cambria Math" panose="02040503050406030204" pitchFamily="18" charset="0"/>
                      </a:rPr>
                      <m:t>𝑍</m:t>
                    </m:r>
                  </m:oMath>
                </a14:m>
                <a:r>
                  <a:rPr lang="en-US" sz="1600" dirty="0">
                    <a:solidFill>
                      <a:schemeClr val="tx1"/>
                    </a:solidFill>
                  </a:rPr>
                  <a:t> is a sub-vector of </a:t>
                </a:r>
                <a:r>
                  <a:rPr lang="en-US" sz="1600" dirty="0"/>
                  <a:t>covariates (</a:t>
                </a:r>
                <a14:m>
                  <m:oMath xmlns:m="http://schemas.openxmlformats.org/officeDocument/2006/math">
                    <m:r>
                      <a:rPr lang="en-US" sz="1600" b="0" i="1" smtClean="0">
                        <a:latin typeface="Cambria Math" panose="02040503050406030204" pitchFamily="18" charset="0"/>
                      </a:rPr>
                      <m:t>𝑋</m:t>
                    </m:r>
                  </m:oMath>
                </a14:m>
                <a:r>
                  <a:rPr lang="en-US" sz="1600" dirty="0"/>
                  <a:t>) used for adjustment, the </a:t>
                </a:r>
                <a:r>
                  <a:rPr lang="en-US" sz="1600" b="1" dirty="0">
                    <a:solidFill>
                      <a:srgbClr val="C00000"/>
                    </a:solidFill>
                  </a:rPr>
                  <a:t>Covariate-Adjusted </a:t>
                </a:r>
                <a:r>
                  <a:rPr lang="en-US" sz="1600" b="1" dirty="0"/>
                  <a:t>Log-rank test</a:t>
                </a:r>
                <a:endParaRPr lang="en-US" sz="1600" dirty="0"/>
              </a:p>
              <a:p>
                <a:pPr>
                  <a:spcBef>
                    <a:spcPts val="300"/>
                  </a:spcBef>
                  <a:spcAft>
                    <a:spcPts val="600"/>
                  </a:spcAft>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𝐶𝐿</m:t>
                          </m:r>
                        </m:sub>
                      </m:sSub>
                      <m:r>
                        <a:rPr lang="en-US" sz="1600" b="0" i="1" smtClean="0">
                          <a:latin typeface="Cambria Math" panose="02040503050406030204" pitchFamily="18" charset="0"/>
                        </a:rPr>
                        <m:t>=</m:t>
                      </m:r>
                      <m:rad>
                        <m:radPr>
                          <m:degHide m:val="on"/>
                          <m:ctrlPr>
                            <a:rPr lang="en-US" sz="1600" i="1">
                              <a:latin typeface="Cambria Math" panose="02040503050406030204" pitchFamily="18" charset="0"/>
                            </a:rPr>
                          </m:ctrlPr>
                        </m:radPr>
                        <m:deg/>
                        <m:e>
                          <m:r>
                            <a:rPr lang="en-US" sz="1600" i="1">
                              <a:latin typeface="Cambria Math" panose="02040503050406030204" pitchFamily="18" charset="0"/>
                            </a:rPr>
                            <m:t>𝑛</m:t>
                          </m:r>
                        </m:e>
                      </m:rad>
                      <m:r>
                        <a:rPr lang="en-US" sz="1600" i="1">
                          <a:latin typeface="Cambria Math" panose="02040503050406030204" pitchFamily="18" charset="0"/>
                        </a:rPr>
                        <m:t> </m:t>
                      </m:r>
                      <m:sSub>
                        <m:sSubPr>
                          <m:ctrlPr>
                            <a:rPr lang="en-US" sz="1600" i="1" dirty="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𝑈</m:t>
                              </m:r>
                            </m:e>
                          </m:acc>
                        </m:e>
                        <m:sub>
                          <m:r>
                            <a:rPr lang="en-US" sz="1600" b="0" i="1" smtClean="0">
                              <a:latin typeface="Cambria Math" panose="02040503050406030204" pitchFamily="18" charset="0"/>
                            </a:rPr>
                            <m:t>𝐶</m:t>
                          </m:r>
                          <m:r>
                            <a:rPr lang="en-US" sz="1600" i="1" dirty="0">
                              <a:latin typeface="Cambria Math" panose="02040503050406030204" pitchFamily="18" charset="0"/>
                            </a:rPr>
                            <m:t>𝐿</m:t>
                          </m:r>
                        </m:sub>
                      </m:sSub>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𝜎</m:t>
                              </m:r>
                            </m:e>
                          </m:acc>
                        </m:e>
                        <m:sub>
                          <m:r>
                            <a:rPr lang="en-US" sz="1600" b="0" i="1" dirty="0" smtClean="0">
                              <a:latin typeface="Cambria Math" panose="02040503050406030204" pitchFamily="18" charset="0"/>
                            </a:rPr>
                            <m:t>𝐶</m:t>
                          </m:r>
                          <m:r>
                            <a:rPr lang="en-US" sz="1600" i="1" dirty="0">
                              <a:latin typeface="Cambria Math" panose="02040503050406030204" pitchFamily="18" charset="0"/>
                            </a:rPr>
                            <m:t>𝐿</m:t>
                          </m:r>
                        </m:sub>
                      </m:sSub>
                    </m:oMath>
                  </m:oMathPara>
                </a14:m>
                <a:endParaRPr lang="en-US" sz="1600" dirty="0"/>
              </a:p>
              <a:p>
                <a:pPr>
                  <a:spcAft>
                    <a:spcPts val="300"/>
                  </a:spcAft>
                </a:pPr>
                <a:r>
                  <a:rPr lang="en-US" sz="1600" dirty="0"/>
                  <a:t>is asymptotically </a:t>
                </a:r>
                <a:r>
                  <a:rPr lang="en-US" sz="1600" dirty="0">
                    <a:solidFill>
                      <a:srgbClr val="C00000"/>
                    </a:solidFill>
                  </a:rPr>
                  <a:t>valid, universal </a:t>
                </a:r>
                <a:r>
                  <a:rPr lang="en-US" sz="1600" dirty="0"/>
                  <a:t>and </a:t>
                </a:r>
                <a:r>
                  <a:rPr lang="en-US" sz="1600" dirty="0">
                    <a:solidFill>
                      <a:srgbClr val="C00000"/>
                    </a:solidFill>
                  </a:rPr>
                  <a:t>guaranteed to be more powerful </a:t>
                </a:r>
                <a:r>
                  <a:rPr lang="en-US" sz="1600" dirty="0"/>
                  <a:t>than the log-rank test, </a:t>
                </a:r>
                <a:r>
                  <a:rPr lang="en-US" sz="1600" dirty="0">
                    <a:solidFill>
                      <a:srgbClr val="0070C0"/>
                    </a:solidFill>
                  </a:rPr>
                  <a:t>regardless of true data generating process </a:t>
                </a:r>
                <a:r>
                  <a:rPr lang="en-US" sz="1600" dirty="0"/>
                  <a:t>and</a:t>
                </a:r>
                <a:r>
                  <a:rPr lang="en-US" sz="1600" dirty="0">
                    <a:solidFill>
                      <a:srgbClr val="0070C0"/>
                    </a:solidFill>
                  </a:rPr>
                  <a:t> which randomization scheme is used</a:t>
                </a:r>
                <a:r>
                  <a:rPr lang="en-US" sz="1600" dirty="0"/>
                  <a:t>, where </a:t>
                </a:r>
                <a14:m>
                  <m:oMath xmlns:m="http://schemas.openxmlformats.org/officeDocument/2006/math">
                    <m:sSubSup>
                      <m:sSubSupPr>
                        <m:ctrlPr>
                          <a:rPr lang="en-US" sz="1600" i="1" dirty="0" smtClean="0">
                            <a:latin typeface="Cambria Math" panose="02040503050406030204" pitchFamily="18" charset="0"/>
                          </a:rPr>
                        </m:ctrlPr>
                      </m:sSubSupPr>
                      <m:e>
                        <m:acc>
                          <m:accPr>
                            <m:chr m:val="̂"/>
                            <m:ctrlPr>
                              <a:rPr lang="en-US" sz="1600" i="1" dirty="0">
                                <a:latin typeface="Cambria Math" panose="02040503050406030204" pitchFamily="18" charset="0"/>
                              </a:rPr>
                            </m:ctrlPr>
                          </m:accPr>
                          <m:e>
                            <m:r>
                              <a:rPr lang="en-US" sz="1600" b="0" i="1" dirty="0">
                                <a:latin typeface="Cambria Math" panose="02040503050406030204" pitchFamily="18" charset="0"/>
                              </a:rPr>
                              <m:t>𝜎</m:t>
                            </m:r>
                          </m:e>
                        </m:acc>
                      </m:e>
                      <m:sub>
                        <m:r>
                          <a:rPr lang="en-US" sz="1600" b="0" i="1" dirty="0" smtClean="0">
                            <a:latin typeface="Cambria Math" panose="02040503050406030204" pitchFamily="18" charset="0"/>
                          </a:rPr>
                          <m:t>𝐶</m:t>
                        </m:r>
                        <m:r>
                          <a:rPr lang="en-US" sz="1600" b="0" i="1" dirty="0">
                            <a:latin typeface="Cambria Math" panose="02040503050406030204" pitchFamily="18" charset="0"/>
                          </a:rPr>
                          <m:t>𝐿</m:t>
                        </m:r>
                      </m:sub>
                      <m:sup>
                        <m:r>
                          <a:rPr lang="en-US" sz="1600" b="0" i="1" dirty="0" smtClean="0">
                            <a:latin typeface="Cambria Math" panose="02040503050406030204" pitchFamily="18" charset="0"/>
                          </a:rPr>
                          <m:t>2</m:t>
                        </m:r>
                      </m:sup>
                    </m:sSubSup>
                    <m:r>
                      <a:rPr lang="en-US" sz="1600" b="0" i="1" dirty="0" smtClean="0">
                        <a:latin typeface="Cambria Math" panose="02040503050406030204" pitchFamily="18" charset="0"/>
                      </a:rPr>
                      <m:t>=</m:t>
                    </m:r>
                    <m:sSubSup>
                      <m:sSubSupPr>
                        <m:ctrlPr>
                          <a:rPr lang="en-US" sz="1600" i="1" dirty="0" smtClean="0">
                            <a:latin typeface="Cambria Math" panose="02040503050406030204" pitchFamily="18" charset="0"/>
                          </a:rPr>
                        </m:ctrlPr>
                      </m:sSubSupPr>
                      <m:e>
                        <m:acc>
                          <m:accPr>
                            <m:chr m:val="̂"/>
                            <m:ctrlPr>
                              <a:rPr lang="en-US" sz="1600" i="1" dirty="0">
                                <a:latin typeface="Cambria Math" panose="02040503050406030204" pitchFamily="18" charset="0"/>
                              </a:rPr>
                            </m:ctrlPr>
                          </m:accPr>
                          <m:e>
                            <m:r>
                              <a:rPr lang="en-US" sz="1600" b="0" i="1" dirty="0">
                                <a:latin typeface="Cambria Math" panose="02040503050406030204" pitchFamily="18" charset="0"/>
                              </a:rPr>
                              <m:t>𝜎</m:t>
                            </m:r>
                          </m:e>
                        </m:acc>
                      </m:e>
                      <m:sub>
                        <m:r>
                          <a:rPr lang="en-US" sz="1600" b="0" i="1" dirty="0">
                            <a:latin typeface="Cambria Math" panose="02040503050406030204" pitchFamily="18" charset="0"/>
                          </a:rPr>
                          <m:t>𝐿</m:t>
                        </m:r>
                      </m:sub>
                      <m:sup>
                        <m:r>
                          <a:rPr lang="en-US" sz="1600" b="0" i="1" dirty="0" smtClean="0">
                            <a:latin typeface="Cambria Math" panose="02040503050406030204" pitchFamily="18" charset="0"/>
                          </a:rPr>
                          <m:t>2</m:t>
                        </m:r>
                      </m:sup>
                    </m:sSubSup>
                    <m:r>
                      <a:rPr lang="en-US" sz="1600" b="0" i="1" dirty="0" smtClean="0">
                        <a:latin typeface="Cambria Math" panose="02040503050406030204" pitchFamily="18" charset="0"/>
                      </a:rPr>
                      <m:t>−</m:t>
                    </m:r>
                    <m:r>
                      <a:rPr lang="en-US" sz="1600" b="0" i="1" dirty="0" smtClean="0">
                        <a:latin typeface="Cambria Math" panose="02040503050406030204" pitchFamily="18" charset="0"/>
                      </a:rPr>
                      <m:t>𝜋</m:t>
                    </m:r>
                    <m:d>
                      <m:dPr>
                        <m:ctrlPr>
                          <a:rPr lang="en-US" sz="1600" i="1" dirty="0" smtClean="0">
                            <a:latin typeface="Cambria Math" panose="02040503050406030204" pitchFamily="18" charset="0"/>
                          </a:rPr>
                        </m:ctrlPr>
                      </m:dPr>
                      <m:e>
                        <m:r>
                          <a:rPr lang="en-US" sz="1600" b="0" i="1" dirty="0" smtClean="0">
                            <a:latin typeface="Cambria Math" panose="02040503050406030204" pitchFamily="18" charset="0"/>
                          </a:rPr>
                          <m:t>1−</m:t>
                        </m:r>
                        <m:r>
                          <a:rPr lang="en-US" sz="1600" b="0" i="1" dirty="0" smtClean="0">
                            <a:latin typeface="Cambria Math" panose="02040503050406030204" pitchFamily="18" charset="0"/>
                          </a:rPr>
                          <m:t>𝜋</m:t>
                        </m:r>
                      </m:e>
                    </m:d>
                    <m:sSup>
                      <m:sSupPr>
                        <m:ctrlPr>
                          <a:rPr lang="en-US" sz="1600" i="1" dirty="0" smtClean="0">
                            <a:latin typeface="Cambria Math" panose="02040503050406030204" pitchFamily="18" charset="0"/>
                          </a:rPr>
                        </m:ctrlPr>
                      </m:sSupPr>
                      <m:e>
                        <m:d>
                          <m:dPr>
                            <m:ctrlPr>
                              <a:rPr lang="en-US" sz="1600" i="1" dirty="0" smtClean="0">
                                <a:latin typeface="Cambria Math" panose="02040503050406030204" pitchFamily="18" charset="0"/>
                              </a:rPr>
                            </m:ctrlPr>
                          </m:dPr>
                          <m:e>
                            <m:sSub>
                              <m:sSubPr>
                                <m:ctrlPr>
                                  <a:rPr lang="en-US" sz="1600" i="1" dirty="0" smtClean="0">
                                    <a:latin typeface="Cambria Math" panose="02040503050406030204" pitchFamily="18" charset="0"/>
                                  </a:rPr>
                                </m:ctrlPr>
                              </m:sSubPr>
                              <m:e>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𝛽</m:t>
                                    </m:r>
                                  </m:e>
                                </m:acc>
                              </m:e>
                              <m:sub>
                                <m:r>
                                  <a:rPr lang="en-US" sz="1600" b="0" i="1" dirty="0" smtClean="0">
                                    <a:latin typeface="Cambria Math" panose="02040503050406030204" pitchFamily="18" charset="0"/>
                                  </a:rPr>
                                  <m:t>1</m:t>
                                </m:r>
                              </m:sub>
                            </m:sSub>
                            <m:r>
                              <a:rPr lang="en-US" sz="1600" b="0" i="1" dirty="0" smtClean="0">
                                <a:latin typeface="Cambria Math" panose="02040503050406030204" pitchFamily="18" charset="0"/>
                              </a:rPr>
                              <m:t>+</m:t>
                            </m:r>
                            <m:sSub>
                              <m:sSubPr>
                                <m:ctrlPr>
                                  <a:rPr lang="en-US" sz="1600" i="1" dirty="0" smtClean="0">
                                    <a:latin typeface="Cambria Math" panose="02040503050406030204" pitchFamily="18" charset="0"/>
                                  </a:rPr>
                                </m:ctrlPr>
                              </m:sSubPr>
                              <m:e>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𝛽</m:t>
                                    </m:r>
                                  </m:e>
                                </m:acc>
                              </m:e>
                              <m:sub>
                                <m:r>
                                  <a:rPr lang="en-US" sz="1600" b="0" i="1" dirty="0" smtClean="0">
                                    <a:latin typeface="Cambria Math" panose="02040503050406030204" pitchFamily="18" charset="0"/>
                                  </a:rPr>
                                  <m:t>0</m:t>
                                </m:r>
                              </m:sub>
                            </m:sSub>
                          </m:e>
                        </m:d>
                      </m:e>
                      <m:sup>
                        <m:r>
                          <a:rPr lang="en-US" sz="1600" b="0" i="1" dirty="0" smtClean="0">
                            <a:latin typeface="Cambria Math" panose="02040503050406030204" pitchFamily="18" charset="0"/>
                          </a:rPr>
                          <m:t>⊤</m:t>
                        </m:r>
                      </m:sup>
                    </m:sSup>
                    <m:sSub>
                      <m:sSubPr>
                        <m:ctrlPr>
                          <a:rPr lang="en-US" sz="1600" i="1" dirty="0" smtClean="0">
                            <a:latin typeface="Cambria Math" panose="02040503050406030204" pitchFamily="18" charset="0"/>
                          </a:rPr>
                        </m:ctrlPr>
                      </m:sSubPr>
                      <m:e>
                        <m:acc>
                          <m:accPr>
                            <m:chr m:val="̂"/>
                            <m:ctrlPr>
                              <a:rPr lang="en-US" sz="1600" i="1" dirty="0" smtClean="0">
                                <a:latin typeface="Cambria Math" panose="02040503050406030204" pitchFamily="18" charset="0"/>
                              </a:rPr>
                            </m:ctrlPr>
                          </m:accPr>
                          <m:e>
                            <m:r>
                              <m:rPr>
                                <m:sty m:val="p"/>
                              </m:rPr>
                              <a:rPr lang="en-US" sz="1600" b="0" i="0" dirty="0" smtClean="0">
                                <a:latin typeface="Cambria Math" panose="02040503050406030204" pitchFamily="18" charset="0"/>
                              </a:rPr>
                              <m:t>Σ</m:t>
                            </m:r>
                          </m:e>
                        </m:acc>
                      </m:e>
                      <m:sub>
                        <m:r>
                          <a:rPr lang="en-US" sz="1600" b="0" i="1" dirty="0" smtClean="0">
                            <a:latin typeface="Cambria Math" panose="02040503050406030204" pitchFamily="18" charset="0"/>
                          </a:rPr>
                          <m:t>𝑋</m:t>
                        </m:r>
                      </m:sub>
                    </m:sSub>
                    <m:d>
                      <m:dPr>
                        <m:ctrlPr>
                          <a:rPr lang="en-US" sz="1600" i="1" dirty="0" smtClean="0">
                            <a:latin typeface="Cambria Math" panose="02040503050406030204" pitchFamily="18" charset="0"/>
                          </a:rPr>
                        </m:ctrlPr>
                      </m:dPr>
                      <m:e>
                        <m:sSub>
                          <m:sSubPr>
                            <m:ctrlPr>
                              <a:rPr lang="en-US" sz="1600" i="1" dirty="0">
                                <a:latin typeface="Cambria Math" panose="02040503050406030204" pitchFamily="18" charset="0"/>
                              </a:rPr>
                            </m:ctrlPr>
                          </m:sSub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𝛽</m:t>
                                </m:r>
                              </m:e>
                            </m:acc>
                          </m:e>
                          <m:sub>
                            <m:r>
                              <a:rPr lang="en-US" sz="1600" i="1" dirty="0">
                                <a:latin typeface="Cambria Math" panose="02040503050406030204" pitchFamily="18" charset="0"/>
                              </a:rPr>
                              <m:t>1</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𝛽</m:t>
                                </m:r>
                              </m:e>
                            </m:acc>
                          </m:e>
                          <m:sub>
                            <m:r>
                              <a:rPr lang="en-US" sz="1600" i="1" dirty="0">
                                <a:latin typeface="Cambria Math" panose="02040503050406030204" pitchFamily="18" charset="0"/>
                              </a:rPr>
                              <m:t>0</m:t>
                            </m:r>
                          </m:sub>
                        </m:sSub>
                      </m:e>
                    </m:d>
                  </m:oMath>
                </a14:m>
                <a:r>
                  <a:rPr lang="en-US" sz="1600" dirty="0"/>
                  <a:t>.</a:t>
                </a:r>
              </a:p>
              <a:p>
                <a:pPr marL="806450" lvl="1" indent="-349250">
                  <a:spcAft>
                    <a:spcPts val="300"/>
                  </a:spcAft>
                  <a:buFont typeface="Arial" panose="020B0604020202020204" pitchFamily="34" charset="0"/>
                  <a:buChar char="•"/>
                </a:pPr>
                <a:r>
                  <a:rPr lang="en-US" sz="1600" dirty="0"/>
                  <a:t>A similar result for covariate adjusted stratified log-rank test is also derived.</a:t>
                </a:r>
              </a:p>
            </p:txBody>
          </p:sp>
        </mc:Choice>
        <mc:Fallback xmlns="">
          <p:sp>
            <p:nvSpPr>
              <p:cNvPr id="4" name="TextBox 3">
                <a:extLst>
                  <a:ext uri="{FF2B5EF4-FFF2-40B4-BE49-F238E27FC236}">
                    <a16:creationId xmlns:a16="http://schemas.microsoft.com/office/drawing/2014/main" id="{0BD580CE-32BD-4F78-146C-9DE58CD5CA54}"/>
                  </a:ext>
                </a:extLst>
              </p:cNvPr>
              <p:cNvSpPr txBox="1">
                <a:spLocks noRot="1" noChangeAspect="1" noMove="1" noResize="1" noEditPoints="1" noAdjustHandles="1" noChangeArrowheads="1" noChangeShapeType="1" noTextEdit="1"/>
              </p:cNvSpPr>
              <p:nvPr/>
            </p:nvSpPr>
            <p:spPr>
              <a:xfrm>
                <a:off x="838200" y="1196787"/>
                <a:ext cx="10748684" cy="5025863"/>
              </a:xfrm>
              <a:prstGeom prst="rect">
                <a:avLst/>
              </a:prstGeom>
              <a:blipFill>
                <a:blip r:embed="rId3"/>
                <a:stretch>
                  <a:fillRect l="-472" t="-504"/>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51B87E86-2A91-8963-18E5-73082880AD90}"/>
              </a:ext>
            </a:extLst>
          </p:cNvPr>
          <p:cNvGrpSpPr/>
          <p:nvPr/>
        </p:nvGrpSpPr>
        <p:grpSpPr>
          <a:xfrm>
            <a:off x="5220855" y="3701259"/>
            <a:ext cx="3871043" cy="374831"/>
            <a:chOff x="5391870" y="3731187"/>
            <a:chExt cx="3871043" cy="374831"/>
          </a:xfrm>
        </p:grpSpPr>
        <p:sp>
          <p:nvSpPr>
            <p:cNvPr id="6" name="Right Brace 5">
              <a:extLst>
                <a:ext uri="{FF2B5EF4-FFF2-40B4-BE49-F238E27FC236}">
                  <a16:creationId xmlns:a16="http://schemas.microsoft.com/office/drawing/2014/main" id="{475B6D0C-8235-47AD-7B5B-9D11C44BB2B2}"/>
                </a:ext>
              </a:extLst>
            </p:cNvPr>
            <p:cNvSpPr/>
            <p:nvPr/>
          </p:nvSpPr>
          <p:spPr>
            <a:xfrm rot="5400000">
              <a:off x="8568498" y="3308481"/>
              <a:ext cx="99409" cy="944821"/>
            </a:xfrm>
            <a:prstGeom prst="rightBrace">
              <a:avLst>
                <a:gd name="adj1" fmla="val 78523"/>
                <a:gd name="adj2" fmla="val 50000"/>
              </a:avLst>
            </a:prstGeom>
            <a:ln>
              <a:solidFill>
                <a:srgbClr val="0070C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846F8DC4-9914-AF21-112F-6CBFCFB34876}"/>
                </a:ext>
              </a:extLst>
            </p:cNvPr>
            <p:cNvSpPr txBox="1"/>
            <p:nvPr/>
          </p:nvSpPr>
          <p:spPr>
            <a:xfrm>
              <a:off x="5391870" y="3767464"/>
              <a:ext cx="3871043" cy="338554"/>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pPr algn="ctr"/>
              <a:r>
                <a:rPr lang="en-US" sz="1600" dirty="0">
                  <a:solidFill>
                    <a:srgbClr val="0070C0"/>
                  </a:solidFill>
                </a:rPr>
                <a:t>estimators of zero</a:t>
              </a:r>
            </a:p>
          </p:txBody>
        </p:sp>
        <p:sp>
          <p:nvSpPr>
            <p:cNvPr id="8" name="Right Brace 7">
              <a:extLst>
                <a:ext uri="{FF2B5EF4-FFF2-40B4-BE49-F238E27FC236}">
                  <a16:creationId xmlns:a16="http://schemas.microsoft.com/office/drawing/2014/main" id="{9564FD91-106B-F26C-2EE9-E1AAD0FF043D}"/>
                </a:ext>
              </a:extLst>
            </p:cNvPr>
            <p:cNvSpPr/>
            <p:nvPr/>
          </p:nvSpPr>
          <p:spPr>
            <a:xfrm rot="5400000">
              <a:off x="5936304" y="3308484"/>
              <a:ext cx="99406" cy="944819"/>
            </a:xfrm>
            <a:prstGeom prst="rightBrace">
              <a:avLst>
                <a:gd name="adj1" fmla="val 78523"/>
                <a:gd name="adj2" fmla="val 50000"/>
              </a:avLst>
            </a:prstGeom>
            <a:ln>
              <a:solidFill>
                <a:srgbClr val="0070C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3CC2A0B-0D32-B4EC-F2FE-06B32CACD6D7}"/>
                </a:ext>
              </a:extLst>
            </p:cNvPr>
            <p:cNvCxnSpPr>
              <a:cxnSpLocks/>
            </p:cNvCxnSpPr>
            <p:nvPr/>
          </p:nvCxnSpPr>
          <p:spPr>
            <a:xfrm flipH="1" flipV="1">
              <a:off x="5986007" y="3876638"/>
              <a:ext cx="447262" cy="7064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5B45E5D-0025-2711-78C9-68D4FB01FAC3}"/>
                </a:ext>
              </a:extLst>
            </p:cNvPr>
            <p:cNvCxnSpPr>
              <a:cxnSpLocks/>
            </p:cNvCxnSpPr>
            <p:nvPr/>
          </p:nvCxnSpPr>
          <p:spPr>
            <a:xfrm flipV="1">
              <a:off x="8172016" y="3876638"/>
              <a:ext cx="447863" cy="7064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BB1C13AA-F89A-2818-B5BE-4B13199E59C6}"/>
              </a:ext>
            </a:extLst>
          </p:cNvPr>
          <p:cNvSpPr/>
          <p:nvPr/>
        </p:nvSpPr>
        <p:spPr>
          <a:xfrm>
            <a:off x="400877" y="6386033"/>
            <a:ext cx="10392136" cy="461665"/>
          </a:xfrm>
          <a:prstGeom prst="rect">
            <a:avLst/>
          </a:prstGeom>
        </p:spPr>
        <p:txBody>
          <a:bodyPr wrap="square">
            <a:spAutoFit/>
          </a:bodyPr>
          <a:lstStyle/>
          <a:p>
            <a:r>
              <a:rPr lang="en-US" sz="1200" i="1" dirty="0"/>
              <a:t>Ye, Shao, Yi and Zhao (2023). Toward better practice of covariate adjustment in analyzing randomized clinical trials. JASA</a:t>
            </a:r>
          </a:p>
          <a:p>
            <a:r>
              <a:rPr lang="en-US" sz="1200" i="1" dirty="0"/>
              <a:t>Ye, Shao and Yi (2024). Covariate-adjusted log-rank test: guaranteed efficiency gain and universal applicability. Biometrika</a:t>
            </a:r>
            <a:r>
              <a:rPr lang="en-US" sz="1200" b="1" i="1" dirty="0"/>
              <a:t>.</a:t>
            </a:r>
            <a:endParaRPr lang="en-US" sz="1200" i="1" dirty="0"/>
          </a:p>
        </p:txBody>
      </p:sp>
    </p:spTree>
    <p:extLst>
      <p:ext uri="{BB962C8B-B14F-4D97-AF65-F5344CB8AC3E}">
        <p14:creationId xmlns:p14="http://schemas.microsoft.com/office/powerpoint/2010/main" val="265598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4" end="1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B716-5613-6D06-53F2-7DF1AE5999D4}"/>
              </a:ext>
            </a:extLst>
          </p:cNvPr>
          <p:cNvSpPr>
            <a:spLocks noGrp="1"/>
          </p:cNvSpPr>
          <p:nvPr>
            <p:ph type="title"/>
          </p:nvPr>
        </p:nvSpPr>
        <p:spPr/>
        <p:txBody>
          <a:bodyPr>
            <a:normAutofit fontScale="90000"/>
          </a:bodyPr>
          <a:lstStyle/>
          <a:p>
            <a:r>
              <a:rPr lang="en-US" dirty="0"/>
              <a:t>Covariate-adjusted Log-rank test</a:t>
            </a:r>
          </a:p>
        </p:txBody>
      </p:sp>
      <mc:AlternateContent xmlns:mc="http://schemas.openxmlformats.org/markup-compatibility/2006" xmlns:a14="http://schemas.microsoft.com/office/drawing/2010/main">
        <mc:Choice Requires="a14">
          <p:graphicFrame>
            <p:nvGraphicFramePr>
              <p:cNvPr id="29" name="Table 15">
                <a:extLst>
                  <a:ext uri="{FF2B5EF4-FFF2-40B4-BE49-F238E27FC236}">
                    <a16:creationId xmlns:a16="http://schemas.microsoft.com/office/drawing/2014/main" id="{A53A40FC-B724-9326-E37D-2D55F912FE32}"/>
                  </a:ext>
                </a:extLst>
              </p:cNvPr>
              <p:cNvGraphicFramePr>
                <a:graphicFrameLocks noGrp="1"/>
              </p:cNvGraphicFramePr>
              <p:nvPr/>
            </p:nvGraphicFramePr>
            <p:xfrm>
              <a:off x="838200" y="1775460"/>
              <a:ext cx="5937023" cy="2494280"/>
            </p:xfrm>
            <a:graphic>
              <a:graphicData uri="http://schemas.openxmlformats.org/drawingml/2006/table">
                <a:tbl>
                  <a:tblPr firstRow="1" bandRow="1">
                    <a:tableStyleId>{5940675A-B579-460E-94D1-54222C63F5DA}</a:tableStyleId>
                  </a:tblPr>
                  <a:tblGrid>
                    <a:gridCol w="2532380">
                      <a:extLst>
                        <a:ext uri="{9D8B030D-6E8A-4147-A177-3AD203B41FA5}">
                          <a16:colId xmlns:a16="http://schemas.microsoft.com/office/drawing/2014/main" val="3009864318"/>
                        </a:ext>
                      </a:extLst>
                    </a:gridCol>
                    <a:gridCol w="3404643">
                      <a:extLst>
                        <a:ext uri="{9D8B030D-6E8A-4147-A177-3AD203B41FA5}">
                          <a16:colId xmlns:a16="http://schemas.microsoft.com/office/drawing/2014/main" val="839686340"/>
                        </a:ext>
                      </a:extLst>
                    </a:gridCol>
                  </a:tblGrid>
                  <a:tr h="370840">
                    <a:tc>
                      <a:txBody>
                        <a:bodyPr/>
                        <a:lstStyle/>
                        <a:p>
                          <a:r>
                            <a:rPr lang="en-US" dirty="0"/>
                            <a:t>Null Hypothesis</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H</m:t>
                                    </m:r>
                                  </m:e>
                                  <m:sub>
                                    <m:r>
                                      <a:rPr lang="en-US" sz="1800">
                                        <a:solidFill>
                                          <a:schemeClr val="tx1"/>
                                        </a:solidFill>
                                        <a:latin typeface="Cambria Math" panose="02040503050406030204" pitchFamily="18" charset="0"/>
                                      </a:rPr>
                                      <m:t>0</m:t>
                                    </m:r>
                                  </m:sub>
                                </m:sSub>
                                <m:r>
                                  <a:rPr lang="en-US" sz="1800">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𝜆</m:t>
                                    </m:r>
                                  </m:e>
                                  <m:sub>
                                    <m:r>
                                      <a:rPr lang="en-US" sz="1800" i="1">
                                        <a:solidFill>
                                          <a:schemeClr val="tx1"/>
                                        </a:solidFill>
                                        <a:latin typeface="Cambria Math" panose="02040503050406030204" pitchFamily="18" charset="0"/>
                                      </a:rPr>
                                      <m:t>0</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𝑡</m:t>
                                    </m:r>
                                  </m:e>
                                </m:d>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𝜆</m:t>
                                    </m:r>
                                  </m:e>
                                  <m:sub>
                                    <m:r>
                                      <a:rPr lang="en-US" sz="1800" i="1">
                                        <a:solidFill>
                                          <a:schemeClr val="tx1"/>
                                        </a:solidFill>
                                        <a:latin typeface="Cambria Math" panose="02040503050406030204" pitchFamily="18" charset="0"/>
                                      </a:rPr>
                                      <m:t>1</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𝑡</m:t>
                                    </m:r>
                                  </m:e>
                                </m:d>
                              </m:oMath>
                            </m:oMathPara>
                          </a14:m>
                          <a:endParaRPr lang="en-US" dirty="0"/>
                        </a:p>
                      </a:txBody>
                      <a:tcPr anchor="ctr"/>
                    </a:tc>
                    <a:extLst>
                      <a:ext uri="{0D108BD9-81ED-4DB2-BD59-A6C34878D82A}">
                        <a16:rowId xmlns:a16="http://schemas.microsoft.com/office/drawing/2014/main" val="3549464474"/>
                      </a:ext>
                    </a:extLst>
                  </a:tr>
                  <a:tr h="370840">
                    <a:tc>
                      <a:txBody>
                        <a:bodyPr/>
                        <a:lstStyle/>
                        <a:p>
                          <a:r>
                            <a:rPr lang="en-US" dirty="0"/>
                            <a:t>Censoring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𝐶</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𝑇</m:t>
                                </m:r>
                                <m:r>
                                  <a:rPr lang="en-US" sz="1800" b="0" i="1" smtClean="0">
                                    <a:solidFill>
                                      <a:schemeClr val="tx1"/>
                                    </a:solidFill>
                                    <a:latin typeface="Cambria Math" panose="02040503050406030204" pitchFamily="18" charset="0"/>
                                  </a:rPr>
                                  <m:t> | </m:t>
                                </m:r>
                                <m:r>
                                  <a:rPr lang="en-US" sz="1800" b="0" i="1" smtClean="0">
                                    <a:solidFill>
                                      <a:schemeClr val="tx1"/>
                                    </a:solidFill>
                                    <a:latin typeface="Cambria Math" panose="02040503050406030204" pitchFamily="18" charset="0"/>
                                  </a:rPr>
                                  <m:t>𝐴</m:t>
                                </m:r>
                              </m:oMath>
                            </m:oMathPara>
                          </a14:m>
                          <a:endParaRPr lang="en-US" sz="1800" dirty="0">
                            <a:solidFill>
                              <a:schemeClr val="tx1"/>
                            </a:solidFill>
                          </a:endParaRPr>
                        </a:p>
                      </a:txBody>
                      <a:tcPr anchor="ctr"/>
                    </a:tc>
                    <a:extLst>
                      <a:ext uri="{0D108BD9-81ED-4DB2-BD59-A6C34878D82A}">
                        <a16:rowId xmlns:a16="http://schemas.microsoft.com/office/drawing/2014/main" val="76965371"/>
                      </a:ext>
                    </a:extLst>
                  </a:tr>
                  <a:tr h="370840">
                    <a:tc>
                      <a:txBody>
                        <a:bodyPr/>
                        <a:lstStyle/>
                        <a:p>
                          <a:r>
                            <a:rPr lang="en-US" dirty="0"/>
                            <a:t>Covariate-adjusted?</a:t>
                          </a:r>
                        </a:p>
                      </a:txBody>
                      <a:tcPr anchor="ctr"/>
                    </a:tc>
                    <a:tc>
                      <a:txBody>
                        <a:bodyPr/>
                        <a:lstStyle/>
                        <a:p>
                          <a:pPr algn="ctr"/>
                          <a:r>
                            <a:rPr lang="en-US" b="1" dirty="0">
                              <a:solidFill>
                                <a:srgbClr val="C00000"/>
                              </a:solidFill>
                            </a:rPr>
                            <a:t>Yes</a:t>
                          </a:r>
                          <a:r>
                            <a:rPr lang="en-US" b="0" dirty="0">
                              <a:solidFill>
                                <a:schemeClr val="tx1"/>
                              </a:solidFill>
                            </a:rPr>
                            <a:t>, any covariates</a:t>
                          </a:r>
                        </a:p>
                      </a:txBody>
                      <a:tcPr anchor="ctr"/>
                    </a:tc>
                    <a:extLst>
                      <a:ext uri="{0D108BD9-81ED-4DB2-BD59-A6C34878D82A}">
                        <a16:rowId xmlns:a16="http://schemas.microsoft.com/office/drawing/2014/main" val="1281150758"/>
                      </a:ext>
                    </a:extLst>
                  </a:tr>
                  <a:tr h="370840">
                    <a:tc>
                      <a:txBody>
                        <a:bodyPr/>
                        <a:lstStyle/>
                        <a:p>
                          <a:r>
                            <a:rPr lang="en-US" dirty="0"/>
                            <a:t>Valid under SR?</a:t>
                          </a:r>
                        </a:p>
                      </a:txBody>
                      <a:tcPr anchor="ctr"/>
                    </a:tc>
                    <a:tc>
                      <a:txBody>
                        <a:bodyPr/>
                        <a:lstStyle/>
                        <a:p>
                          <a:pPr algn="ctr"/>
                          <a:r>
                            <a:rPr lang="en-US" b="1" dirty="0">
                              <a:solidFill>
                                <a:srgbClr val="C00000"/>
                              </a:solidFill>
                            </a:rPr>
                            <a:t>Yes</a:t>
                          </a:r>
                        </a:p>
                      </a:txBody>
                      <a:tcPr anchor="ctr"/>
                    </a:tc>
                    <a:extLst>
                      <a:ext uri="{0D108BD9-81ED-4DB2-BD59-A6C34878D82A}">
                        <a16:rowId xmlns:a16="http://schemas.microsoft.com/office/drawing/2014/main" val="219249878"/>
                      </a:ext>
                    </a:extLst>
                  </a:tr>
                  <a:tr h="370840">
                    <a:tc>
                      <a:txBody>
                        <a:bodyPr/>
                        <a:lstStyle/>
                        <a:p>
                          <a:r>
                            <a:rPr lang="en-US" dirty="0"/>
                            <a:t>Valid under CAR?</a:t>
                          </a:r>
                        </a:p>
                      </a:txBody>
                      <a:tcPr anchor="ctr"/>
                    </a:tc>
                    <a:tc>
                      <a:txBody>
                        <a:bodyPr/>
                        <a:lstStyle/>
                        <a:p>
                          <a:pPr algn="ctr"/>
                          <a:r>
                            <a:rPr lang="en-US" b="1" dirty="0">
                              <a:solidFill>
                                <a:srgbClr val="C00000"/>
                              </a:solidFill>
                            </a:rPr>
                            <a:t>Yes</a:t>
                          </a:r>
                        </a:p>
                        <a:p>
                          <a:pPr algn="ctr"/>
                          <a:endParaRPr lang="en-US" b="0" dirty="0">
                            <a:solidFill>
                              <a:srgbClr val="C00000"/>
                            </a:solidFill>
                          </a:endParaRPr>
                        </a:p>
                      </a:txBody>
                      <a:tcPr anchor="ctr"/>
                    </a:tc>
                    <a:extLst>
                      <a:ext uri="{0D108BD9-81ED-4DB2-BD59-A6C34878D82A}">
                        <a16:rowId xmlns:a16="http://schemas.microsoft.com/office/drawing/2014/main" val="3390024818"/>
                      </a:ext>
                    </a:extLst>
                  </a:tr>
                  <a:tr h="370840">
                    <a:tc>
                      <a:txBody>
                        <a:bodyPr/>
                        <a:lstStyle/>
                        <a:p>
                          <a:r>
                            <a:rPr lang="en-US" dirty="0"/>
                            <a:t>Efficiency gain?</a:t>
                          </a:r>
                        </a:p>
                      </a:txBody>
                      <a:tcPr anchor="ctr"/>
                    </a:tc>
                    <a:tc>
                      <a:txBody>
                        <a:bodyPr/>
                        <a:lstStyle/>
                        <a:p>
                          <a:pPr algn="ctr"/>
                          <a:endParaRPr lang="en-US" b="1" dirty="0">
                            <a:solidFill>
                              <a:schemeClr val="tx1"/>
                            </a:solidFill>
                          </a:endParaRPr>
                        </a:p>
                      </a:txBody>
                      <a:tcPr anchor="ctr"/>
                    </a:tc>
                    <a:extLst>
                      <a:ext uri="{0D108BD9-81ED-4DB2-BD59-A6C34878D82A}">
                        <a16:rowId xmlns:a16="http://schemas.microsoft.com/office/drawing/2014/main" val="1361451326"/>
                      </a:ext>
                    </a:extLst>
                  </a:tr>
                </a:tbl>
              </a:graphicData>
            </a:graphic>
          </p:graphicFrame>
        </mc:Choice>
        <mc:Fallback xmlns="">
          <p:graphicFrame>
            <p:nvGraphicFramePr>
              <p:cNvPr id="29" name="Table 15">
                <a:extLst>
                  <a:ext uri="{FF2B5EF4-FFF2-40B4-BE49-F238E27FC236}">
                    <a16:creationId xmlns:a16="http://schemas.microsoft.com/office/drawing/2014/main" id="{A53A40FC-B724-9326-E37D-2D55F912FE32}"/>
                  </a:ext>
                </a:extLst>
              </p:cNvPr>
              <p:cNvGraphicFramePr>
                <a:graphicFrameLocks noGrp="1"/>
              </p:cNvGraphicFramePr>
              <p:nvPr>
                <p:extLst>
                  <p:ext uri="{D42A27DB-BD31-4B8C-83A1-F6EECF244321}">
                    <p14:modId xmlns:p14="http://schemas.microsoft.com/office/powerpoint/2010/main" val="909527293"/>
                  </p:ext>
                </p:extLst>
              </p:nvPr>
            </p:nvGraphicFramePr>
            <p:xfrm>
              <a:off x="838200" y="1775460"/>
              <a:ext cx="5937023" cy="2494280"/>
            </p:xfrm>
            <a:graphic>
              <a:graphicData uri="http://schemas.openxmlformats.org/drawingml/2006/table">
                <a:tbl>
                  <a:tblPr firstRow="1" bandRow="1">
                    <a:tableStyleId>{5940675A-B579-460E-94D1-54222C63F5DA}</a:tableStyleId>
                  </a:tblPr>
                  <a:tblGrid>
                    <a:gridCol w="2532380">
                      <a:extLst>
                        <a:ext uri="{9D8B030D-6E8A-4147-A177-3AD203B41FA5}">
                          <a16:colId xmlns:a16="http://schemas.microsoft.com/office/drawing/2014/main" val="3009864318"/>
                        </a:ext>
                      </a:extLst>
                    </a:gridCol>
                    <a:gridCol w="3404643">
                      <a:extLst>
                        <a:ext uri="{9D8B030D-6E8A-4147-A177-3AD203B41FA5}">
                          <a16:colId xmlns:a16="http://schemas.microsoft.com/office/drawing/2014/main" val="839686340"/>
                        </a:ext>
                      </a:extLst>
                    </a:gridCol>
                  </a:tblGrid>
                  <a:tr h="370840">
                    <a:tc>
                      <a:txBody>
                        <a:bodyPr/>
                        <a:lstStyle/>
                        <a:p>
                          <a:r>
                            <a:rPr lang="en-US" dirty="0"/>
                            <a:t>Null Hypothesis</a:t>
                          </a:r>
                        </a:p>
                      </a:txBody>
                      <a:tcPr anchor="ctr"/>
                    </a:tc>
                    <a:tc>
                      <a:txBody>
                        <a:bodyPr/>
                        <a:lstStyle/>
                        <a:p>
                          <a:endParaRPr lang="en-US"/>
                        </a:p>
                      </a:txBody>
                      <a:tcPr anchor="ctr">
                        <a:blipFill>
                          <a:blip r:embed="rId3"/>
                          <a:stretch>
                            <a:fillRect l="-75000" t="-6897" r="-373" b="-610345"/>
                          </a:stretch>
                        </a:blipFill>
                      </a:tcPr>
                    </a:tc>
                    <a:extLst>
                      <a:ext uri="{0D108BD9-81ED-4DB2-BD59-A6C34878D82A}">
                        <a16:rowId xmlns:a16="http://schemas.microsoft.com/office/drawing/2014/main" val="3549464474"/>
                      </a:ext>
                    </a:extLst>
                  </a:tr>
                  <a:tr h="370840">
                    <a:tc>
                      <a:txBody>
                        <a:bodyPr/>
                        <a:lstStyle/>
                        <a:p>
                          <a:r>
                            <a:rPr lang="en-US" dirty="0"/>
                            <a:t>Censoring</a:t>
                          </a:r>
                        </a:p>
                      </a:txBody>
                      <a:tcPr anchor="ctr"/>
                    </a:tc>
                    <a:tc>
                      <a:txBody>
                        <a:bodyPr/>
                        <a:lstStyle/>
                        <a:p>
                          <a:endParaRPr lang="en-US"/>
                        </a:p>
                      </a:txBody>
                      <a:tcPr anchor="ctr">
                        <a:blipFill>
                          <a:blip r:embed="rId3"/>
                          <a:stretch>
                            <a:fillRect l="-75000" t="-103333" r="-373" b="-490000"/>
                          </a:stretch>
                        </a:blipFill>
                      </a:tcPr>
                    </a:tc>
                    <a:extLst>
                      <a:ext uri="{0D108BD9-81ED-4DB2-BD59-A6C34878D82A}">
                        <a16:rowId xmlns:a16="http://schemas.microsoft.com/office/drawing/2014/main" val="76965371"/>
                      </a:ext>
                    </a:extLst>
                  </a:tr>
                  <a:tr h="370840">
                    <a:tc>
                      <a:txBody>
                        <a:bodyPr/>
                        <a:lstStyle/>
                        <a:p>
                          <a:r>
                            <a:rPr lang="en-US" dirty="0"/>
                            <a:t>Covariate-adjusted?</a:t>
                          </a:r>
                        </a:p>
                      </a:txBody>
                      <a:tcPr anchor="ctr"/>
                    </a:tc>
                    <a:tc>
                      <a:txBody>
                        <a:bodyPr/>
                        <a:lstStyle/>
                        <a:p>
                          <a:pPr algn="ctr"/>
                          <a:r>
                            <a:rPr lang="en-US" b="1" dirty="0">
                              <a:solidFill>
                                <a:srgbClr val="C00000"/>
                              </a:solidFill>
                            </a:rPr>
                            <a:t>Yes</a:t>
                          </a:r>
                          <a:r>
                            <a:rPr lang="en-US" b="0" dirty="0">
                              <a:solidFill>
                                <a:schemeClr val="tx1"/>
                              </a:solidFill>
                            </a:rPr>
                            <a:t>, any covariates</a:t>
                          </a:r>
                        </a:p>
                      </a:txBody>
                      <a:tcPr anchor="ctr"/>
                    </a:tc>
                    <a:extLst>
                      <a:ext uri="{0D108BD9-81ED-4DB2-BD59-A6C34878D82A}">
                        <a16:rowId xmlns:a16="http://schemas.microsoft.com/office/drawing/2014/main" val="1281150758"/>
                      </a:ext>
                    </a:extLst>
                  </a:tr>
                  <a:tr h="370840">
                    <a:tc>
                      <a:txBody>
                        <a:bodyPr/>
                        <a:lstStyle/>
                        <a:p>
                          <a:r>
                            <a:rPr lang="en-US" dirty="0"/>
                            <a:t>Valid under SR?</a:t>
                          </a:r>
                        </a:p>
                      </a:txBody>
                      <a:tcPr anchor="ctr"/>
                    </a:tc>
                    <a:tc>
                      <a:txBody>
                        <a:bodyPr/>
                        <a:lstStyle/>
                        <a:p>
                          <a:pPr algn="ctr"/>
                          <a:r>
                            <a:rPr lang="en-US" b="1" dirty="0">
                              <a:solidFill>
                                <a:srgbClr val="C00000"/>
                              </a:solidFill>
                            </a:rPr>
                            <a:t>Yes</a:t>
                          </a:r>
                        </a:p>
                      </a:txBody>
                      <a:tcPr anchor="ctr"/>
                    </a:tc>
                    <a:extLst>
                      <a:ext uri="{0D108BD9-81ED-4DB2-BD59-A6C34878D82A}">
                        <a16:rowId xmlns:a16="http://schemas.microsoft.com/office/drawing/2014/main" val="219249878"/>
                      </a:ext>
                    </a:extLst>
                  </a:tr>
                  <a:tr h="640080">
                    <a:tc>
                      <a:txBody>
                        <a:bodyPr/>
                        <a:lstStyle/>
                        <a:p>
                          <a:r>
                            <a:rPr lang="en-US" dirty="0"/>
                            <a:t>Valid under CAR?</a:t>
                          </a:r>
                        </a:p>
                      </a:txBody>
                      <a:tcPr anchor="ctr"/>
                    </a:tc>
                    <a:tc>
                      <a:txBody>
                        <a:bodyPr/>
                        <a:lstStyle/>
                        <a:p>
                          <a:pPr algn="ctr"/>
                          <a:r>
                            <a:rPr lang="en-US" b="1" dirty="0">
                              <a:solidFill>
                                <a:srgbClr val="C00000"/>
                              </a:solidFill>
                            </a:rPr>
                            <a:t>Yes</a:t>
                          </a:r>
                        </a:p>
                        <a:p>
                          <a:pPr algn="ctr"/>
                          <a:endParaRPr lang="en-US" b="0" dirty="0">
                            <a:solidFill>
                              <a:srgbClr val="C00000"/>
                            </a:solidFill>
                          </a:endParaRPr>
                        </a:p>
                      </a:txBody>
                      <a:tcPr anchor="ctr"/>
                    </a:tc>
                    <a:extLst>
                      <a:ext uri="{0D108BD9-81ED-4DB2-BD59-A6C34878D82A}">
                        <a16:rowId xmlns:a16="http://schemas.microsoft.com/office/drawing/2014/main" val="3390024818"/>
                      </a:ext>
                    </a:extLst>
                  </a:tr>
                  <a:tr h="370840">
                    <a:tc>
                      <a:txBody>
                        <a:bodyPr/>
                        <a:lstStyle/>
                        <a:p>
                          <a:r>
                            <a:rPr lang="en-US" dirty="0"/>
                            <a:t>Efficiency gain?</a:t>
                          </a:r>
                        </a:p>
                      </a:txBody>
                      <a:tcPr anchor="ctr"/>
                    </a:tc>
                    <a:tc>
                      <a:txBody>
                        <a:bodyPr/>
                        <a:lstStyle/>
                        <a:p>
                          <a:pPr algn="ctr"/>
                          <a:endParaRPr lang="en-US" b="1" dirty="0">
                            <a:solidFill>
                              <a:schemeClr val="tx1"/>
                            </a:solidFill>
                          </a:endParaRPr>
                        </a:p>
                      </a:txBody>
                      <a:tcPr anchor="ctr"/>
                    </a:tc>
                    <a:extLst>
                      <a:ext uri="{0D108BD9-81ED-4DB2-BD59-A6C34878D82A}">
                        <a16:rowId xmlns:a16="http://schemas.microsoft.com/office/drawing/2014/main" val="1361451326"/>
                      </a:ext>
                    </a:extLst>
                  </a:tr>
                </a:tbl>
              </a:graphicData>
            </a:graphic>
          </p:graphicFrame>
        </mc:Fallback>
      </mc:AlternateContent>
      <p:pic>
        <p:nvPicPr>
          <p:cNvPr id="3" name="Picture 2">
            <a:extLst>
              <a:ext uri="{FF2B5EF4-FFF2-40B4-BE49-F238E27FC236}">
                <a16:creationId xmlns:a16="http://schemas.microsoft.com/office/drawing/2014/main" id="{FADCA415-6DAB-C9C0-4273-304F405EE5BA}"/>
              </a:ext>
            </a:extLst>
          </p:cNvPr>
          <p:cNvPicPr>
            <a:picLocks noChangeAspect="1"/>
          </p:cNvPicPr>
          <p:nvPr/>
        </p:nvPicPr>
        <p:blipFill>
          <a:blip r:embed="rId4"/>
          <a:stretch>
            <a:fillRect/>
          </a:stretch>
        </p:blipFill>
        <p:spPr>
          <a:xfrm>
            <a:off x="7239553" y="1422861"/>
            <a:ext cx="4754880" cy="3199478"/>
          </a:xfrm>
          <a:prstGeom prst="rect">
            <a:avLst/>
          </a:prstGeom>
        </p:spPr>
      </p:pic>
      <p:sp>
        <p:nvSpPr>
          <p:cNvPr id="4" name="Rounded Rectangle 6">
            <a:extLst>
              <a:ext uri="{FF2B5EF4-FFF2-40B4-BE49-F238E27FC236}">
                <a16:creationId xmlns:a16="http://schemas.microsoft.com/office/drawing/2014/main" id="{0F283389-4749-3566-A666-A84FE2E45989}"/>
              </a:ext>
            </a:extLst>
          </p:cNvPr>
          <p:cNvSpPr/>
          <p:nvPr/>
        </p:nvSpPr>
        <p:spPr>
          <a:xfrm>
            <a:off x="3637173" y="3580765"/>
            <a:ext cx="2855648" cy="288078"/>
          </a:xfrm>
          <a:custGeom>
            <a:avLst/>
            <a:gdLst>
              <a:gd name="connsiteX0" fmla="*/ 0 w 6189134"/>
              <a:gd name="connsiteY0" fmla="*/ 106825 h 640936"/>
              <a:gd name="connsiteX1" fmla="*/ 106825 w 6189134"/>
              <a:gd name="connsiteY1" fmla="*/ 0 h 640936"/>
              <a:gd name="connsiteX2" fmla="*/ 651258 w 6189134"/>
              <a:gd name="connsiteY2" fmla="*/ 0 h 640936"/>
              <a:gd name="connsiteX3" fmla="*/ 1135936 w 6189134"/>
              <a:gd name="connsiteY3" fmla="*/ 0 h 640936"/>
              <a:gd name="connsiteX4" fmla="*/ 1680369 w 6189134"/>
              <a:gd name="connsiteY4" fmla="*/ 0 h 640936"/>
              <a:gd name="connsiteX5" fmla="*/ 2165047 w 6189134"/>
              <a:gd name="connsiteY5" fmla="*/ 0 h 640936"/>
              <a:gd name="connsiteX6" fmla="*/ 2888745 w 6189134"/>
              <a:gd name="connsiteY6" fmla="*/ 0 h 640936"/>
              <a:gd name="connsiteX7" fmla="*/ 3373423 w 6189134"/>
              <a:gd name="connsiteY7" fmla="*/ 0 h 640936"/>
              <a:gd name="connsiteX8" fmla="*/ 3858101 w 6189134"/>
              <a:gd name="connsiteY8" fmla="*/ 0 h 640936"/>
              <a:gd name="connsiteX9" fmla="*/ 4342779 w 6189134"/>
              <a:gd name="connsiteY9" fmla="*/ 0 h 640936"/>
              <a:gd name="connsiteX10" fmla="*/ 5126232 w 6189134"/>
              <a:gd name="connsiteY10" fmla="*/ 0 h 640936"/>
              <a:gd name="connsiteX11" fmla="*/ 6082309 w 6189134"/>
              <a:gd name="connsiteY11" fmla="*/ 0 h 640936"/>
              <a:gd name="connsiteX12" fmla="*/ 6189134 w 6189134"/>
              <a:gd name="connsiteY12" fmla="*/ 106825 h 640936"/>
              <a:gd name="connsiteX13" fmla="*/ 6189134 w 6189134"/>
              <a:gd name="connsiteY13" fmla="*/ 534111 h 640936"/>
              <a:gd name="connsiteX14" fmla="*/ 6082309 w 6189134"/>
              <a:gd name="connsiteY14" fmla="*/ 640936 h 640936"/>
              <a:gd name="connsiteX15" fmla="*/ 5418366 w 6189134"/>
              <a:gd name="connsiteY15" fmla="*/ 640936 h 640936"/>
              <a:gd name="connsiteX16" fmla="*/ 4634914 w 6189134"/>
              <a:gd name="connsiteY16" fmla="*/ 640936 h 640936"/>
              <a:gd name="connsiteX17" fmla="*/ 4090481 w 6189134"/>
              <a:gd name="connsiteY17" fmla="*/ 640936 h 640936"/>
              <a:gd name="connsiteX18" fmla="*/ 3605803 w 6189134"/>
              <a:gd name="connsiteY18" fmla="*/ 640936 h 640936"/>
              <a:gd name="connsiteX19" fmla="*/ 2822351 w 6189134"/>
              <a:gd name="connsiteY19" fmla="*/ 640936 h 640936"/>
              <a:gd name="connsiteX20" fmla="*/ 2038898 w 6189134"/>
              <a:gd name="connsiteY20" fmla="*/ 640936 h 640936"/>
              <a:gd name="connsiteX21" fmla="*/ 1255446 w 6189134"/>
              <a:gd name="connsiteY21" fmla="*/ 640936 h 640936"/>
              <a:gd name="connsiteX22" fmla="*/ 711013 w 6189134"/>
              <a:gd name="connsiteY22" fmla="*/ 640936 h 640936"/>
              <a:gd name="connsiteX23" fmla="*/ 106825 w 6189134"/>
              <a:gd name="connsiteY23" fmla="*/ 640936 h 640936"/>
              <a:gd name="connsiteX24" fmla="*/ 0 w 6189134"/>
              <a:gd name="connsiteY24" fmla="*/ 534111 h 640936"/>
              <a:gd name="connsiteX25" fmla="*/ 0 w 6189134"/>
              <a:gd name="connsiteY25" fmla="*/ 106825 h 64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89134" h="640936" fill="none" extrusionOk="0">
                <a:moveTo>
                  <a:pt x="0" y="106825"/>
                </a:moveTo>
                <a:cubicBezTo>
                  <a:pt x="-3324" y="45424"/>
                  <a:pt x="59240" y="8629"/>
                  <a:pt x="106825" y="0"/>
                </a:cubicBezTo>
                <a:cubicBezTo>
                  <a:pt x="281963" y="-9125"/>
                  <a:pt x="388432" y="12757"/>
                  <a:pt x="651258" y="0"/>
                </a:cubicBezTo>
                <a:cubicBezTo>
                  <a:pt x="914084" y="-12757"/>
                  <a:pt x="1005503" y="17725"/>
                  <a:pt x="1135936" y="0"/>
                </a:cubicBezTo>
                <a:cubicBezTo>
                  <a:pt x="1266369" y="-17725"/>
                  <a:pt x="1563990" y="-2013"/>
                  <a:pt x="1680369" y="0"/>
                </a:cubicBezTo>
                <a:cubicBezTo>
                  <a:pt x="1796748" y="2013"/>
                  <a:pt x="2028419" y="-15608"/>
                  <a:pt x="2165047" y="0"/>
                </a:cubicBezTo>
                <a:cubicBezTo>
                  <a:pt x="2301675" y="15608"/>
                  <a:pt x="2556565" y="-20149"/>
                  <a:pt x="2888745" y="0"/>
                </a:cubicBezTo>
                <a:cubicBezTo>
                  <a:pt x="3220925" y="20149"/>
                  <a:pt x="3226102" y="3899"/>
                  <a:pt x="3373423" y="0"/>
                </a:cubicBezTo>
                <a:cubicBezTo>
                  <a:pt x="3520744" y="-3899"/>
                  <a:pt x="3651634" y="5323"/>
                  <a:pt x="3858101" y="0"/>
                </a:cubicBezTo>
                <a:cubicBezTo>
                  <a:pt x="4064568" y="-5323"/>
                  <a:pt x="4134708" y="-22297"/>
                  <a:pt x="4342779" y="0"/>
                </a:cubicBezTo>
                <a:cubicBezTo>
                  <a:pt x="4550850" y="22297"/>
                  <a:pt x="4949264" y="-29140"/>
                  <a:pt x="5126232" y="0"/>
                </a:cubicBezTo>
                <a:cubicBezTo>
                  <a:pt x="5303200" y="29140"/>
                  <a:pt x="5728090" y="-17064"/>
                  <a:pt x="6082309" y="0"/>
                </a:cubicBezTo>
                <a:cubicBezTo>
                  <a:pt x="6143345" y="-6720"/>
                  <a:pt x="6190961" y="44769"/>
                  <a:pt x="6189134" y="106825"/>
                </a:cubicBezTo>
                <a:cubicBezTo>
                  <a:pt x="6174461" y="237316"/>
                  <a:pt x="6174031" y="408328"/>
                  <a:pt x="6189134" y="534111"/>
                </a:cubicBezTo>
                <a:cubicBezTo>
                  <a:pt x="6191643" y="590859"/>
                  <a:pt x="6135530" y="643182"/>
                  <a:pt x="6082309" y="640936"/>
                </a:cubicBezTo>
                <a:cubicBezTo>
                  <a:pt x="5887818" y="615003"/>
                  <a:pt x="5634622" y="668240"/>
                  <a:pt x="5418366" y="640936"/>
                </a:cubicBezTo>
                <a:cubicBezTo>
                  <a:pt x="5202110" y="613632"/>
                  <a:pt x="4995975" y="612824"/>
                  <a:pt x="4634914" y="640936"/>
                </a:cubicBezTo>
                <a:cubicBezTo>
                  <a:pt x="4273853" y="669048"/>
                  <a:pt x="4215070" y="634249"/>
                  <a:pt x="4090481" y="640936"/>
                </a:cubicBezTo>
                <a:cubicBezTo>
                  <a:pt x="3965892" y="647623"/>
                  <a:pt x="3780521" y="618814"/>
                  <a:pt x="3605803" y="640936"/>
                </a:cubicBezTo>
                <a:cubicBezTo>
                  <a:pt x="3431085" y="663058"/>
                  <a:pt x="3169053" y="657420"/>
                  <a:pt x="2822351" y="640936"/>
                </a:cubicBezTo>
                <a:cubicBezTo>
                  <a:pt x="2475649" y="624452"/>
                  <a:pt x="2320166" y="635048"/>
                  <a:pt x="2038898" y="640936"/>
                </a:cubicBezTo>
                <a:cubicBezTo>
                  <a:pt x="1757630" y="646824"/>
                  <a:pt x="1511898" y="635608"/>
                  <a:pt x="1255446" y="640936"/>
                </a:cubicBezTo>
                <a:cubicBezTo>
                  <a:pt x="998994" y="646264"/>
                  <a:pt x="969855" y="665572"/>
                  <a:pt x="711013" y="640936"/>
                </a:cubicBezTo>
                <a:cubicBezTo>
                  <a:pt x="452171" y="616300"/>
                  <a:pt x="329119" y="657034"/>
                  <a:pt x="106825" y="640936"/>
                </a:cubicBezTo>
                <a:cubicBezTo>
                  <a:pt x="41308" y="640136"/>
                  <a:pt x="3224" y="593713"/>
                  <a:pt x="0" y="534111"/>
                </a:cubicBezTo>
                <a:cubicBezTo>
                  <a:pt x="-974" y="382905"/>
                  <a:pt x="17807" y="268182"/>
                  <a:pt x="0" y="106825"/>
                </a:cubicBezTo>
                <a:close/>
              </a:path>
              <a:path w="6189134" h="640936" stroke="0" extrusionOk="0">
                <a:moveTo>
                  <a:pt x="0" y="106825"/>
                </a:moveTo>
                <a:cubicBezTo>
                  <a:pt x="2285" y="54767"/>
                  <a:pt x="52231" y="1347"/>
                  <a:pt x="106825" y="0"/>
                </a:cubicBezTo>
                <a:cubicBezTo>
                  <a:pt x="320959" y="18513"/>
                  <a:pt x="424674" y="-26477"/>
                  <a:pt x="711013" y="0"/>
                </a:cubicBezTo>
                <a:cubicBezTo>
                  <a:pt x="997352" y="26477"/>
                  <a:pt x="1044524" y="-4033"/>
                  <a:pt x="1195691" y="0"/>
                </a:cubicBezTo>
                <a:cubicBezTo>
                  <a:pt x="1346858" y="4033"/>
                  <a:pt x="1592461" y="-10180"/>
                  <a:pt x="1919388" y="0"/>
                </a:cubicBezTo>
                <a:cubicBezTo>
                  <a:pt x="2246315" y="10180"/>
                  <a:pt x="2278604" y="-1952"/>
                  <a:pt x="2404067" y="0"/>
                </a:cubicBezTo>
                <a:cubicBezTo>
                  <a:pt x="2529530" y="1952"/>
                  <a:pt x="2799738" y="-15792"/>
                  <a:pt x="2948500" y="0"/>
                </a:cubicBezTo>
                <a:cubicBezTo>
                  <a:pt x="3097262" y="15792"/>
                  <a:pt x="3198219" y="-10576"/>
                  <a:pt x="3433178" y="0"/>
                </a:cubicBezTo>
                <a:cubicBezTo>
                  <a:pt x="3668137" y="10576"/>
                  <a:pt x="3911074" y="1419"/>
                  <a:pt x="4216630" y="0"/>
                </a:cubicBezTo>
                <a:cubicBezTo>
                  <a:pt x="4522186" y="-1419"/>
                  <a:pt x="4643058" y="13769"/>
                  <a:pt x="4880573" y="0"/>
                </a:cubicBezTo>
                <a:cubicBezTo>
                  <a:pt x="5118088" y="-13769"/>
                  <a:pt x="5220168" y="7839"/>
                  <a:pt x="5365251" y="0"/>
                </a:cubicBezTo>
                <a:cubicBezTo>
                  <a:pt x="5510334" y="-7839"/>
                  <a:pt x="5775447" y="-13933"/>
                  <a:pt x="6082309" y="0"/>
                </a:cubicBezTo>
                <a:cubicBezTo>
                  <a:pt x="6143897" y="-9592"/>
                  <a:pt x="6201513" y="43035"/>
                  <a:pt x="6189134" y="106825"/>
                </a:cubicBezTo>
                <a:cubicBezTo>
                  <a:pt x="6184773" y="215310"/>
                  <a:pt x="6170757" y="395737"/>
                  <a:pt x="6189134" y="534111"/>
                </a:cubicBezTo>
                <a:cubicBezTo>
                  <a:pt x="6194699" y="593834"/>
                  <a:pt x="6141698" y="632393"/>
                  <a:pt x="6082309" y="640936"/>
                </a:cubicBezTo>
                <a:cubicBezTo>
                  <a:pt x="5935964" y="630833"/>
                  <a:pt x="5801354" y="657644"/>
                  <a:pt x="5597631" y="640936"/>
                </a:cubicBezTo>
                <a:cubicBezTo>
                  <a:pt x="5393908" y="624228"/>
                  <a:pt x="5327628" y="618190"/>
                  <a:pt x="5112953" y="640936"/>
                </a:cubicBezTo>
                <a:cubicBezTo>
                  <a:pt x="4898278" y="663682"/>
                  <a:pt x="4757278" y="621159"/>
                  <a:pt x="4449010" y="640936"/>
                </a:cubicBezTo>
                <a:cubicBezTo>
                  <a:pt x="4140742" y="660713"/>
                  <a:pt x="4108938" y="644990"/>
                  <a:pt x="3904577" y="640936"/>
                </a:cubicBezTo>
                <a:cubicBezTo>
                  <a:pt x="3700216" y="636882"/>
                  <a:pt x="3475649" y="618463"/>
                  <a:pt x="3180880" y="640936"/>
                </a:cubicBezTo>
                <a:cubicBezTo>
                  <a:pt x="2886111" y="663409"/>
                  <a:pt x="2787382" y="638191"/>
                  <a:pt x="2516937" y="640936"/>
                </a:cubicBezTo>
                <a:cubicBezTo>
                  <a:pt x="2246492" y="643681"/>
                  <a:pt x="2186339" y="623114"/>
                  <a:pt x="1972504" y="640936"/>
                </a:cubicBezTo>
                <a:cubicBezTo>
                  <a:pt x="1758669" y="658758"/>
                  <a:pt x="1500931" y="637347"/>
                  <a:pt x="1189052" y="640936"/>
                </a:cubicBezTo>
                <a:cubicBezTo>
                  <a:pt x="877173" y="644525"/>
                  <a:pt x="894342" y="642461"/>
                  <a:pt x="704373" y="640936"/>
                </a:cubicBezTo>
                <a:cubicBezTo>
                  <a:pt x="514404" y="639411"/>
                  <a:pt x="344025" y="635870"/>
                  <a:pt x="106825" y="640936"/>
                </a:cubicBezTo>
                <a:cubicBezTo>
                  <a:pt x="36332" y="639001"/>
                  <a:pt x="-742" y="596121"/>
                  <a:pt x="0" y="534111"/>
                </a:cubicBezTo>
                <a:cubicBezTo>
                  <a:pt x="-7600" y="394326"/>
                  <a:pt x="-21140" y="303892"/>
                  <a:pt x="0" y="106825"/>
                </a:cubicBezTo>
                <a:close/>
              </a:path>
            </a:pathLst>
          </a:custGeom>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Universal Applicability</a:t>
            </a:r>
            <a:endParaRPr lang="en-US" sz="1600" b="1" dirty="0"/>
          </a:p>
        </p:txBody>
      </p:sp>
      <p:sp>
        <p:nvSpPr>
          <p:cNvPr id="5" name="Rounded Rectangle 6">
            <a:extLst>
              <a:ext uri="{FF2B5EF4-FFF2-40B4-BE49-F238E27FC236}">
                <a16:creationId xmlns:a16="http://schemas.microsoft.com/office/drawing/2014/main" id="{2F73D2B6-80E2-8298-C8C5-0A6D97C222C3}"/>
              </a:ext>
            </a:extLst>
          </p:cNvPr>
          <p:cNvSpPr/>
          <p:nvPr/>
        </p:nvSpPr>
        <p:spPr>
          <a:xfrm>
            <a:off x="3637173" y="3945130"/>
            <a:ext cx="2855648" cy="288078"/>
          </a:xfrm>
          <a:custGeom>
            <a:avLst/>
            <a:gdLst>
              <a:gd name="connsiteX0" fmla="*/ 0 w 6189134"/>
              <a:gd name="connsiteY0" fmla="*/ 106825 h 640936"/>
              <a:gd name="connsiteX1" fmla="*/ 106825 w 6189134"/>
              <a:gd name="connsiteY1" fmla="*/ 0 h 640936"/>
              <a:gd name="connsiteX2" fmla="*/ 651258 w 6189134"/>
              <a:gd name="connsiteY2" fmla="*/ 0 h 640936"/>
              <a:gd name="connsiteX3" fmla="*/ 1135936 w 6189134"/>
              <a:gd name="connsiteY3" fmla="*/ 0 h 640936"/>
              <a:gd name="connsiteX4" fmla="*/ 1680369 w 6189134"/>
              <a:gd name="connsiteY4" fmla="*/ 0 h 640936"/>
              <a:gd name="connsiteX5" fmla="*/ 2165047 w 6189134"/>
              <a:gd name="connsiteY5" fmla="*/ 0 h 640936"/>
              <a:gd name="connsiteX6" fmla="*/ 2888745 w 6189134"/>
              <a:gd name="connsiteY6" fmla="*/ 0 h 640936"/>
              <a:gd name="connsiteX7" fmla="*/ 3373423 w 6189134"/>
              <a:gd name="connsiteY7" fmla="*/ 0 h 640936"/>
              <a:gd name="connsiteX8" fmla="*/ 3858101 w 6189134"/>
              <a:gd name="connsiteY8" fmla="*/ 0 h 640936"/>
              <a:gd name="connsiteX9" fmla="*/ 4342779 w 6189134"/>
              <a:gd name="connsiteY9" fmla="*/ 0 h 640936"/>
              <a:gd name="connsiteX10" fmla="*/ 5126232 w 6189134"/>
              <a:gd name="connsiteY10" fmla="*/ 0 h 640936"/>
              <a:gd name="connsiteX11" fmla="*/ 6082309 w 6189134"/>
              <a:gd name="connsiteY11" fmla="*/ 0 h 640936"/>
              <a:gd name="connsiteX12" fmla="*/ 6189134 w 6189134"/>
              <a:gd name="connsiteY12" fmla="*/ 106825 h 640936"/>
              <a:gd name="connsiteX13" fmla="*/ 6189134 w 6189134"/>
              <a:gd name="connsiteY13" fmla="*/ 534111 h 640936"/>
              <a:gd name="connsiteX14" fmla="*/ 6082309 w 6189134"/>
              <a:gd name="connsiteY14" fmla="*/ 640936 h 640936"/>
              <a:gd name="connsiteX15" fmla="*/ 5418366 w 6189134"/>
              <a:gd name="connsiteY15" fmla="*/ 640936 h 640936"/>
              <a:gd name="connsiteX16" fmla="*/ 4634914 w 6189134"/>
              <a:gd name="connsiteY16" fmla="*/ 640936 h 640936"/>
              <a:gd name="connsiteX17" fmla="*/ 4090481 w 6189134"/>
              <a:gd name="connsiteY17" fmla="*/ 640936 h 640936"/>
              <a:gd name="connsiteX18" fmla="*/ 3605803 w 6189134"/>
              <a:gd name="connsiteY18" fmla="*/ 640936 h 640936"/>
              <a:gd name="connsiteX19" fmla="*/ 2822351 w 6189134"/>
              <a:gd name="connsiteY19" fmla="*/ 640936 h 640936"/>
              <a:gd name="connsiteX20" fmla="*/ 2038898 w 6189134"/>
              <a:gd name="connsiteY20" fmla="*/ 640936 h 640936"/>
              <a:gd name="connsiteX21" fmla="*/ 1255446 w 6189134"/>
              <a:gd name="connsiteY21" fmla="*/ 640936 h 640936"/>
              <a:gd name="connsiteX22" fmla="*/ 711013 w 6189134"/>
              <a:gd name="connsiteY22" fmla="*/ 640936 h 640936"/>
              <a:gd name="connsiteX23" fmla="*/ 106825 w 6189134"/>
              <a:gd name="connsiteY23" fmla="*/ 640936 h 640936"/>
              <a:gd name="connsiteX24" fmla="*/ 0 w 6189134"/>
              <a:gd name="connsiteY24" fmla="*/ 534111 h 640936"/>
              <a:gd name="connsiteX25" fmla="*/ 0 w 6189134"/>
              <a:gd name="connsiteY25" fmla="*/ 106825 h 64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89134" h="640936" fill="none" extrusionOk="0">
                <a:moveTo>
                  <a:pt x="0" y="106825"/>
                </a:moveTo>
                <a:cubicBezTo>
                  <a:pt x="-3324" y="45424"/>
                  <a:pt x="59240" y="8629"/>
                  <a:pt x="106825" y="0"/>
                </a:cubicBezTo>
                <a:cubicBezTo>
                  <a:pt x="281963" y="-9125"/>
                  <a:pt x="388432" y="12757"/>
                  <a:pt x="651258" y="0"/>
                </a:cubicBezTo>
                <a:cubicBezTo>
                  <a:pt x="914084" y="-12757"/>
                  <a:pt x="1005503" y="17725"/>
                  <a:pt x="1135936" y="0"/>
                </a:cubicBezTo>
                <a:cubicBezTo>
                  <a:pt x="1266369" y="-17725"/>
                  <a:pt x="1563990" y="-2013"/>
                  <a:pt x="1680369" y="0"/>
                </a:cubicBezTo>
                <a:cubicBezTo>
                  <a:pt x="1796748" y="2013"/>
                  <a:pt x="2028419" y="-15608"/>
                  <a:pt x="2165047" y="0"/>
                </a:cubicBezTo>
                <a:cubicBezTo>
                  <a:pt x="2301675" y="15608"/>
                  <a:pt x="2556565" y="-20149"/>
                  <a:pt x="2888745" y="0"/>
                </a:cubicBezTo>
                <a:cubicBezTo>
                  <a:pt x="3220925" y="20149"/>
                  <a:pt x="3226102" y="3899"/>
                  <a:pt x="3373423" y="0"/>
                </a:cubicBezTo>
                <a:cubicBezTo>
                  <a:pt x="3520744" y="-3899"/>
                  <a:pt x="3651634" y="5323"/>
                  <a:pt x="3858101" y="0"/>
                </a:cubicBezTo>
                <a:cubicBezTo>
                  <a:pt x="4064568" y="-5323"/>
                  <a:pt x="4134708" y="-22297"/>
                  <a:pt x="4342779" y="0"/>
                </a:cubicBezTo>
                <a:cubicBezTo>
                  <a:pt x="4550850" y="22297"/>
                  <a:pt x="4949264" y="-29140"/>
                  <a:pt x="5126232" y="0"/>
                </a:cubicBezTo>
                <a:cubicBezTo>
                  <a:pt x="5303200" y="29140"/>
                  <a:pt x="5728090" y="-17064"/>
                  <a:pt x="6082309" y="0"/>
                </a:cubicBezTo>
                <a:cubicBezTo>
                  <a:pt x="6143345" y="-6720"/>
                  <a:pt x="6190961" y="44769"/>
                  <a:pt x="6189134" y="106825"/>
                </a:cubicBezTo>
                <a:cubicBezTo>
                  <a:pt x="6174461" y="237316"/>
                  <a:pt x="6174031" y="408328"/>
                  <a:pt x="6189134" y="534111"/>
                </a:cubicBezTo>
                <a:cubicBezTo>
                  <a:pt x="6191643" y="590859"/>
                  <a:pt x="6135530" y="643182"/>
                  <a:pt x="6082309" y="640936"/>
                </a:cubicBezTo>
                <a:cubicBezTo>
                  <a:pt x="5887818" y="615003"/>
                  <a:pt x="5634622" y="668240"/>
                  <a:pt x="5418366" y="640936"/>
                </a:cubicBezTo>
                <a:cubicBezTo>
                  <a:pt x="5202110" y="613632"/>
                  <a:pt x="4995975" y="612824"/>
                  <a:pt x="4634914" y="640936"/>
                </a:cubicBezTo>
                <a:cubicBezTo>
                  <a:pt x="4273853" y="669048"/>
                  <a:pt x="4215070" y="634249"/>
                  <a:pt x="4090481" y="640936"/>
                </a:cubicBezTo>
                <a:cubicBezTo>
                  <a:pt x="3965892" y="647623"/>
                  <a:pt x="3780521" y="618814"/>
                  <a:pt x="3605803" y="640936"/>
                </a:cubicBezTo>
                <a:cubicBezTo>
                  <a:pt x="3431085" y="663058"/>
                  <a:pt x="3169053" y="657420"/>
                  <a:pt x="2822351" y="640936"/>
                </a:cubicBezTo>
                <a:cubicBezTo>
                  <a:pt x="2475649" y="624452"/>
                  <a:pt x="2320166" y="635048"/>
                  <a:pt x="2038898" y="640936"/>
                </a:cubicBezTo>
                <a:cubicBezTo>
                  <a:pt x="1757630" y="646824"/>
                  <a:pt x="1511898" y="635608"/>
                  <a:pt x="1255446" y="640936"/>
                </a:cubicBezTo>
                <a:cubicBezTo>
                  <a:pt x="998994" y="646264"/>
                  <a:pt x="969855" y="665572"/>
                  <a:pt x="711013" y="640936"/>
                </a:cubicBezTo>
                <a:cubicBezTo>
                  <a:pt x="452171" y="616300"/>
                  <a:pt x="329119" y="657034"/>
                  <a:pt x="106825" y="640936"/>
                </a:cubicBezTo>
                <a:cubicBezTo>
                  <a:pt x="41308" y="640136"/>
                  <a:pt x="3224" y="593713"/>
                  <a:pt x="0" y="534111"/>
                </a:cubicBezTo>
                <a:cubicBezTo>
                  <a:pt x="-974" y="382905"/>
                  <a:pt x="17807" y="268182"/>
                  <a:pt x="0" y="106825"/>
                </a:cubicBezTo>
                <a:close/>
              </a:path>
              <a:path w="6189134" h="640936" stroke="0" extrusionOk="0">
                <a:moveTo>
                  <a:pt x="0" y="106825"/>
                </a:moveTo>
                <a:cubicBezTo>
                  <a:pt x="2285" y="54767"/>
                  <a:pt x="52231" y="1347"/>
                  <a:pt x="106825" y="0"/>
                </a:cubicBezTo>
                <a:cubicBezTo>
                  <a:pt x="320959" y="18513"/>
                  <a:pt x="424674" y="-26477"/>
                  <a:pt x="711013" y="0"/>
                </a:cubicBezTo>
                <a:cubicBezTo>
                  <a:pt x="997352" y="26477"/>
                  <a:pt x="1044524" y="-4033"/>
                  <a:pt x="1195691" y="0"/>
                </a:cubicBezTo>
                <a:cubicBezTo>
                  <a:pt x="1346858" y="4033"/>
                  <a:pt x="1592461" y="-10180"/>
                  <a:pt x="1919388" y="0"/>
                </a:cubicBezTo>
                <a:cubicBezTo>
                  <a:pt x="2246315" y="10180"/>
                  <a:pt x="2278604" y="-1952"/>
                  <a:pt x="2404067" y="0"/>
                </a:cubicBezTo>
                <a:cubicBezTo>
                  <a:pt x="2529530" y="1952"/>
                  <a:pt x="2799738" y="-15792"/>
                  <a:pt x="2948500" y="0"/>
                </a:cubicBezTo>
                <a:cubicBezTo>
                  <a:pt x="3097262" y="15792"/>
                  <a:pt x="3198219" y="-10576"/>
                  <a:pt x="3433178" y="0"/>
                </a:cubicBezTo>
                <a:cubicBezTo>
                  <a:pt x="3668137" y="10576"/>
                  <a:pt x="3911074" y="1419"/>
                  <a:pt x="4216630" y="0"/>
                </a:cubicBezTo>
                <a:cubicBezTo>
                  <a:pt x="4522186" y="-1419"/>
                  <a:pt x="4643058" y="13769"/>
                  <a:pt x="4880573" y="0"/>
                </a:cubicBezTo>
                <a:cubicBezTo>
                  <a:pt x="5118088" y="-13769"/>
                  <a:pt x="5220168" y="7839"/>
                  <a:pt x="5365251" y="0"/>
                </a:cubicBezTo>
                <a:cubicBezTo>
                  <a:pt x="5510334" y="-7839"/>
                  <a:pt x="5775447" y="-13933"/>
                  <a:pt x="6082309" y="0"/>
                </a:cubicBezTo>
                <a:cubicBezTo>
                  <a:pt x="6143897" y="-9592"/>
                  <a:pt x="6201513" y="43035"/>
                  <a:pt x="6189134" y="106825"/>
                </a:cubicBezTo>
                <a:cubicBezTo>
                  <a:pt x="6184773" y="215310"/>
                  <a:pt x="6170757" y="395737"/>
                  <a:pt x="6189134" y="534111"/>
                </a:cubicBezTo>
                <a:cubicBezTo>
                  <a:pt x="6194699" y="593834"/>
                  <a:pt x="6141698" y="632393"/>
                  <a:pt x="6082309" y="640936"/>
                </a:cubicBezTo>
                <a:cubicBezTo>
                  <a:pt x="5935964" y="630833"/>
                  <a:pt x="5801354" y="657644"/>
                  <a:pt x="5597631" y="640936"/>
                </a:cubicBezTo>
                <a:cubicBezTo>
                  <a:pt x="5393908" y="624228"/>
                  <a:pt x="5327628" y="618190"/>
                  <a:pt x="5112953" y="640936"/>
                </a:cubicBezTo>
                <a:cubicBezTo>
                  <a:pt x="4898278" y="663682"/>
                  <a:pt x="4757278" y="621159"/>
                  <a:pt x="4449010" y="640936"/>
                </a:cubicBezTo>
                <a:cubicBezTo>
                  <a:pt x="4140742" y="660713"/>
                  <a:pt x="4108938" y="644990"/>
                  <a:pt x="3904577" y="640936"/>
                </a:cubicBezTo>
                <a:cubicBezTo>
                  <a:pt x="3700216" y="636882"/>
                  <a:pt x="3475649" y="618463"/>
                  <a:pt x="3180880" y="640936"/>
                </a:cubicBezTo>
                <a:cubicBezTo>
                  <a:pt x="2886111" y="663409"/>
                  <a:pt x="2787382" y="638191"/>
                  <a:pt x="2516937" y="640936"/>
                </a:cubicBezTo>
                <a:cubicBezTo>
                  <a:pt x="2246492" y="643681"/>
                  <a:pt x="2186339" y="623114"/>
                  <a:pt x="1972504" y="640936"/>
                </a:cubicBezTo>
                <a:cubicBezTo>
                  <a:pt x="1758669" y="658758"/>
                  <a:pt x="1500931" y="637347"/>
                  <a:pt x="1189052" y="640936"/>
                </a:cubicBezTo>
                <a:cubicBezTo>
                  <a:pt x="877173" y="644525"/>
                  <a:pt x="894342" y="642461"/>
                  <a:pt x="704373" y="640936"/>
                </a:cubicBezTo>
                <a:cubicBezTo>
                  <a:pt x="514404" y="639411"/>
                  <a:pt x="344025" y="635870"/>
                  <a:pt x="106825" y="640936"/>
                </a:cubicBezTo>
                <a:cubicBezTo>
                  <a:pt x="36332" y="639001"/>
                  <a:pt x="-742" y="596121"/>
                  <a:pt x="0" y="534111"/>
                </a:cubicBezTo>
                <a:cubicBezTo>
                  <a:pt x="-7600" y="394326"/>
                  <a:pt x="-21140" y="303892"/>
                  <a:pt x="0" y="106825"/>
                </a:cubicBezTo>
                <a:close/>
              </a:path>
            </a:pathLst>
          </a:custGeom>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Guaranteed Efficiency Gain</a:t>
            </a:r>
            <a:endParaRPr lang="en-US" sz="1600" b="1" dirty="0"/>
          </a:p>
        </p:txBody>
      </p:sp>
      <p:sp>
        <p:nvSpPr>
          <p:cNvPr id="6" name="Rectangle 5">
            <a:extLst>
              <a:ext uri="{FF2B5EF4-FFF2-40B4-BE49-F238E27FC236}">
                <a16:creationId xmlns:a16="http://schemas.microsoft.com/office/drawing/2014/main" id="{9B135B32-EFCA-3215-CE88-964F10F3F35A}"/>
              </a:ext>
            </a:extLst>
          </p:cNvPr>
          <p:cNvSpPr/>
          <p:nvPr/>
        </p:nvSpPr>
        <p:spPr>
          <a:xfrm>
            <a:off x="400877" y="6386033"/>
            <a:ext cx="10392136" cy="461665"/>
          </a:xfrm>
          <a:prstGeom prst="rect">
            <a:avLst/>
          </a:prstGeom>
        </p:spPr>
        <p:txBody>
          <a:bodyPr wrap="square">
            <a:spAutoFit/>
          </a:bodyPr>
          <a:lstStyle/>
          <a:p>
            <a:endParaRPr lang="en-US" sz="1200" i="1" dirty="0"/>
          </a:p>
          <a:p>
            <a:r>
              <a:rPr lang="en-US" sz="1200" i="1" dirty="0"/>
              <a:t>Ye, Shao and Yi (2023). Covariate-adjusted log-rank test: guaranteed efficiency gain and universal applicability. </a:t>
            </a:r>
            <a:r>
              <a:rPr lang="en-US" sz="1200" b="1" i="1" dirty="0" err="1"/>
              <a:t>Biometrika</a:t>
            </a:r>
            <a:r>
              <a:rPr lang="en-US" sz="1200" b="1" i="1" dirty="0"/>
              <a:t> </a:t>
            </a:r>
            <a:r>
              <a:rPr lang="en-US" sz="1200" i="1" dirty="0"/>
              <a:t>(In press)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28C658-FBA8-4250-0B97-A454FEBA2591}"/>
                  </a:ext>
                </a:extLst>
              </p:cNvPr>
              <p:cNvSpPr txBox="1"/>
              <p:nvPr/>
            </p:nvSpPr>
            <p:spPr>
              <a:xfrm>
                <a:off x="838200" y="4314119"/>
                <a:ext cx="5937023" cy="837665"/>
              </a:xfrm>
              <a:prstGeom prst="rect">
                <a:avLst/>
              </a:prstGeom>
              <a:noFill/>
            </p:spPr>
            <p:txBody>
              <a:bodyPr wrap="square">
                <a:spAutoFit/>
              </a:bodyPr>
              <a:lstStyle/>
              <a:p>
                <a:r>
                  <a:rPr lang="en-US" sz="1600" b="0" dirty="0"/>
                  <a: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𝐶𝐿</m:t>
                        </m:r>
                      </m:sub>
                    </m:sSub>
                    <m:r>
                      <a:rPr lang="en-US" sz="1600" b="0" i="1" smtClean="0">
                        <a:latin typeface="Cambria Math" panose="02040503050406030204" pitchFamily="18" charset="0"/>
                      </a:rPr>
                      <m:t>=</m:t>
                    </m:r>
                    <m:rad>
                      <m:radPr>
                        <m:degHide m:val="on"/>
                        <m:ctrlPr>
                          <a:rPr lang="en-US" sz="1600" i="1">
                            <a:latin typeface="Cambria Math" panose="02040503050406030204" pitchFamily="18" charset="0"/>
                          </a:rPr>
                        </m:ctrlPr>
                      </m:radPr>
                      <m:deg/>
                      <m:e>
                        <m:r>
                          <a:rPr lang="en-US" sz="1600" i="1">
                            <a:latin typeface="Cambria Math" panose="02040503050406030204" pitchFamily="18" charset="0"/>
                          </a:rPr>
                          <m:t>𝑛</m:t>
                        </m:r>
                      </m:e>
                    </m:rad>
                    <m:r>
                      <a:rPr lang="en-US" sz="1600" i="1">
                        <a:latin typeface="Cambria Math" panose="02040503050406030204" pitchFamily="18" charset="0"/>
                      </a:rPr>
                      <m:t> </m:t>
                    </m:r>
                    <m:sSub>
                      <m:sSubPr>
                        <m:ctrlPr>
                          <a:rPr lang="en-US" sz="1600" i="1" dirty="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𝑈</m:t>
                            </m:r>
                          </m:e>
                        </m:acc>
                      </m:e>
                      <m:sub>
                        <m:r>
                          <a:rPr lang="en-US" sz="1600" b="0" i="1" smtClean="0">
                            <a:latin typeface="Cambria Math" panose="02040503050406030204" pitchFamily="18" charset="0"/>
                          </a:rPr>
                          <m:t>𝐶</m:t>
                        </m:r>
                        <m:r>
                          <a:rPr lang="en-US" sz="1600" i="1" dirty="0">
                            <a:latin typeface="Cambria Math" panose="02040503050406030204" pitchFamily="18" charset="0"/>
                          </a:rPr>
                          <m:t>𝐿</m:t>
                        </m:r>
                      </m:sub>
                    </m:sSub>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𝜎</m:t>
                            </m:r>
                          </m:e>
                        </m:acc>
                      </m:e>
                      <m:sub>
                        <m:r>
                          <a:rPr lang="en-US" sz="1600" b="0" i="1" dirty="0" smtClean="0">
                            <a:latin typeface="Cambria Math" panose="02040503050406030204" pitchFamily="18" charset="0"/>
                          </a:rPr>
                          <m:t>𝐶</m:t>
                        </m:r>
                        <m:r>
                          <a:rPr lang="en-US" sz="1600" i="1" dirty="0">
                            <a:latin typeface="Cambria Math" panose="02040503050406030204" pitchFamily="18" charset="0"/>
                          </a:rPr>
                          <m:t>𝐿</m:t>
                        </m:r>
                      </m:sub>
                    </m:sSub>
                  </m:oMath>
                </a14:m>
                <a:r>
                  <a:rPr lang="en-US" sz="1600" dirty="0"/>
                  <a:t> adjusts for both </a:t>
                </a:r>
                <a14:m>
                  <m:oMath xmlns:m="http://schemas.openxmlformats.org/officeDocument/2006/math">
                    <m:r>
                      <a:rPr lang="en-US" sz="1600" b="0" i="1" smtClean="0">
                        <a:latin typeface="Cambria Math" panose="02040503050406030204" pitchFamily="18" charset="0"/>
                      </a:rPr>
                      <m:t>𝑍</m:t>
                    </m:r>
                  </m:oMath>
                </a14:m>
                <a:r>
                  <a:rPr lang="en-US" sz="1600" dirty="0"/>
                  <a:t> and </a:t>
                </a:r>
                <a14:m>
                  <m:oMath xmlns:m="http://schemas.openxmlformats.org/officeDocument/2006/math">
                    <m:r>
                      <a:rPr lang="en-US" sz="1600" b="0" i="1" smtClean="0">
                        <a:latin typeface="Cambria Math" panose="02040503050406030204" pitchFamily="18" charset="0"/>
                      </a:rPr>
                      <m:t>𝑊</m:t>
                    </m:r>
                  </m:oMath>
                </a14:m>
                <a:r>
                  <a:rPr lang="en-US" sz="1600" dirty="0"/>
                  <a:t>, i.e., </a:t>
                </a:r>
                <a14:m>
                  <m:oMath xmlns:m="http://schemas.openxmlformats.org/officeDocument/2006/math">
                    <m:r>
                      <a:rPr lang="en-US" sz="1600" b="0" i="1" smtClean="0">
                        <a:latin typeface="Cambria Math" panose="02040503050406030204" pitchFamily="18" charset="0"/>
                      </a:rPr>
                      <m:t>𝑋</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𝑍</m:t>
                        </m:r>
                        <m:r>
                          <a:rPr lang="en-US" sz="1600" b="0" i="1" smtClean="0">
                            <a:latin typeface="Cambria Math" panose="02040503050406030204" pitchFamily="18" charset="0"/>
                          </a:rPr>
                          <m:t>, </m:t>
                        </m:r>
                        <m:r>
                          <a:rPr lang="en-US" sz="1600" b="0" i="1" smtClean="0">
                            <a:latin typeface="Cambria Math" panose="02040503050406030204" pitchFamily="18" charset="0"/>
                          </a:rPr>
                          <m:t>𝑊</m:t>
                        </m:r>
                      </m:e>
                    </m:d>
                  </m:oMath>
                </a14:m>
                <a:r>
                  <a:rPr lang="en-US" sz="1600" dirty="0"/>
                  <a:t>, which can achieve universal applicability and guaranteed efficiency gain. But it can also adjust for any covariates.</a:t>
                </a:r>
              </a:p>
            </p:txBody>
          </p:sp>
        </mc:Choice>
        <mc:Fallback xmlns="">
          <p:sp>
            <p:nvSpPr>
              <p:cNvPr id="8" name="TextBox 7">
                <a:extLst>
                  <a:ext uri="{FF2B5EF4-FFF2-40B4-BE49-F238E27FC236}">
                    <a16:creationId xmlns:a16="http://schemas.microsoft.com/office/drawing/2014/main" id="{7D28C658-FBA8-4250-0B97-A454FEBA2591}"/>
                  </a:ext>
                </a:extLst>
              </p:cNvPr>
              <p:cNvSpPr txBox="1">
                <a:spLocks noRot="1" noChangeAspect="1" noMove="1" noResize="1" noEditPoints="1" noAdjustHandles="1" noChangeArrowheads="1" noChangeShapeType="1" noTextEdit="1"/>
              </p:cNvSpPr>
              <p:nvPr/>
            </p:nvSpPr>
            <p:spPr>
              <a:xfrm>
                <a:off x="838200" y="4314119"/>
                <a:ext cx="5937023" cy="837665"/>
              </a:xfrm>
              <a:prstGeom prst="rect">
                <a:avLst/>
              </a:prstGeom>
              <a:blipFill>
                <a:blip r:embed="rId5"/>
                <a:stretch>
                  <a:fillRect l="-641" t="-1493"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1921D6-F5F6-D3B1-713F-A83C044B192B}"/>
                  </a:ext>
                </a:extLst>
              </p:cNvPr>
              <p:cNvSpPr txBox="1"/>
              <p:nvPr/>
            </p:nvSpPr>
            <p:spPr>
              <a:xfrm>
                <a:off x="838200" y="5184502"/>
                <a:ext cx="10952923" cy="1164999"/>
              </a:xfrm>
              <a:prstGeom prst="rect">
                <a:avLst/>
              </a:prstGeom>
              <a:noFill/>
            </p:spPr>
            <p:txBody>
              <a:bodyPr wrap="square">
                <a:spAutoFit/>
              </a:bodyPr>
              <a:lstStyle/>
              <a:p>
                <a:pPr>
                  <a:spcAft>
                    <a:spcPts val="600"/>
                  </a:spcAft>
                </a:pPr>
                <a:r>
                  <a:rPr lang="en-US" sz="1600" b="1" i="1" u="sng" dirty="0"/>
                  <a:t>Note: </a:t>
                </a:r>
              </a:p>
              <a:p>
                <a:r>
                  <a:rPr lang="en-US" sz="1600" dirty="0"/>
                  <a:t>With further assuming proportional hazard, </a:t>
                </a:r>
                <a14:m>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𝜆</m:t>
                        </m:r>
                      </m:e>
                      <m:sub>
                        <m:r>
                          <a:rPr lang="en-US" sz="1600" b="0" i="1" smtClean="0">
                            <a:solidFill>
                              <a:schemeClr val="tx1"/>
                            </a:solidFill>
                            <a:latin typeface="Cambria Math" panose="02040503050406030204" pitchFamily="18" charset="0"/>
                          </a:rPr>
                          <m:t>1</m:t>
                        </m:r>
                      </m:sub>
                    </m:sSub>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𝑡</m:t>
                        </m:r>
                      </m:e>
                    </m:d>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𝜆</m:t>
                        </m:r>
                      </m:e>
                      <m:sub>
                        <m:r>
                          <a:rPr lang="en-US" sz="1600" b="0" i="1" smtClean="0">
                            <a:solidFill>
                              <a:schemeClr val="tx1"/>
                            </a:solidFill>
                            <a:latin typeface="Cambria Math" panose="02040503050406030204" pitchFamily="18" charset="0"/>
                          </a:rPr>
                          <m:t>0</m:t>
                        </m:r>
                      </m:sub>
                    </m:sSub>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𝑡</m:t>
                        </m:r>
                      </m:e>
                    </m:d>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𝑒</m:t>
                        </m:r>
                      </m:e>
                      <m:sup>
                        <m:r>
                          <a:rPr lang="en-US" sz="1600" b="0" i="1" smtClean="0">
                            <a:solidFill>
                              <a:schemeClr val="tx1"/>
                            </a:solidFill>
                            <a:latin typeface="Cambria Math" panose="02040503050406030204" pitchFamily="18" charset="0"/>
                          </a:rPr>
                          <m:t>𝜃</m:t>
                        </m:r>
                      </m:sup>
                    </m:sSup>
                  </m:oMath>
                </a14:m>
                <a:r>
                  <a:rPr lang="en-US" sz="1600" dirty="0"/>
                  <a:t>, the log hazard ratio </a:t>
                </a:r>
                <a14:m>
                  <m:oMath xmlns:m="http://schemas.openxmlformats.org/officeDocument/2006/math">
                    <m:r>
                      <a:rPr lang="en-US" sz="1600" b="0" i="1" smtClean="0">
                        <a:latin typeface="Cambria Math" panose="02040503050406030204" pitchFamily="18" charset="0"/>
                      </a:rPr>
                      <m:t>𝜃</m:t>
                    </m:r>
                  </m:oMath>
                </a14:m>
                <a:r>
                  <a:rPr lang="en-US" sz="1600" dirty="0"/>
                  <a:t> can be estimated using covariate-adjusted estimation by applying similar technique (linearization and ANHECOVA), which is guaranteed more efficient than unadjusted estimation, and is universal applicable.</a:t>
                </a:r>
              </a:p>
            </p:txBody>
          </p:sp>
        </mc:Choice>
        <mc:Fallback xmlns="">
          <p:sp>
            <p:nvSpPr>
              <p:cNvPr id="9" name="TextBox 8">
                <a:extLst>
                  <a:ext uri="{FF2B5EF4-FFF2-40B4-BE49-F238E27FC236}">
                    <a16:creationId xmlns:a16="http://schemas.microsoft.com/office/drawing/2014/main" id="{681921D6-F5F6-D3B1-713F-A83C044B192B}"/>
                  </a:ext>
                </a:extLst>
              </p:cNvPr>
              <p:cNvSpPr txBox="1">
                <a:spLocks noRot="1" noChangeAspect="1" noMove="1" noResize="1" noEditPoints="1" noAdjustHandles="1" noChangeArrowheads="1" noChangeShapeType="1" noTextEdit="1"/>
              </p:cNvSpPr>
              <p:nvPr/>
            </p:nvSpPr>
            <p:spPr>
              <a:xfrm>
                <a:off x="838200" y="5184502"/>
                <a:ext cx="10952923" cy="1164999"/>
              </a:xfrm>
              <a:prstGeom prst="rect">
                <a:avLst/>
              </a:prstGeom>
              <a:blipFill>
                <a:blip r:embed="rId6"/>
                <a:stretch>
                  <a:fillRect l="-348" t="-1075" b="-5376"/>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B75B84C9-41F1-EB0E-D5D9-95DC299AB9F7}"/>
              </a:ext>
            </a:extLst>
          </p:cNvPr>
          <p:cNvSpPr/>
          <p:nvPr/>
        </p:nvSpPr>
        <p:spPr>
          <a:xfrm>
            <a:off x="7802217" y="3886200"/>
            <a:ext cx="188844" cy="30811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C376FF2-06CD-2320-E0D3-8C71ECE913C0}"/>
              </a:ext>
            </a:extLst>
          </p:cNvPr>
          <p:cNvSpPr/>
          <p:nvPr/>
        </p:nvSpPr>
        <p:spPr>
          <a:xfrm>
            <a:off x="7331765" y="4619691"/>
            <a:ext cx="1318592" cy="30811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t>Null Hypothesis</a:t>
            </a:r>
          </a:p>
        </p:txBody>
      </p:sp>
      <p:cxnSp>
        <p:nvCxnSpPr>
          <p:cNvPr id="11" name="Straight Arrow Connector 10">
            <a:extLst>
              <a:ext uri="{FF2B5EF4-FFF2-40B4-BE49-F238E27FC236}">
                <a16:creationId xmlns:a16="http://schemas.microsoft.com/office/drawing/2014/main" id="{AC98B9C8-0895-1F29-94A9-F3371CD01987}"/>
              </a:ext>
            </a:extLst>
          </p:cNvPr>
          <p:cNvCxnSpPr>
            <a:cxnSpLocks/>
            <a:stCxn id="10" idx="0"/>
          </p:cNvCxnSpPr>
          <p:nvPr/>
        </p:nvCxnSpPr>
        <p:spPr>
          <a:xfrm flipH="1" flipV="1">
            <a:off x="7871791" y="4422913"/>
            <a:ext cx="119270" cy="196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204B5D45-770F-C80E-5A84-261D9F0DFC5D}"/>
                  </a:ext>
                </a:extLst>
              </p:cNvPr>
              <p:cNvGraphicFramePr>
                <a:graphicFrameLocks noChangeAspect="1"/>
              </p:cNvGraphicFramePr>
              <p:nvPr/>
            </p:nvGraphicFramePr>
            <p:xfrm>
              <a:off x="1571490" y="5249547"/>
              <a:ext cx="487679" cy="274320"/>
            </p:xfrm>
            <a:graphic>
              <a:graphicData uri="http://schemas.microsoft.com/office/powerpoint/2016/slidezoom">
                <pslz:sldZm>
                  <pslz:sldZmObj sldId="2054480833" cId="1705589494">
                    <pslz:zmPr id="{4736B3F3-20E0-9B47-913F-6B0A3EF9131D}" transitionDur="1000">
                      <p166:blipFill xmlns:p166="http://schemas.microsoft.com/office/powerpoint/2016/6/main">
                        <a:blip r:embed="rId7"/>
                        <a:stretch>
                          <a:fillRect/>
                        </a:stretch>
                      </p166:blipFill>
                      <p166:spPr xmlns:p166="http://schemas.microsoft.com/office/powerpoint/2016/6/main">
                        <a:xfrm>
                          <a:off x="0" y="0"/>
                          <a:ext cx="487679" cy="274320"/>
                        </a:xfrm>
                        <a:prstGeom prst="rect">
                          <a:avLst/>
                        </a:prstGeom>
                        <a:ln w="3175">
                          <a:solidFill>
                            <a:prstClr val="ltGray"/>
                          </a:solidFill>
                        </a:ln>
                      </p166:spPr>
                    </pslz:zmPr>
                  </pslz:sldZmObj>
                </pslz:sldZm>
              </a:graphicData>
            </a:graphic>
          </p:graphicFrame>
        </mc:Choice>
        <mc:Fallback xmlns="">
          <p:pic>
            <p:nvPicPr>
              <p:cNvPr id="13" name="Slide Zoom 12">
                <a:extLst>
                  <a:ext uri="{FF2B5EF4-FFF2-40B4-BE49-F238E27FC236}">
                    <a16:creationId xmlns:a16="http://schemas.microsoft.com/office/drawing/2014/main" id="{204B5D45-770F-C80E-5A84-261D9F0DFC5D}"/>
                  </a:ext>
                </a:extLst>
              </p:cNvPr>
              <p:cNvPicPr>
                <a:picLocks noGrp="1" noRot="1" noChangeAspect="1" noMove="1" noResize="1" noEditPoints="1" noAdjustHandles="1" noChangeArrowheads="1" noChangeShapeType="1"/>
              </p:cNvPicPr>
              <p:nvPr/>
            </p:nvPicPr>
            <p:blipFill>
              <a:blip r:embed="rId8"/>
              <a:stretch>
                <a:fillRect/>
              </a:stretch>
            </p:blipFill>
            <p:spPr>
              <a:xfrm>
                <a:off x="1571490" y="5249547"/>
                <a:ext cx="487679" cy="274320"/>
              </a:xfrm>
              <a:prstGeom prst="rect">
                <a:avLst/>
              </a:prstGeom>
              <a:ln w="3175">
                <a:solidFill>
                  <a:prstClr val="ltGray"/>
                </a:solidFill>
              </a:ln>
            </p:spPr>
          </p:pic>
        </mc:Fallback>
      </mc:AlternateContent>
    </p:spTree>
    <p:extLst>
      <p:ext uri="{BB962C8B-B14F-4D97-AF65-F5344CB8AC3E}">
        <p14:creationId xmlns:p14="http://schemas.microsoft.com/office/powerpoint/2010/main" val="281218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B716-5613-6D06-53F2-7DF1AE5999D4}"/>
              </a:ext>
            </a:extLst>
          </p:cNvPr>
          <p:cNvSpPr>
            <a:spLocks noGrp="1"/>
          </p:cNvSpPr>
          <p:nvPr>
            <p:ph type="title"/>
          </p:nvPr>
        </p:nvSpPr>
        <p:spPr>
          <a:xfrm>
            <a:off x="838200" y="333467"/>
            <a:ext cx="11216780" cy="615298"/>
          </a:xfrm>
        </p:spPr>
        <p:txBody>
          <a:bodyPr>
            <a:noAutofit/>
          </a:bodyPr>
          <a:lstStyle/>
          <a:p>
            <a:r>
              <a:rPr lang="en-US" sz="2400" b="1" dirty="0"/>
              <a:t>Covariate-adjusted Estimation for Unconditional Proportional Hazard Ratio</a:t>
            </a:r>
          </a:p>
        </p:txBody>
      </p:sp>
      <p:sp>
        <p:nvSpPr>
          <p:cNvPr id="5" name="Rounded Rectangle 4">
            <a:extLst>
              <a:ext uri="{FF2B5EF4-FFF2-40B4-BE49-F238E27FC236}">
                <a16:creationId xmlns:a16="http://schemas.microsoft.com/office/drawing/2014/main" id="{EDAE73AC-743F-6CC8-E1B3-358158D24878}"/>
              </a:ext>
            </a:extLst>
          </p:cNvPr>
          <p:cNvSpPr/>
          <p:nvPr/>
        </p:nvSpPr>
        <p:spPr>
          <a:xfrm>
            <a:off x="838200" y="957734"/>
            <a:ext cx="9548191" cy="3992335"/>
          </a:xfrm>
          <a:prstGeom prst="roundRect">
            <a:avLst>
              <a:gd name="adj" fmla="val 4160"/>
            </a:avLst>
          </a:prstGeom>
          <a:solidFill>
            <a:schemeClr val="accent3">
              <a:alpha val="3016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BD580CE-32BD-4F78-146C-9DE58CD5CA54}"/>
                  </a:ext>
                </a:extLst>
              </p:cNvPr>
              <p:cNvSpPr txBox="1"/>
              <p:nvPr/>
            </p:nvSpPr>
            <p:spPr>
              <a:xfrm>
                <a:off x="884837" y="942197"/>
                <a:ext cx="10099431" cy="4973606"/>
              </a:xfrm>
              <a:prstGeom prst="rect">
                <a:avLst/>
              </a:prstGeom>
              <a:noFill/>
            </p:spPr>
            <p:txBody>
              <a:bodyPr wrap="square" rtlCol="0">
                <a:spAutoFit/>
              </a:bodyPr>
              <a:lstStyle/>
              <a:p>
                <a:pPr>
                  <a:spcAft>
                    <a:spcPts val="600"/>
                  </a:spcAft>
                </a:pPr>
                <a:r>
                  <a:rPr lang="en-US" sz="1600" b="1" i="1" u="sng" dirty="0"/>
                  <a:t>Key idea</a:t>
                </a:r>
                <a:r>
                  <a:rPr lang="en-US" sz="1600" b="1" dirty="0"/>
                  <a:t>: </a:t>
                </a:r>
              </a:p>
              <a:p>
                <a:pPr marL="344488" indent="-344488">
                  <a:spcAft>
                    <a:spcPts val="600"/>
                  </a:spcAft>
                  <a:buFont typeface="Arial" panose="020B0604020202020204" pitchFamily="34" charset="0"/>
                  <a:buChar char="•"/>
                </a:pPr>
                <a:r>
                  <a:rPr lang="en-US" sz="1600" b="1" dirty="0"/>
                  <a:t>Unadjusted score function from PH model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𝜆</m:t>
                        </m:r>
                      </m:e>
                      <m:sub>
                        <m:r>
                          <a:rPr lang="en-US" sz="1600" b="0" i="1" smtClean="0">
                            <a:latin typeface="Cambria Math" panose="02040503050406030204" pitchFamily="18" charset="0"/>
                          </a:rPr>
                          <m:t>1</m:t>
                        </m:r>
                      </m:sub>
                    </m:sSub>
                    <m:d>
                      <m:dPr>
                        <m:ctrlPr>
                          <a:rPr lang="en-US" sz="160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𝜆</m:t>
                        </m:r>
                      </m:e>
                      <m:sub>
                        <m:r>
                          <a:rPr lang="en-US" sz="1600" b="0" i="1" smtClean="0">
                            <a:latin typeface="Cambria Math" panose="02040503050406030204" pitchFamily="18" charset="0"/>
                          </a:rPr>
                          <m:t>0</m:t>
                        </m:r>
                      </m:sub>
                    </m:sSub>
                    <m:d>
                      <m:dPr>
                        <m:ctrlPr>
                          <a:rPr lang="en-US" sz="1600" i="1" smtClean="0">
                            <a:latin typeface="Cambria Math" panose="02040503050406030204" pitchFamily="18" charset="0"/>
                          </a:rPr>
                        </m:ctrlPr>
                      </m:dPr>
                      <m:e>
                        <m:r>
                          <a:rPr lang="en-US" sz="1600" b="0" i="1" smtClean="0">
                            <a:latin typeface="Cambria Math" panose="02040503050406030204" pitchFamily="18" charset="0"/>
                          </a:rPr>
                          <m:t>𝑡</m:t>
                        </m:r>
                      </m:e>
                    </m:d>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𝜃</m:t>
                        </m:r>
                      </m:sup>
                    </m:sSup>
                  </m:oMath>
                </a14:m>
                <a:r>
                  <a:rPr lang="en-US" sz="1600" b="1" dirty="0"/>
                  <a:t>: </a:t>
                </a:r>
              </a:p>
              <a:p>
                <a:pPr>
                  <a:spcAft>
                    <a:spcPts val="600"/>
                  </a:spcAft>
                </a:pPr>
                <a14:m>
                  <m:oMathPara xmlns:m="http://schemas.openxmlformats.org/officeDocument/2006/math">
                    <m:oMathParaPr>
                      <m:jc m:val="centerGroup"/>
                    </m:oMathParaPr>
                    <m:oMath xmlns:m="http://schemas.openxmlformats.org/officeDocument/2006/math">
                      <m:sSub>
                        <m:sSubPr>
                          <m:ctrlPr>
                            <a:rPr lang="en-US" sz="1600" i="1" dirty="0" smtClean="0">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𝑈</m:t>
                              </m:r>
                            </m:e>
                          </m:acc>
                        </m:e>
                        <m:sub>
                          <m:r>
                            <a:rPr lang="en-US" sz="1600" b="0" i="1" dirty="0" smtClean="0">
                              <a:latin typeface="Cambria Math" panose="02040503050406030204" pitchFamily="18" charset="0"/>
                            </a:rPr>
                            <m:t>𝐿</m:t>
                          </m:r>
                        </m:sub>
                      </m:sSub>
                      <m:d>
                        <m:dPr>
                          <m:ctrlPr>
                            <a:rPr lang="en-US" sz="1600" b="0" i="1" dirty="0" smtClean="0">
                              <a:latin typeface="Cambria Math" panose="02040503050406030204" pitchFamily="18" charset="0"/>
                            </a:rPr>
                          </m:ctrlPr>
                        </m:dPr>
                        <m:e>
                          <m:r>
                            <m:rPr>
                              <m:sty m:val="p"/>
                            </m:rPr>
                            <a:rPr lang="en-US" sz="1600" b="0" i="1" dirty="0" smtClean="0">
                              <a:latin typeface="Cambria Math" panose="02040503050406030204" pitchFamily="18" charset="0"/>
                            </a:rPr>
                            <m:t>ϑ</m:t>
                          </m:r>
                        </m:e>
                      </m:d>
                      <m:r>
                        <a:rPr lang="en-US" sz="1600" b="0" i="1" dirty="0" smtClean="0">
                          <a:latin typeface="Cambria Math" panose="02040503050406030204" pitchFamily="18" charset="0"/>
                        </a:rPr>
                        <m:t>=</m:t>
                      </m:r>
                      <m:f>
                        <m:fPr>
                          <m:ctrlPr>
                            <a:rPr lang="en-US" sz="1600" i="1" dirty="0">
                              <a:latin typeface="Cambria Math" panose="02040503050406030204" pitchFamily="18" charset="0"/>
                            </a:rPr>
                          </m:ctrlPr>
                        </m:fPr>
                        <m:num>
                          <m:r>
                            <a:rPr lang="en-US" sz="1600" i="1" dirty="0">
                              <a:latin typeface="Cambria Math" panose="02040503050406030204" pitchFamily="18" charset="0"/>
                            </a:rPr>
                            <m:t>1</m:t>
                          </m:r>
                        </m:num>
                        <m:den>
                          <m:r>
                            <a:rPr lang="en-US" sz="1600" i="1" dirty="0">
                              <a:latin typeface="Cambria Math" panose="02040503050406030204" pitchFamily="18" charset="0"/>
                            </a:rPr>
                            <m:t>𝑛</m:t>
                          </m:r>
                        </m:den>
                      </m:f>
                      <m:nary>
                        <m:naryPr>
                          <m:chr m:val="∑"/>
                          <m:ctrlPr>
                            <a:rPr lang="en-US" sz="1600" i="1" dirty="0">
                              <a:latin typeface="Cambria Math" panose="02040503050406030204" pitchFamily="18" charset="0"/>
                            </a:rPr>
                          </m:ctrlPr>
                        </m:naryPr>
                        <m:sub>
                          <m:r>
                            <a:rPr lang="en-US" sz="1600" i="1" dirty="0">
                              <a:latin typeface="Cambria Math" panose="02040503050406030204" pitchFamily="18" charset="0"/>
                            </a:rPr>
                            <m:t>𝑖</m:t>
                          </m:r>
                          <m:r>
                            <a:rPr lang="en-US" sz="1600" i="1" dirty="0">
                              <a:latin typeface="Cambria Math" panose="02040503050406030204" pitchFamily="18" charset="0"/>
                            </a:rPr>
                            <m:t>=1</m:t>
                          </m:r>
                        </m:sub>
                        <m:sup>
                          <m:r>
                            <a:rPr lang="en-US" sz="1600" i="1" dirty="0">
                              <a:latin typeface="Cambria Math" panose="02040503050406030204" pitchFamily="18" charset="0"/>
                            </a:rPr>
                            <m:t>𝑛</m:t>
                          </m:r>
                        </m:sup>
                        <m:e>
                          <m:nary>
                            <m:naryPr>
                              <m:ctrlPr>
                                <a:rPr lang="en-US" sz="1600" i="1" dirty="0">
                                  <a:latin typeface="Cambria Math" panose="02040503050406030204" pitchFamily="18" charset="0"/>
                                </a:rPr>
                              </m:ctrlPr>
                            </m:naryPr>
                            <m:sub>
                              <m:r>
                                <m:rPr>
                                  <m:brk m:alnAt="23"/>
                                </m:rPr>
                                <a:rPr lang="en-US" sz="1600" i="1" dirty="0">
                                  <a:latin typeface="Cambria Math" panose="02040503050406030204" pitchFamily="18" charset="0"/>
                                </a:rPr>
                                <m:t>0</m:t>
                              </m:r>
                            </m:sub>
                            <m:sup>
                              <m:r>
                                <a:rPr lang="en-US" sz="1600" i="1" dirty="0">
                                  <a:latin typeface="Cambria Math" panose="02040503050406030204" pitchFamily="18" charset="0"/>
                                </a:rPr>
                                <m:t>𝜏</m:t>
                              </m:r>
                            </m:sup>
                            <m:e>
                              <m:d>
                                <m:dPr>
                                  <m:begChr m:val="{"/>
                                  <m:endChr m:val="}"/>
                                  <m:ctrlPr>
                                    <a:rPr lang="en-US" sz="1600" i="1" dirty="0">
                                      <a:latin typeface="Cambria Math" panose="02040503050406030204" pitchFamily="18" charset="0"/>
                                    </a:rPr>
                                  </m:ctrlPr>
                                </m:d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𝐴</m:t>
                                      </m:r>
                                    </m:e>
                                    <m:sub>
                                      <m:r>
                                        <a:rPr lang="en-US" sz="1600" i="1" dirty="0">
                                          <a:latin typeface="Cambria Math" panose="02040503050406030204" pitchFamily="18" charset="0"/>
                                        </a:rPr>
                                        <m:t>𝑖</m:t>
                                      </m:r>
                                    </m:sub>
                                  </m:sSub>
                                  <m:r>
                                    <a:rPr lang="en-US" sz="1600" i="1" dirty="0">
                                      <a:latin typeface="Cambria Math" panose="02040503050406030204" pitchFamily="18" charset="0"/>
                                    </a:rPr>
                                    <m:t>−</m:t>
                                  </m:r>
                                  <m:f>
                                    <m:fPr>
                                      <m:ctrlPr>
                                        <a:rPr lang="en-US" sz="1600" i="1" dirty="0">
                                          <a:latin typeface="Cambria Math" panose="02040503050406030204" pitchFamily="18" charset="0"/>
                                        </a:rPr>
                                      </m:ctrlPr>
                                    </m:fPr>
                                    <m:num>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𝑒</m:t>
                                          </m:r>
                                        </m:e>
                                        <m:sup>
                                          <m:r>
                                            <a:rPr lang="en-US" sz="1600" b="0" i="1" dirty="0" smtClean="0">
                                              <a:latin typeface="Cambria Math" panose="02040503050406030204" pitchFamily="18" charset="0"/>
                                            </a:rPr>
                                            <m:t>𝜗</m:t>
                                          </m:r>
                                        </m:sup>
                                      </m:sSup>
                                      <m:sSub>
                                        <m:sSubPr>
                                          <m:ctrlPr>
                                            <a:rPr lang="en-US" sz="1600" i="1" dirty="0">
                                              <a:latin typeface="Cambria Math" panose="02040503050406030204" pitchFamily="18" charset="0"/>
                                            </a:rPr>
                                          </m:ctrlPr>
                                        </m:sSub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𝑌</m:t>
                                              </m:r>
                                            </m:e>
                                          </m:acc>
                                        </m:e>
                                        <m:sub>
                                          <m:r>
                                            <a:rPr lang="en-US" sz="1600" i="1" dirty="0">
                                              <a:latin typeface="Cambria Math" panose="02040503050406030204" pitchFamily="18" charset="0"/>
                                            </a:rPr>
                                            <m:t>1</m:t>
                                          </m:r>
                                        </m:sub>
                                      </m:sSub>
                                      <m:d>
                                        <m:dPr>
                                          <m:ctrlPr>
                                            <a:rPr lang="en-US" sz="1600" i="1" dirty="0">
                                              <a:latin typeface="Cambria Math" panose="02040503050406030204" pitchFamily="18" charset="0"/>
                                            </a:rPr>
                                          </m:ctrlPr>
                                        </m:dPr>
                                        <m:e>
                                          <m:r>
                                            <a:rPr lang="en-US" sz="1600" i="1" dirty="0">
                                              <a:latin typeface="Cambria Math" panose="02040503050406030204" pitchFamily="18" charset="0"/>
                                            </a:rPr>
                                            <m:t>𝑡</m:t>
                                          </m:r>
                                        </m:e>
                                      </m:d>
                                    </m:num>
                                    <m:den>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𝑒</m:t>
                                          </m:r>
                                        </m:e>
                                        <m:sup>
                                          <m:r>
                                            <a:rPr lang="en-US" sz="1600" b="0" i="1" dirty="0" smtClean="0">
                                              <a:latin typeface="Cambria Math" panose="02040503050406030204" pitchFamily="18" charset="0"/>
                                            </a:rPr>
                                            <m:t>𝜗</m:t>
                                          </m:r>
                                        </m:sup>
                                      </m:sSup>
                                      <m:sSub>
                                        <m:sSubPr>
                                          <m:ctrlPr>
                                            <a:rPr lang="en-US" sz="1600" b="0" i="1" dirty="0" smtClean="0">
                                              <a:latin typeface="Cambria Math" panose="02040503050406030204" pitchFamily="18" charset="0"/>
                                            </a:rPr>
                                          </m:ctrlPr>
                                        </m:sSub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𝑌</m:t>
                                              </m:r>
                                            </m:e>
                                          </m:acc>
                                        </m:e>
                                        <m:sub>
                                          <m:r>
                                            <a:rPr lang="en-US" sz="1600" b="0" i="1" dirty="0" smtClean="0">
                                              <a:latin typeface="Cambria Math" panose="02040503050406030204" pitchFamily="18" charset="0"/>
                                            </a:rPr>
                                            <m:t>1</m:t>
                                          </m:r>
                                        </m:sub>
                                      </m:sSub>
                                      <m:d>
                                        <m:dPr>
                                          <m:ctrlPr>
                                            <a:rPr lang="en-US" sz="1600" i="1" dirty="0">
                                              <a:latin typeface="Cambria Math" panose="02040503050406030204" pitchFamily="18" charset="0"/>
                                            </a:rPr>
                                          </m:ctrlPr>
                                        </m:dPr>
                                        <m:e>
                                          <m:r>
                                            <a:rPr lang="en-US" sz="1600" i="1" dirty="0">
                                              <a:latin typeface="Cambria Math" panose="02040503050406030204" pitchFamily="18" charset="0"/>
                                            </a:rPr>
                                            <m:t>𝑡</m:t>
                                          </m:r>
                                        </m:e>
                                      </m:d>
                                      <m:r>
                                        <a:rPr lang="en-US" sz="1600" b="0" i="1" dirty="0" smtClean="0">
                                          <a:latin typeface="Cambria Math" panose="02040503050406030204" pitchFamily="18" charset="0"/>
                                        </a:rPr>
                                        <m:t>+</m:t>
                                      </m:r>
                                      <m:sSub>
                                        <m:sSubPr>
                                          <m:ctrlPr>
                                            <a:rPr lang="en-US" sz="1600" i="1" dirty="0">
                                              <a:latin typeface="Cambria Math" panose="02040503050406030204" pitchFamily="18" charset="0"/>
                                            </a:rPr>
                                          </m:ctrlPr>
                                        </m:sSub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𝑌</m:t>
                                              </m:r>
                                            </m:e>
                                          </m:acc>
                                        </m:e>
                                        <m:sub>
                                          <m:r>
                                            <a:rPr lang="en-US" sz="1600" b="0" i="1" dirty="0" smtClean="0">
                                              <a:latin typeface="Cambria Math" panose="02040503050406030204" pitchFamily="18" charset="0"/>
                                            </a:rPr>
                                            <m:t>0</m:t>
                                          </m:r>
                                        </m:sub>
                                      </m:sSub>
                                      <m:d>
                                        <m:dPr>
                                          <m:ctrlPr>
                                            <a:rPr lang="en-US" sz="1600" i="1" dirty="0">
                                              <a:latin typeface="Cambria Math" panose="02040503050406030204" pitchFamily="18" charset="0"/>
                                            </a:rPr>
                                          </m:ctrlPr>
                                        </m:dPr>
                                        <m:e>
                                          <m:r>
                                            <a:rPr lang="en-US" sz="1600" i="1" dirty="0">
                                              <a:latin typeface="Cambria Math" panose="02040503050406030204" pitchFamily="18" charset="0"/>
                                            </a:rPr>
                                            <m:t>𝑡</m:t>
                                          </m:r>
                                        </m:e>
                                      </m:d>
                                    </m:den>
                                  </m:f>
                                </m:e>
                              </m:d>
                            </m:e>
                          </m:nary>
                        </m:e>
                      </m:nary>
                      <m:r>
                        <a:rPr lang="en-US" sz="1600" i="1" dirty="0">
                          <a:latin typeface="Cambria Math" panose="02040503050406030204" pitchFamily="18" charset="0"/>
                        </a:rPr>
                        <m:t>𝑑</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𝑁</m:t>
                          </m:r>
                        </m:e>
                        <m:sub>
                          <m:r>
                            <a:rPr lang="en-US" sz="1600" i="1" dirty="0">
                              <a:latin typeface="Cambria Math" panose="02040503050406030204" pitchFamily="18" charset="0"/>
                            </a:rPr>
                            <m:t>𝑖</m:t>
                          </m:r>
                        </m:sub>
                      </m:sSub>
                      <m:d>
                        <m:dPr>
                          <m:ctrlPr>
                            <a:rPr lang="en-US" sz="1600" i="1" dirty="0">
                              <a:latin typeface="Cambria Math" panose="02040503050406030204" pitchFamily="18" charset="0"/>
                            </a:rPr>
                          </m:ctrlPr>
                        </m:dPr>
                        <m:e>
                          <m:r>
                            <a:rPr lang="en-US" sz="1600" i="1" dirty="0">
                              <a:latin typeface="Cambria Math" panose="02040503050406030204" pitchFamily="18" charset="0"/>
                            </a:rPr>
                            <m:t>𝑡</m:t>
                          </m:r>
                        </m:e>
                      </m:d>
                    </m:oMath>
                  </m:oMathPara>
                </a14:m>
                <a:endParaRPr lang="en-US" sz="1600" dirty="0"/>
              </a:p>
              <a:p>
                <a:pPr>
                  <a:spcBef>
                    <a:spcPts val="600"/>
                  </a:spcBef>
                </a:pPr>
                <a:r>
                  <a:rPr lang="en-US" sz="1600" b="1" dirty="0"/>
                  <a:t>       Solving </a:t>
                </a:r>
                <a14:m>
                  <m:oMath xmlns:m="http://schemas.openxmlformats.org/officeDocument/2006/math">
                    <m:sSub>
                      <m:sSubPr>
                        <m:ctrlPr>
                          <a:rPr lang="en-US" sz="1600" i="1" dirty="0" smtClean="0">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𝑈</m:t>
                            </m:r>
                          </m:e>
                        </m:acc>
                      </m:e>
                      <m:sub>
                        <m:r>
                          <a:rPr lang="en-US" sz="1600" b="0" i="1" dirty="0" smtClean="0">
                            <a:latin typeface="Cambria Math" panose="02040503050406030204" pitchFamily="18" charset="0"/>
                          </a:rPr>
                          <m:t>𝐿</m:t>
                        </m:r>
                      </m:sub>
                    </m:sSub>
                    <m:d>
                      <m:dPr>
                        <m:ctrlPr>
                          <a:rPr lang="en-US" sz="1600" b="0" i="1" dirty="0" smtClean="0">
                            <a:latin typeface="Cambria Math" panose="02040503050406030204" pitchFamily="18" charset="0"/>
                          </a:rPr>
                        </m:ctrlPr>
                      </m:dPr>
                      <m:e>
                        <m:r>
                          <m:rPr>
                            <m:sty m:val="p"/>
                          </m:rPr>
                          <a:rPr lang="en-US" sz="1600" b="0" i="1" dirty="0" smtClean="0">
                            <a:latin typeface="Cambria Math" panose="02040503050406030204" pitchFamily="18" charset="0"/>
                          </a:rPr>
                          <m:t>ϑ</m:t>
                        </m:r>
                      </m:e>
                    </m:d>
                    <m:r>
                      <a:rPr lang="en-US" sz="1600" b="0" i="1" dirty="0" smtClean="0">
                        <a:latin typeface="Cambria Math" panose="02040503050406030204" pitchFamily="18" charset="0"/>
                      </a:rPr>
                      <m:t>=0</m:t>
                    </m:r>
                  </m:oMath>
                </a14:m>
                <a:r>
                  <a:rPr lang="en-US" sz="1600" b="1" dirty="0"/>
                  <a:t> gives the </a:t>
                </a:r>
                <a:r>
                  <a:rPr lang="en-US" sz="1600" b="1" dirty="0">
                    <a:solidFill>
                      <a:srgbClr val="C00000"/>
                    </a:solidFill>
                  </a:rPr>
                  <a:t>unadjusted estimator</a:t>
                </a:r>
                <a:r>
                  <a:rPr lang="en-US" sz="1600" b="1" dirty="0"/>
                  <a:t> </a:t>
                </a:r>
                <a14:m>
                  <m:oMath xmlns:m="http://schemas.openxmlformats.org/officeDocument/2006/math">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i="1">
                                <a:latin typeface="Cambria Math" panose="02040503050406030204" pitchFamily="18" charset="0"/>
                              </a:rPr>
                              <m:t>𝜃</m:t>
                            </m:r>
                          </m:e>
                        </m:acc>
                      </m:e>
                      <m:sub>
                        <m:r>
                          <a:rPr lang="en-US" sz="1600" b="0" i="1" smtClean="0">
                            <a:latin typeface="Cambria Math" panose="02040503050406030204" pitchFamily="18" charset="0"/>
                          </a:rPr>
                          <m:t>𝐿</m:t>
                        </m:r>
                      </m:sub>
                    </m:sSub>
                  </m:oMath>
                </a14:m>
                <a:r>
                  <a:rPr lang="en-US" sz="1600" b="1" dirty="0"/>
                  <a:t>.</a:t>
                </a:r>
              </a:p>
              <a:p>
                <a:pPr marL="342900" indent="-342900">
                  <a:spcBef>
                    <a:spcPts val="600"/>
                  </a:spcBef>
                  <a:buFont typeface="Arial" panose="020B0604020202020204" pitchFamily="34" charset="0"/>
                  <a:buChar char="•"/>
                </a:pPr>
                <a:r>
                  <a:rPr lang="en-US" sz="1600" b="1" dirty="0"/>
                  <a:t>Unadjusted score function can be </a:t>
                </a:r>
                <a:r>
                  <a:rPr lang="en-US" sz="1600" b="1" dirty="0">
                    <a:solidFill>
                      <a:srgbClr val="C00000"/>
                    </a:solidFill>
                  </a:rPr>
                  <a:t>linearized</a:t>
                </a:r>
                <a:r>
                  <a:rPr lang="en-US" sz="1600" b="1" dirty="0"/>
                  <a:t>:</a:t>
                </a:r>
              </a:p>
              <a:p>
                <a:pPr algn="ctr">
                  <a:spcAft>
                    <a:spcPts val="600"/>
                  </a:spcAft>
                </a:pPr>
                <a14:m>
                  <m:oMath xmlns:m="http://schemas.openxmlformats.org/officeDocument/2006/math">
                    <m:sSub>
                      <m:sSubPr>
                        <m:ctrlPr>
                          <a:rPr lang="en-US" sz="1600" i="1" dirty="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𝑈</m:t>
                            </m:r>
                          </m:e>
                        </m:acc>
                      </m:e>
                      <m:sub>
                        <m:r>
                          <a:rPr lang="en-US" sz="1600" i="1" dirty="0">
                            <a:latin typeface="Cambria Math" panose="02040503050406030204" pitchFamily="18" charset="0"/>
                          </a:rPr>
                          <m:t>𝐿</m:t>
                        </m:r>
                      </m:sub>
                    </m:sSub>
                    <m:d>
                      <m:dPr>
                        <m:ctrlPr>
                          <a:rPr lang="en-US" sz="1600" i="1" dirty="0">
                            <a:latin typeface="Cambria Math" panose="02040503050406030204" pitchFamily="18" charset="0"/>
                          </a:rPr>
                        </m:ctrlPr>
                      </m:dPr>
                      <m:e>
                        <m:r>
                          <m:rPr>
                            <m:sty m:val="p"/>
                          </m:rPr>
                          <a:rPr lang="en-US" sz="1600" i="1" dirty="0">
                            <a:latin typeface="Cambria Math" panose="02040503050406030204" pitchFamily="18" charset="0"/>
                          </a:rPr>
                          <m:t>ϑ</m:t>
                        </m:r>
                      </m:e>
                    </m:d>
                    <m:r>
                      <a:rPr lang="en-US" sz="1600" i="1" dirty="0">
                        <a:latin typeface="Cambria Math" panose="02040503050406030204" pitchFamily="18" charset="0"/>
                      </a:rPr>
                      <m:t> </m:t>
                    </m:r>
                    <m:r>
                      <a:rPr lang="en-US" sz="1600" b="0" i="1" smtClean="0">
                        <a:solidFill>
                          <a:schemeClr val="tx1"/>
                        </a:solidFill>
                        <a:latin typeface="Cambria Math" panose="02040503050406030204" pitchFamily="18" charset="0"/>
                      </a:rPr>
                      <m:t>= </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1</m:t>
                        </m:r>
                      </m:num>
                      <m:den>
                        <m:r>
                          <a:rPr lang="en-US" sz="1600" b="0" i="1" smtClean="0">
                            <a:solidFill>
                              <a:schemeClr val="tx1"/>
                            </a:solidFill>
                            <a:latin typeface="Cambria Math" panose="02040503050406030204" pitchFamily="18" charset="0"/>
                          </a:rPr>
                          <m:t>𝑛</m:t>
                        </m:r>
                      </m:den>
                    </m:f>
                    <m:nary>
                      <m:naryPr>
                        <m:chr m:val="∑"/>
                        <m:ctrlPr>
                          <a:rPr lang="en-US" sz="1600" b="0" i="1" smtClean="0">
                            <a:solidFill>
                              <a:schemeClr val="tx1"/>
                            </a:solidFill>
                            <a:latin typeface="Cambria Math" panose="02040503050406030204" pitchFamily="18" charset="0"/>
                          </a:rPr>
                        </m:ctrlPr>
                      </m:naryPr>
                      <m:sub>
                        <m:r>
                          <m:rPr>
                            <m:brk m:alnAt="23"/>
                          </m:rP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=1</m:t>
                        </m:r>
                      </m:sub>
                      <m:sup>
                        <m:r>
                          <a:rPr lang="en-US" sz="1600" b="0" i="1" smtClean="0">
                            <a:solidFill>
                              <a:schemeClr val="tx1"/>
                            </a:solidFill>
                            <a:latin typeface="Cambria Math" panose="02040503050406030204" pitchFamily="18" charset="0"/>
                          </a:rPr>
                          <m:t>𝑛</m:t>
                        </m:r>
                      </m:sup>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𝐴</m:t>
                            </m:r>
                          </m:e>
                          <m:sub>
                            <m:r>
                              <a:rPr lang="en-US" sz="1600" b="0" i="1" smtClean="0">
                                <a:solidFill>
                                  <a:schemeClr val="tx1"/>
                                </a:solidFill>
                                <a:latin typeface="Cambria Math" panose="02040503050406030204" pitchFamily="18" charset="0"/>
                              </a:rPr>
                              <m:t>𝑖</m:t>
                            </m:r>
                          </m:sub>
                        </m:sSub>
                        <m:sSub>
                          <m:sSubPr>
                            <m:ctrlPr>
                              <a:rPr lang="en-US" sz="1600" b="0" i="1" smtClean="0">
                                <a:solidFill>
                                  <a:schemeClr val="tx1"/>
                                </a:solidFill>
                                <a:latin typeface="Cambria Math" panose="02040503050406030204" pitchFamily="18" charset="0"/>
                              </a:rPr>
                            </m:ctrlPr>
                          </m:sSubPr>
                          <m:e>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𝑂</m:t>
                                </m:r>
                              </m:e>
                            </m:acc>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1</m:t>
                            </m:r>
                          </m:sub>
                        </m:sSub>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𝜗</m:t>
                            </m:r>
                          </m:e>
                        </m:d>
                        <m:r>
                          <a:rPr lang="en-US" sz="1600" b="0" i="1" smtClean="0">
                            <a:solidFill>
                              <a:schemeClr val="tx1"/>
                            </a:solidFill>
                            <a:latin typeface="Cambria Math" panose="02040503050406030204" pitchFamily="18" charset="0"/>
                          </a:rPr>
                          <m:t>−</m:t>
                        </m:r>
                      </m:e>
                    </m:nary>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(1−</m:t>
                        </m:r>
                        <m:r>
                          <a:rPr lang="en-US" sz="1600" b="0" i="1" smtClean="0">
                            <a:latin typeface="Cambria Math" panose="02040503050406030204" pitchFamily="18" charset="0"/>
                          </a:rPr>
                          <m:t>𝐴</m:t>
                        </m:r>
                      </m:e>
                      <m:sub>
                        <m:r>
                          <a:rPr lang="en-US" sz="1600" i="1">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𝑂</m:t>
                            </m:r>
                          </m:e>
                        </m:acc>
                      </m:e>
                      <m:sub>
                        <m:r>
                          <a:rPr lang="en-US" sz="1600" i="1">
                            <a:latin typeface="Cambria Math" panose="02040503050406030204" pitchFamily="18" charset="0"/>
                          </a:rPr>
                          <m:t>𝑖</m:t>
                        </m:r>
                        <m:r>
                          <a:rPr lang="en-US" sz="1600" b="0" i="1" smtClean="0">
                            <a:latin typeface="Cambria Math" panose="02040503050406030204" pitchFamily="18" charset="0"/>
                          </a:rPr>
                          <m:t>0</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𝜗</m:t>
                        </m:r>
                      </m:e>
                    </m:d>
                  </m:oMath>
                </a14:m>
                <a:endParaRPr lang="en-US" sz="1600" b="1" dirty="0"/>
              </a:p>
              <a:p>
                <a:pPr marL="344488" indent="-344488">
                  <a:spcBef>
                    <a:spcPts val="600"/>
                  </a:spcBef>
                  <a:buFont typeface="Arial" panose="020B0604020202020204" pitchFamily="34" charset="0"/>
                  <a:buChar char="•"/>
                </a:pPr>
                <a:r>
                  <a:rPr lang="en-US" sz="1600" b="1" dirty="0"/>
                  <a:t>Obtain covariate-adjusted score function by applying </a:t>
                </a:r>
                <a:r>
                  <a:rPr lang="en-US" sz="1600" b="1" dirty="0">
                    <a:solidFill>
                      <a:srgbClr val="C00000"/>
                    </a:solidFill>
                  </a:rPr>
                  <a:t>ANHECOVA:</a:t>
                </a:r>
                <a:endParaRPr lang="en-US" sz="1600" b="1" dirty="0"/>
              </a:p>
              <a:p>
                <a:pPr algn="ctr">
                  <a:spcAft>
                    <a:spcPts val="60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i="1">
                                  <a:latin typeface="Cambria Math" panose="02040503050406030204" pitchFamily="18" charset="0"/>
                                </a:rPr>
                                <m:t>𝑈</m:t>
                              </m:r>
                            </m:e>
                          </m:acc>
                        </m:e>
                        <m:sub>
                          <m:r>
                            <a:rPr lang="en-US" sz="1600" i="1" smtClean="0">
                              <a:latin typeface="Cambria Math" panose="02040503050406030204" pitchFamily="18" charset="0"/>
                            </a:rPr>
                            <m:t>𝐶</m:t>
                          </m:r>
                          <m:r>
                            <a:rPr lang="en-US" sz="1600" b="0" i="1" smtClean="0">
                              <a:latin typeface="Cambria Math" panose="02040503050406030204" pitchFamily="18" charset="0"/>
                            </a:rPr>
                            <m:t>𝐿</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𝜗</m:t>
                          </m:r>
                        </m:e>
                      </m:d>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𝑛</m:t>
                          </m:r>
                        </m:den>
                      </m:f>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𝑛</m:t>
                          </m:r>
                        </m:sup>
                        <m:e>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𝑖</m:t>
                              </m:r>
                            </m:sub>
                          </m:sSub>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𝑂</m:t>
                                      </m:r>
                                    </m:e>
                                  </m:acc>
                                </m:e>
                                <m:sub>
                                  <m:r>
                                    <a:rPr lang="en-US" sz="1600" i="1">
                                      <a:latin typeface="Cambria Math" panose="02040503050406030204" pitchFamily="18" charset="0"/>
                                    </a:rPr>
                                    <m:t>𝑖</m:t>
                                  </m:r>
                                  <m:r>
                                    <a:rPr lang="en-US" sz="1600" i="1">
                                      <a:latin typeface="Cambria Math" panose="02040503050406030204" pitchFamily="18" charset="0"/>
                                    </a:rPr>
                                    <m:t>1</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𝜗</m:t>
                                  </m:r>
                                </m:e>
                              </m:d>
                              <m:r>
                                <a:rPr lang="en-US" sz="1600" i="1">
                                  <a:latin typeface="Cambria Math" panose="02040503050406030204" pitchFamily="18" charset="0"/>
                                </a:rPr>
                                <m:t>−</m:t>
                              </m:r>
                              <m:sSubSup>
                                <m:sSubSupPr>
                                  <m:ctrlPr>
                                    <a:rPr lang="en-US" sz="1600" i="1" dirty="0">
                                      <a:solidFill>
                                        <a:prstClr val="black"/>
                                      </a:solidFill>
                                      <a:latin typeface="Cambria Math" panose="02040503050406030204" pitchFamily="18" charset="0"/>
                                    </a:rPr>
                                  </m:ctrlPr>
                                </m:sSubSupPr>
                                <m:e>
                                  <m:acc>
                                    <m:accPr>
                                      <m:chr m:val="̂"/>
                                      <m:ctrlPr>
                                        <a:rPr lang="en-US" sz="1600" i="1" dirty="0">
                                          <a:solidFill>
                                            <a:prstClr val="black"/>
                                          </a:solidFill>
                                          <a:latin typeface="Cambria Math" panose="02040503050406030204" pitchFamily="18" charset="0"/>
                                        </a:rPr>
                                      </m:ctrlPr>
                                    </m:accPr>
                                    <m:e>
                                      <m:r>
                                        <a:rPr lang="en-US" sz="1600" i="1" dirty="0">
                                          <a:solidFill>
                                            <a:prstClr val="black"/>
                                          </a:solidFill>
                                          <a:latin typeface="Cambria Math" panose="02040503050406030204" pitchFamily="18" charset="0"/>
                                        </a:rPr>
                                        <m:t>𝛽</m:t>
                                      </m:r>
                                    </m:e>
                                  </m:acc>
                                </m:e>
                                <m:sub>
                                  <m:r>
                                    <a:rPr lang="en-US" sz="1600" i="1" dirty="0">
                                      <a:solidFill>
                                        <a:prstClr val="black"/>
                                      </a:solidFill>
                                      <a:latin typeface="Cambria Math" panose="02040503050406030204" pitchFamily="18" charset="0"/>
                                    </a:rPr>
                                    <m:t>1</m:t>
                                  </m:r>
                                </m:sub>
                                <m:sup>
                                  <m:r>
                                    <a:rPr lang="en-US" sz="1600" i="1" dirty="0">
                                      <a:solidFill>
                                        <a:prstClr val="black"/>
                                      </a:solidFill>
                                      <a:latin typeface="Cambria Math" panose="02040503050406030204" pitchFamily="18" charset="0"/>
                                    </a:rPr>
                                    <m:t>⊤</m:t>
                                  </m:r>
                                </m:sup>
                              </m:sSub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m:t>
                                      </m:r>
                                    </m:sub>
                                  </m:sSub>
                                  <m:r>
                                    <a:rPr lang="en-US" sz="1600" i="1">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𝑋</m:t>
                                      </m:r>
                                    </m:e>
                                  </m:acc>
                                </m:e>
                              </m:d>
                            </m:e>
                          </m:d>
                          <m:r>
                            <a:rPr lang="en-US" sz="1600" i="1">
                              <a:latin typeface="Cambria Math" panose="02040503050406030204" pitchFamily="18" charset="0"/>
                            </a:rPr>
                            <m:t>−</m:t>
                          </m:r>
                        </m:e>
                      </m:nary>
                      <m:r>
                        <m:rPr>
                          <m:nor/>
                        </m:rPr>
                        <a:rPr lang="en-US" sz="1600" dirty="0"/>
                        <m:t> </m:t>
                      </m:r>
                      <m:sSub>
                        <m:sSubPr>
                          <m:ctrlPr>
                            <a:rPr lang="en-US" sz="1600" i="1">
                              <a:latin typeface="Cambria Math" panose="02040503050406030204" pitchFamily="18" charset="0"/>
                            </a:rPr>
                          </m:ctrlPr>
                        </m:sSubPr>
                        <m:e>
                          <m:r>
                            <a:rPr lang="en-US" sz="1600" i="1">
                              <a:latin typeface="Cambria Math" panose="02040503050406030204" pitchFamily="18" charset="0"/>
                            </a:rPr>
                            <m:t>(1−</m:t>
                          </m:r>
                          <m:r>
                            <a:rPr lang="en-US" sz="1600" i="1">
                              <a:latin typeface="Cambria Math" panose="02040503050406030204" pitchFamily="18" charset="0"/>
                            </a:rPr>
                            <m:t>𝐴</m:t>
                          </m:r>
                        </m:e>
                        <m:sub>
                          <m:r>
                            <a:rPr lang="en-US" sz="1600" i="1">
                              <a:latin typeface="Cambria Math" panose="02040503050406030204" pitchFamily="18" charset="0"/>
                            </a:rPr>
                            <m:t>𝑖</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𝑂</m:t>
                                  </m:r>
                                </m:e>
                              </m:acc>
                            </m:e>
                            <m:sub>
                              <m:r>
                                <a:rPr lang="en-US" sz="1600" i="1">
                                  <a:latin typeface="Cambria Math" panose="02040503050406030204" pitchFamily="18" charset="0"/>
                                </a:rPr>
                                <m:t>𝑖</m:t>
                              </m:r>
                              <m:r>
                                <a:rPr lang="en-US" sz="1600" i="1">
                                  <a:latin typeface="Cambria Math" panose="02040503050406030204" pitchFamily="18" charset="0"/>
                                </a:rPr>
                                <m:t>0</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𝜗</m:t>
                              </m:r>
                            </m:e>
                          </m:d>
                          <m:r>
                            <a:rPr lang="en-US" sz="1600" i="1">
                              <a:latin typeface="Cambria Math" panose="02040503050406030204" pitchFamily="18" charset="0"/>
                            </a:rPr>
                            <m:t>−</m:t>
                          </m:r>
                          <m:sSubSup>
                            <m:sSubSupPr>
                              <m:ctrlPr>
                                <a:rPr lang="en-US" sz="1600" i="1" dirty="0">
                                  <a:solidFill>
                                    <a:prstClr val="black"/>
                                  </a:solidFill>
                                  <a:latin typeface="Cambria Math" panose="02040503050406030204" pitchFamily="18" charset="0"/>
                                </a:rPr>
                              </m:ctrlPr>
                            </m:sSubSupPr>
                            <m:e>
                              <m:acc>
                                <m:accPr>
                                  <m:chr m:val="̂"/>
                                  <m:ctrlPr>
                                    <a:rPr lang="en-US" sz="1600" i="1" dirty="0">
                                      <a:solidFill>
                                        <a:prstClr val="black"/>
                                      </a:solidFill>
                                      <a:latin typeface="Cambria Math" panose="02040503050406030204" pitchFamily="18" charset="0"/>
                                    </a:rPr>
                                  </m:ctrlPr>
                                </m:accPr>
                                <m:e>
                                  <m:r>
                                    <a:rPr lang="en-US" sz="1600" i="1" dirty="0">
                                      <a:solidFill>
                                        <a:prstClr val="black"/>
                                      </a:solidFill>
                                      <a:latin typeface="Cambria Math" panose="02040503050406030204" pitchFamily="18" charset="0"/>
                                    </a:rPr>
                                    <m:t>𝛽</m:t>
                                  </m:r>
                                </m:e>
                              </m:acc>
                            </m:e>
                            <m:sub>
                              <m:r>
                                <a:rPr lang="en-US" sz="1600" i="1" dirty="0">
                                  <a:solidFill>
                                    <a:prstClr val="black"/>
                                  </a:solidFill>
                                  <a:latin typeface="Cambria Math" panose="02040503050406030204" pitchFamily="18" charset="0"/>
                                </a:rPr>
                                <m:t>0</m:t>
                              </m:r>
                            </m:sub>
                            <m:sup>
                              <m:r>
                                <a:rPr lang="en-US" sz="1600" i="1" dirty="0">
                                  <a:solidFill>
                                    <a:prstClr val="black"/>
                                  </a:solidFill>
                                  <a:latin typeface="Cambria Math" panose="02040503050406030204" pitchFamily="18" charset="0"/>
                                </a:rPr>
                                <m:t>⊤</m:t>
                              </m:r>
                            </m:sup>
                          </m:sSub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m:t>
                                  </m:r>
                                </m:sub>
                              </m:sSub>
                              <m:r>
                                <a:rPr lang="en-US" sz="1600" i="1">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𝑋</m:t>
                                  </m:r>
                                </m:e>
                              </m:acc>
                            </m:e>
                          </m:d>
                        </m:e>
                      </m:d>
                    </m:oMath>
                  </m:oMathPara>
                </a14:m>
                <a:endParaRPr lang="en-US" sz="1600" dirty="0"/>
              </a:p>
              <a:p>
                <a:pPr>
                  <a:spcBef>
                    <a:spcPts val="600"/>
                  </a:spcBef>
                </a:pPr>
                <a:r>
                  <a:rPr lang="en-US" sz="1600" b="1" dirty="0"/>
                  <a:t>        Solving </a:t>
                </a:r>
                <a14:m>
                  <m:oMath xmlns:m="http://schemas.openxmlformats.org/officeDocument/2006/math">
                    <m:sSub>
                      <m:sSubPr>
                        <m:ctrlPr>
                          <a:rPr lang="en-US" sz="1600" i="1" dirty="0">
                            <a:latin typeface="Cambria Math" panose="02040503050406030204" pitchFamily="18" charset="0"/>
                            <a:ea typeface="Cambria Math" panose="02040503050406030204" pitchFamily="18" charset="0"/>
                          </a:rPr>
                        </m:ctrlPr>
                      </m:sSubPr>
                      <m:e>
                        <m:acc>
                          <m:accPr>
                            <m:chr m:val="̂"/>
                            <m:ctrlPr>
                              <a:rPr lang="en-US" sz="1600" i="1">
                                <a:latin typeface="Cambria Math" panose="02040503050406030204" pitchFamily="18" charset="0"/>
                                <a:ea typeface="Cambria Math" panose="02040503050406030204" pitchFamily="18" charset="0"/>
                              </a:rPr>
                            </m:ctrlPr>
                          </m:accPr>
                          <m:e>
                            <m:r>
                              <a:rPr lang="en-US" sz="1600" b="0" i="1">
                                <a:latin typeface="Cambria Math" panose="02040503050406030204" pitchFamily="18" charset="0"/>
                                <a:ea typeface="Cambria Math" panose="02040503050406030204" pitchFamily="18" charset="0"/>
                              </a:rPr>
                              <m:t>𝑈</m:t>
                            </m:r>
                          </m:e>
                        </m:acc>
                      </m:e>
                      <m:sub>
                        <m:r>
                          <a:rPr lang="en-US" sz="1600" b="0" i="1" smtClean="0">
                            <a:latin typeface="Cambria Math" panose="02040503050406030204" pitchFamily="18" charset="0"/>
                            <a:ea typeface="Cambria Math" panose="02040503050406030204" pitchFamily="18" charset="0"/>
                          </a:rPr>
                          <m:t>𝐶</m:t>
                        </m:r>
                        <m:r>
                          <a:rPr lang="en-US" sz="1600" b="0" i="1" dirty="0">
                            <a:latin typeface="Cambria Math" panose="02040503050406030204" pitchFamily="18" charset="0"/>
                            <a:ea typeface="Cambria Math" panose="02040503050406030204" pitchFamily="18" charset="0"/>
                          </a:rPr>
                          <m:t>𝐿</m:t>
                        </m:r>
                      </m:sub>
                    </m:sSub>
                    <m:d>
                      <m:dPr>
                        <m:ctrlPr>
                          <a:rPr lang="en-US" sz="1600" i="1" dirty="0">
                            <a:latin typeface="Cambria Math" panose="02040503050406030204" pitchFamily="18" charset="0"/>
                            <a:ea typeface="Cambria Math" panose="02040503050406030204" pitchFamily="18" charset="0"/>
                          </a:rPr>
                        </m:ctrlPr>
                      </m:dPr>
                      <m:e>
                        <m:r>
                          <a:rPr lang="en-US" sz="1600" b="0" i="1" dirty="0">
                            <a:latin typeface="Cambria Math" panose="02040503050406030204" pitchFamily="18" charset="0"/>
                            <a:ea typeface="Cambria Math" panose="02040503050406030204" pitchFamily="18" charset="0"/>
                          </a:rPr>
                          <m:t>𝜗</m:t>
                        </m:r>
                      </m:e>
                    </m:d>
                    <m:r>
                      <a:rPr lang="en-US" sz="1600" b="0" i="1" dirty="0">
                        <a:latin typeface="Cambria Math" panose="02040503050406030204" pitchFamily="18" charset="0"/>
                        <a:ea typeface="Cambria Math" panose="02040503050406030204" pitchFamily="18" charset="0"/>
                      </a:rPr>
                      <m:t>=0</m:t>
                    </m:r>
                  </m:oMath>
                </a14:m>
                <a:r>
                  <a:rPr lang="en-US" sz="1600" i="1" dirty="0"/>
                  <a:t> </a:t>
                </a:r>
                <a:r>
                  <a:rPr lang="en-US" sz="1600" b="1" dirty="0"/>
                  <a:t>gives the </a:t>
                </a:r>
                <a:r>
                  <a:rPr lang="en-US" sz="1600" b="1" dirty="0">
                    <a:solidFill>
                      <a:srgbClr val="C00000"/>
                    </a:solidFill>
                  </a:rPr>
                  <a:t>covariate-adjusted estimator</a:t>
                </a:r>
                <a:r>
                  <a:rPr lang="en-US" sz="1600" b="1" dirty="0"/>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acc>
                          <m:accPr>
                            <m:chr m:val="̂"/>
                            <m:ctrlPr>
                              <a:rPr lang="en-US" sz="1600" i="1">
                                <a:latin typeface="Cambria Math" panose="02040503050406030204" pitchFamily="18" charset="0"/>
                                <a:ea typeface="Cambria Math" panose="02040503050406030204" pitchFamily="18" charset="0"/>
                              </a:rPr>
                            </m:ctrlPr>
                          </m:accPr>
                          <m:e>
                            <m:r>
                              <a:rPr lang="en-US" sz="1600" b="0" i="1">
                                <a:latin typeface="Cambria Math" panose="02040503050406030204" pitchFamily="18" charset="0"/>
                                <a:ea typeface="Cambria Math" panose="02040503050406030204" pitchFamily="18" charset="0"/>
                              </a:rPr>
                              <m:t>𝜃</m:t>
                            </m:r>
                          </m:e>
                        </m:acc>
                      </m:e>
                      <m:sub>
                        <m:r>
                          <a:rPr lang="en-US" sz="1600" b="0" i="1" smtClean="0">
                            <a:latin typeface="Cambria Math" panose="02040503050406030204" pitchFamily="18" charset="0"/>
                            <a:ea typeface="Cambria Math" panose="02040503050406030204" pitchFamily="18" charset="0"/>
                          </a:rPr>
                          <m:t>𝐶</m:t>
                        </m:r>
                        <m:r>
                          <a:rPr lang="en-US" sz="1600" b="0" i="1">
                            <a:latin typeface="Cambria Math" panose="02040503050406030204" pitchFamily="18" charset="0"/>
                            <a:ea typeface="Cambria Math" panose="02040503050406030204" pitchFamily="18" charset="0"/>
                          </a:rPr>
                          <m:t>𝐿</m:t>
                        </m:r>
                      </m:sub>
                    </m:sSub>
                  </m:oMath>
                </a14:m>
                <a:r>
                  <a:rPr lang="en-US" sz="1600" i="1" dirty="0"/>
                  <a:t>.</a:t>
                </a:r>
              </a:p>
              <a:p>
                <a:pPr>
                  <a:spcBef>
                    <a:spcPts val="1200"/>
                  </a:spcBef>
                  <a:spcAft>
                    <a:spcPts val="600"/>
                  </a:spcAft>
                </a:pPr>
                <a:r>
                  <a:rPr lang="en-US" sz="1600" b="1" i="1" u="sng" dirty="0"/>
                  <a:t>Note</a:t>
                </a:r>
                <a:r>
                  <a:rPr lang="en-US" sz="1600" b="1" dirty="0"/>
                  <a:t>:</a:t>
                </a:r>
              </a:p>
              <a:p>
                <a:r>
                  <a:rPr lang="en-US" sz="1600" dirty="0"/>
                  <a:t>By ANHECOVA, </a:t>
                </a:r>
                <a14:m>
                  <m:oMath xmlns:m="http://schemas.openxmlformats.org/officeDocument/2006/math">
                    <m:sSub>
                      <m:sSubPr>
                        <m:ctrlPr>
                          <a:rPr lang="en-US" sz="1600" i="1" dirty="0" smtClean="0">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𝑈</m:t>
                            </m:r>
                          </m:e>
                        </m:acc>
                      </m:e>
                      <m:sub>
                        <m:r>
                          <a:rPr lang="en-US" sz="1600" b="0" i="1" dirty="0" smtClean="0">
                            <a:latin typeface="Cambria Math" panose="02040503050406030204" pitchFamily="18" charset="0"/>
                          </a:rPr>
                          <m:t>𝐶𝐿</m:t>
                        </m:r>
                      </m:sub>
                    </m:sSub>
                    <m:d>
                      <m:dPr>
                        <m:ctrlPr>
                          <a:rPr lang="en-US" sz="1600" i="1" dirty="0" smtClean="0">
                            <a:latin typeface="Cambria Math" panose="02040503050406030204" pitchFamily="18" charset="0"/>
                          </a:rPr>
                        </m:ctrlPr>
                      </m:dPr>
                      <m:e>
                        <m:r>
                          <a:rPr lang="en-US" sz="1600" b="0" i="1" dirty="0" smtClean="0">
                            <a:latin typeface="Cambria Math" panose="02040503050406030204" pitchFamily="18" charset="0"/>
                          </a:rPr>
                          <m:t>𝜗</m:t>
                        </m:r>
                      </m:e>
                    </m:d>
                  </m:oMath>
                </a14:m>
                <a:r>
                  <a:rPr lang="en-US" sz="1600" i="1" dirty="0"/>
                  <a:t> </a:t>
                </a:r>
                <a:r>
                  <a:rPr lang="en-US" sz="1600" dirty="0"/>
                  <a:t>has reduced variability than </a:t>
                </a:r>
                <a14:m>
                  <m:oMath xmlns:m="http://schemas.openxmlformats.org/officeDocument/2006/math">
                    <m:sSub>
                      <m:sSubPr>
                        <m:ctrlPr>
                          <a:rPr lang="en-US" sz="1600" i="1" dirty="0" smtClean="0">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𝑈</m:t>
                            </m:r>
                          </m:e>
                        </m:acc>
                      </m:e>
                      <m:sub>
                        <m:r>
                          <a:rPr lang="en-US" sz="1600" b="0" i="1" dirty="0" smtClean="0">
                            <a:latin typeface="Cambria Math" panose="02040503050406030204" pitchFamily="18" charset="0"/>
                          </a:rPr>
                          <m:t>𝐿</m:t>
                        </m:r>
                      </m:sub>
                    </m:sSub>
                    <m:d>
                      <m:dPr>
                        <m:ctrlPr>
                          <a:rPr lang="en-US" sz="1600" i="1" dirty="0" smtClean="0">
                            <a:latin typeface="Cambria Math" panose="02040503050406030204" pitchFamily="18" charset="0"/>
                          </a:rPr>
                        </m:ctrlPr>
                      </m:dPr>
                      <m:e>
                        <m:r>
                          <a:rPr lang="en-US" sz="1600" b="0" i="1" dirty="0" smtClean="0">
                            <a:latin typeface="Cambria Math" panose="02040503050406030204" pitchFamily="18" charset="0"/>
                          </a:rPr>
                          <m:t>𝜗</m:t>
                        </m:r>
                      </m:e>
                    </m:d>
                  </m:oMath>
                </a14:m>
                <a:r>
                  <a:rPr lang="en-US" sz="1600" dirty="0"/>
                  <a:t> at </a:t>
                </a:r>
                <a14:m>
                  <m:oMath xmlns:m="http://schemas.openxmlformats.org/officeDocument/2006/math">
                    <m:r>
                      <a:rPr lang="en-US" sz="1600" i="1" dirty="0">
                        <a:latin typeface="Cambria Math" panose="02040503050406030204" pitchFamily="18" charset="0"/>
                      </a:rPr>
                      <m:t>𝜗</m:t>
                    </m:r>
                    <m:r>
                      <a:rPr lang="en-US" sz="1600" i="1" dirty="0">
                        <a:latin typeface="Cambria Math" panose="02040503050406030204" pitchFamily="18" charset="0"/>
                      </a:rPr>
                      <m:t>=</m:t>
                    </m:r>
                    <m:r>
                      <a:rPr lang="en-US" sz="1600" i="1" dirty="0">
                        <a:latin typeface="Cambria Math" panose="02040503050406030204" pitchFamily="18" charset="0"/>
                      </a:rPr>
                      <m:t>𝜃</m:t>
                    </m:r>
                  </m:oMath>
                </a14:m>
                <a:r>
                  <a:rPr lang="en-US" sz="1600" dirty="0"/>
                  <a:t>, and </a:t>
                </a:r>
                <a14:m>
                  <m:oMath xmlns:m="http://schemas.openxmlformats.org/officeDocument/2006/math">
                    <m:f>
                      <m:fPr>
                        <m:type m:val="lin"/>
                        <m:ctrlPr>
                          <a:rPr lang="en-US" sz="1600" b="0" i="1" dirty="0" smtClean="0">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dirty="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𝑈</m:t>
                                </m:r>
                              </m:e>
                            </m:acc>
                          </m:e>
                          <m:sub>
                            <m:r>
                              <a:rPr lang="en-US" sz="1600" i="1" dirty="0">
                                <a:latin typeface="Cambria Math" panose="02040503050406030204" pitchFamily="18" charset="0"/>
                              </a:rPr>
                              <m:t>𝐶𝐿</m:t>
                            </m:r>
                          </m:sub>
                        </m:sSub>
                        <m:d>
                          <m:dPr>
                            <m:ctrlPr>
                              <a:rPr lang="en-US" sz="1600" i="1" dirty="0">
                                <a:latin typeface="Cambria Math" panose="02040503050406030204" pitchFamily="18" charset="0"/>
                              </a:rPr>
                            </m:ctrlPr>
                          </m:dPr>
                          <m:e>
                            <m:r>
                              <a:rPr lang="en-US" sz="1600" i="1" dirty="0">
                                <a:latin typeface="Cambria Math" panose="02040503050406030204" pitchFamily="18" charset="0"/>
                              </a:rPr>
                              <m:t>𝜗</m:t>
                            </m:r>
                          </m:e>
                        </m:d>
                      </m:num>
                      <m:den>
                        <m:r>
                          <a:rPr lang="en-US" sz="1600" i="1" dirty="0">
                            <a:latin typeface="Cambria Math" panose="02040503050406030204" pitchFamily="18" charset="0"/>
                          </a:rPr>
                          <m:t>𝜕𝜗</m:t>
                        </m:r>
                      </m:den>
                    </m:f>
                    <m:r>
                      <a:rPr lang="en-US" sz="1600" b="0" i="1" dirty="0" smtClean="0">
                        <a:latin typeface="Cambria Math" panose="02040503050406030204" pitchFamily="18" charset="0"/>
                      </a:rPr>
                      <m:t>=</m:t>
                    </m:r>
                    <m:r>
                      <a:rPr lang="en-US" sz="1600" i="1">
                        <a:latin typeface="Cambria Math" panose="02040503050406030204" pitchFamily="18" charset="0"/>
                        <a:ea typeface="Cambria Math" panose="02040503050406030204" pitchFamily="18" charset="0"/>
                      </a:rPr>
                      <m:t>𝜕</m:t>
                    </m:r>
                    <m:sSub>
                      <m:sSubPr>
                        <m:ctrlPr>
                          <a:rPr lang="en-US" sz="1600" i="1" dirty="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𝑈</m:t>
                            </m:r>
                          </m:e>
                        </m:acc>
                      </m:e>
                      <m:sub>
                        <m:r>
                          <a:rPr lang="en-US" sz="1600" i="1" dirty="0">
                            <a:latin typeface="Cambria Math" panose="02040503050406030204" pitchFamily="18" charset="0"/>
                          </a:rPr>
                          <m:t>𝐿</m:t>
                        </m:r>
                      </m:sub>
                    </m:sSub>
                    <m:d>
                      <m:dPr>
                        <m:ctrlPr>
                          <a:rPr lang="en-US" sz="1600" i="1" dirty="0">
                            <a:latin typeface="Cambria Math" panose="02040503050406030204" pitchFamily="18" charset="0"/>
                          </a:rPr>
                        </m:ctrlPr>
                      </m:dPr>
                      <m:e>
                        <m:r>
                          <a:rPr lang="en-US" sz="1600" i="1" dirty="0">
                            <a:latin typeface="Cambria Math" panose="02040503050406030204" pitchFamily="18" charset="0"/>
                          </a:rPr>
                          <m:t>𝜗</m:t>
                        </m:r>
                      </m:e>
                    </m:d>
                    <m:r>
                      <a:rPr lang="en-US" sz="1600" b="0" i="1" dirty="0" smtClean="0">
                        <a:latin typeface="Cambria Math" panose="02040503050406030204" pitchFamily="18" charset="0"/>
                      </a:rPr>
                      <m:t>/</m:t>
                    </m:r>
                    <m:r>
                      <a:rPr lang="en-US" sz="1600" b="0" i="1" dirty="0" smtClean="0">
                        <a:latin typeface="Cambria Math" panose="02040503050406030204" pitchFamily="18" charset="0"/>
                      </a:rPr>
                      <m:t>𝜕𝜗</m:t>
                    </m:r>
                  </m:oMath>
                </a14:m>
                <a:r>
                  <a:rPr lang="en-US" sz="1600" dirty="0"/>
                  <a:t>, then </a:t>
                </a:r>
                <a:r>
                  <a:rPr lang="en-US" sz="1600" b="1" dirty="0"/>
                  <a:t>by a standard argument for M-estimator</a:t>
                </a:r>
                <a:r>
                  <a:rPr lang="en-US" sz="1600" dirty="0"/>
                  <a:t>, </a:t>
                </a:r>
                <a14:m>
                  <m:oMath xmlns:m="http://schemas.openxmlformats.org/officeDocument/2006/math">
                    <m:sSub>
                      <m:sSubPr>
                        <m:ctrlPr>
                          <a:rPr lang="en-US" sz="1600" i="1" smtClean="0">
                            <a:solidFill>
                              <a:srgbClr val="C00000"/>
                            </a:solidFill>
                            <a:latin typeface="Cambria Math" panose="02040503050406030204" pitchFamily="18" charset="0"/>
                            <a:ea typeface="Cambria Math" panose="02040503050406030204" pitchFamily="18" charset="0"/>
                          </a:rPr>
                        </m:ctrlPr>
                      </m:sSubPr>
                      <m:e>
                        <m:acc>
                          <m:accPr>
                            <m:chr m:val="̂"/>
                            <m:ctrlPr>
                              <a:rPr lang="en-US" sz="1600" i="1">
                                <a:solidFill>
                                  <a:srgbClr val="C00000"/>
                                </a:solidFill>
                                <a:latin typeface="Cambria Math" panose="02040503050406030204" pitchFamily="18" charset="0"/>
                                <a:ea typeface="Cambria Math" panose="02040503050406030204" pitchFamily="18" charset="0"/>
                              </a:rPr>
                            </m:ctrlPr>
                          </m:accPr>
                          <m:e>
                            <m:r>
                              <a:rPr lang="en-US" sz="1600" i="1">
                                <a:solidFill>
                                  <a:srgbClr val="C00000"/>
                                </a:solidFill>
                                <a:latin typeface="Cambria Math" panose="02040503050406030204" pitchFamily="18" charset="0"/>
                                <a:ea typeface="Cambria Math" panose="02040503050406030204" pitchFamily="18" charset="0"/>
                              </a:rPr>
                              <m:t>𝜃</m:t>
                            </m:r>
                          </m:e>
                        </m:acc>
                      </m:e>
                      <m:sub>
                        <m:r>
                          <a:rPr lang="en-US" sz="1600" i="1">
                            <a:solidFill>
                              <a:srgbClr val="C00000"/>
                            </a:solidFill>
                            <a:latin typeface="Cambria Math" panose="02040503050406030204" pitchFamily="18" charset="0"/>
                            <a:ea typeface="Cambria Math" panose="02040503050406030204" pitchFamily="18" charset="0"/>
                          </a:rPr>
                          <m:t>𝐶𝐿</m:t>
                        </m:r>
                      </m:sub>
                    </m:sSub>
                  </m:oMath>
                </a14:m>
                <a:r>
                  <a:rPr lang="en-US" sz="1600" dirty="0">
                    <a:solidFill>
                      <a:srgbClr val="C00000"/>
                    </a:solidFill>
                  </a:rPr>
                  <a:t> is guaranteed to have smaller variance than </a:t>
                </a:r>
                <a14:m>
                  <m:oMath xmlns:m="http://schemas.openxmlformats.org/officeDocument/2006/math">
                    <m:sSub>
                      <m:sSubPr>
                        <m:ctrlPr>
                          <a:rPr lang="en-US" sz="1600" i="1">
                            <a:solidFill>
                              <a:srgbClr val="C00000"/>
                            </a:solidFill>
                            <a:latin typeface="Cambria Math" panose="02040503050406030204" pitchFamily="18" charset="0"/>
                          </a:rPr>
                        </m:ctrlPr>
                      </m:sSubPr>
                      <m:e>
                        <m:acc>
                          <m:accPr>
                            <m:chr m:val="̂"/>
                            <m:ctrlPr>
                              <a:rPr lang="en-US" sz="1600" i="1">
                                <a:solidFill>
                                  <a:srgbClr val="C00000"/>
                                </a:solidFill>
                                <a:latin typeface="Cambria Math" panose="02040503050406030204" pitchFamily="18" charset="0"/>
                              </a:rPr>
                            </m:ctrlPr>
                          </m:accPr>
                          <m:e>
                            <m:r>
                              <a:rPr lang="en-US" sz="1600" i="1">
                                <a:solidFill>
                                  <a:srgbClr val="C00000"/>
                                </a:solidFill>
                                <a:latin typeface="Cambria Math" panose="02040503050406030204" pitchFamily="18" charset="0"/>
                              </a:rPr>
                              <m:t>𝜃</m:t>
                            </m:r>
                          </m:e>
                        </m:acc>
                      </m:e>
                      <m:sub>
                        <m:r>
                          <a:rPr lang="en-US" sz="1600" i="1">
                            <a:solidFill>
                              <a:srgbClr val="C00000"/>
                            </a:solidFill>
                            <a:latin typeface="Cambria Math" panose="02040503050406030204" pitchFamily="18" charset="0"/>
                          </a:rPr>
                          <m:t>𝐿</m:t>
                        </m:r>
                      </m:sub>
                    </m:sSub>
                    <m:r>
                      <a:rPr lang="en-US" sz="1600" b="0" i="1" smtClean="0">
                        <a:solidFill>
                          <a:srgbClr val="C00000"/>
                        </a:solidFill>
                        <a:latin typeface="Cambria Math" panose="02040503050406030204" pitchFamily="18" charset="0"/>
                      </a:rPr>
                      <m:t>.</m:t>
                    </m:r>
                  </m:oMath>
                </a14:m>
                <a:endParaRPr lang="en-US" sz="1600" dirty="0"/>
              </a:p>
            </p:txBody>
          </p:sp>
        </mc:Choice>
        <mc:Fallback xmlns="">
          <p:sp>
            <p:nvSpPr>
              <p:cNvPr id="4" name="TextBox 3">
                <a:extLst>
                  <a:ext uri="{FF2B5EF4-FFF2-40B4-BE49-F238E27FC236}">
                    <a16:creationId xmlns:a16="http://schemas.microsoft.com/office/drawing/2014/main" id="{0BD580CE-32BD-4F78-146C-9DE58CD5CA54}"/>
                  </a:ext>
                </a:extLst>
              </p:cNvPr>
              <p:cNvSpPr txBox="1">
                <a:spLocks noRot="1" noChangeAspect="1" noMove="1" noResize="1" noEditPoints="1" noAdjustHandles="1" noChangeArrowheads="1" noChangeShapeType="1" noTextEdit="1"/>
              </p:cNvSpPr>
              <p:nvPr/>
            </p:nvSpPr>
            <p:spPr>
              <a:xfrm>
                <a:off x="884837" y="942197"/>
                <a:ext cx="10099431" cy="4973606"/>
              </a:xfrm>
              <a:prstGeom prst="rect">
                <a:avLst/>
              </a:prstGeom>
              <a:blipFill>
                <a:blip r:embed="rId3"/>
                <a:stretch>
                  <a:fillRect l="-251" t="-5357" b="-66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4DD4238-6154-AC40-C2D2-932CAD194521}"/>
                  </a:ext>
                </a:extLst>
              </p:cNvPr>
              <p:cNvSpPr/>
              <p:nvPr/>
            </p:nvSpPr>
            <p:spPr>
              <a:xfrm>
                <a:off x="838200" y="5927168"/>
                <a:ext cx="11007020" cy="930832"/>
              </a:xfrm>
              <a:prstGeom prst="rect">
                <a:avLst/>
              </a:prstGeom>
            </p:spPr>
            <p:txBody>
              <a:bodyPr wrap="square">
                <a:spAutoFit/>
              </a:bodyPr>
              <a:lstStyle/>
              <a:p>
                <a:r>
                  <a:rPr lang="en-US" sz="1200" i="1" dirty="0"/>
                  <a:t>Ye, Shao and Yi (2024). Covariate-adjusted log-rank test: guaranteed efficiency gain and universal applicability. Biometrika</a:t>
                </a:r>
                <a:r>
                  <a:rPr lang="en-US" sz="1200" b="1" i="1" dirty="0"/>
                  <a:t>.</a:t>
                </a:r>
              </a:p>
              <a:p>
                <a:r>
                  <a:rPr lang="en-US" sz="1200" dirty="0"/>
                  <a:t>Here: </a:t>
                </a:r>
                <a14:m>
                  <m:oMath xmlns:m="http://schemas.openxmlformats.org/officeDocument/2006/math">
                    <m:sSub>
                      <m:sSubPr>
                        <m:ctrlPr>
                          <a:rPr lang="en-US" sz="1200" i="1" dirty="0" smtClean="0">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𝛽</m:t>
                            </m:r>
                          </m:e>
                        </m:acc>
                      </m:e>
                      <m:sub>
                        <m:r>
                          <a:rPr lang="en-US" sz="1200" i="1" dirty="0">
                            <a:latin typeface="Cambria Math" panose="02040503050406030204" pitchFamily="18" charset="0"/>
                          </a:rPr>
                          <m:t>𝑗</m:t>
                        </m:r>
                      </m:sub>
                    </m:sSub>
                    <m:r>
                      <a:rPr lang="en-US" sz="1200" i="1" dirty="0">
                        <a:latin typeface="Cambria Math" panose="02040503050406030204" pitchFamily="18" charset="0"/>
                      </a:rPr>
                      <m:t>=</m:t>
                    </m:r>
                    <m:sSup>
                      <m:sSupPr>
                        <m:ctrlPr>
                          <a:rPr lang="en-US" sz="1200" i="1" dirty="0">
                            <a:latin typeface="Cambria Math" panose="02040503050406030204" pitchFamily="18" charset="0"/>
                          </a:rPr>
                        </m:ctrlPr>
                      </m:sSupPr>
                      <m:e>
                        <m:d>
                          <m:dPr>
                            <m:begChr m:val="{"/>
                            <m:endChr m:val="}"/>
                            <m:ctrlPr>
                              <a:rPr lang="en-US" sz="1200" i="1" dirty="0">
                                <a:latin typeface="Cambria Math" panose="02040503050406030204" pitchFamily="18" charset="0"/>
                              </a:rPr>
                            </m:ctrlPr>
                          </m:dPr>
                          <m:e>
                            <m:nary>
                              <m:naryPr>
                                <m:chr m:val="∑"/>
                                <m:supHide m:val="on"/>
                                <m:ctrlPr>
                                  <a:rPr lang="en-US" sz="1200" i="1" dirty="0">
                                    <a:latin typeface="Cambria Math" panose="02040503050406030204" pitchFamily="18" charset="0"/>
                                  </a:rPr>
                                </m:ctrlPr>
                              </m:naryPr>
                              <m:sub>
                                <m:r>
                                  <m:rPr>
                                    <m:brk m:alnAt="7"/>
                                  </m:rPr>
                                  <a:rPr lang="en-US" sz="1200" i="1" dirty="0">
                                    <a:latin typeface="Cambria Math" panose="02040503050406030204" pitchFamily="18" charset="0"/>
                                  </a:rPr>
                                  <m:t>𝑖</m:t>
                                </m:r>
                                <m:r>
                                  <a:rPr lang="en-US" sz="1200" i="1" dirty="0">
                                    <a:latin typeface="Cambria Math" panose="02040503050406030204" pitchFamily="18" charset="0"/>
                                  </a:rPr>
                                  <m:t>:</m:t>
                                </m:r>
                                <m:sSub>
                                  <m:sSubPr>
                                    <m:ctrlPr>
                                      <a:rPr lang="en-US" sz="1200" i="1" dirty="0">
                                        <a:latin typeface="Cambria Math" panose="02040503050406030204" pitchFamily="18" charset="0"/>
                                      </a:rPr>
                                    </m:ctrlPr>
                                  </m:sSubPr>
                                  <m:e>
                                    <m:r>
                                      <m:rPr>
                                        <m:brk m:alnAt="7"/>
                                      </m:rPr>
                                      <a:rPr lang="en-US" sz="1200" i="1" dirty="0">
                                        <a:latin typeface="Cambria Math" panose="02040503050406030204" pitchFamily="18" charset="0"/>
                                      </a:rPr>
                                      <m:t>𝐴</m:t>
                                    </m:r>
                                  </m:e>
                                  <m:sub>
                                    <m:r>
                                      <m:rPr>
                                        <m:brk m:alnAt="7"/>
                                      </m:rPr>
                                      <a:rPr lang="en-US" sz="1200" i="1" dirty="0">
                                        <a:latin typeface="Cambria Math" panose="02040503050406030204" pitchFamily="18" charset="0"/>
                                      </a:rPr>
                                      <m:t>𝑖</m:t>
                                    </m:r>
                                  </m:sub>
                                </m:sSub>
                                <m:r>
                                  <m:rPr>
                                    <m:brk m:alnAt="7"/>
                                  </m:rPr>
                                  <a:rPr lang="en-US" sz="1200" i="1" dirty="0">
                                    <a:latin typeface="Cambria Math" panose="02040503050406030204" pitchFamily="18" charset="0"/>
                                  </a:rPr>
                                  <m:t>=</m:t>
                                </m:r>
                                <m:r>
                                  <a:rPr lang="en-US" sz="1200" i="1" dirty="0">
                                    <a:latin typeface="Cambria Math" panose="02040503050406030204" pitchFamily="18" charset="0"/>
                                  </a:rPr>
                                  <m:t>𝑗</m:t>
                                </m:r>
                              </m:sub>
                              <m:sup/>
                              <m:e>
                                <m:d>
                                  <m:dPr>
                                    <m:ctrlPr>
                                      <a:rPr lang="en-US" sz="1200" i="1" dirty="0">
                                        <a:latin typeface="Cambria Math" panose="02040503050406030204" pitchFamily="18" charset="0"/>
                                      </a:rPr>
                                    </m:ctrlPr>
                                  </m:dPr>
                                  <m:e>
                                    <m:sSub>
                                      <m:sSubPr>
                                        <m:ctrlPr>
                                          <a:rPr lang="en-US" sz="1200" i="1" dirty="0">
                                            <a:latin typeface="Cambria Math" panose="02040503050406030204" pitchFamily="18" charset="0"/>
                                          </a:rPr>
                                        </m:ctrlPr>
                                      </m:sSubPr>
                                      <m:e>
                                        <m:r>
                                          <a:rPr lang="en-US" sz="1200" i="1" dirty="0">
                                            <a:latin typeface="Cambria Math" panose="02040503050406030204" pitchFamily="18" charset="0"/>
                                          </a:rPr>
                                          <m:t>𝑋</m:t>
                                        </m:r>
                                      </m:e>
                                      <m:sub>
                                        <m:r>
                                          <a:rPr lang="en-US" sz="1200" i="1" dirty="0">
                                            <a:latin typeface="Cambria Math" panose="02040503050406030204" pitchFamily="18" charset="0"/>
                                          </a:rPr>
                                          <m:t>𝑖</m:t>
                                        </m:r>
                                      </m:sub>
                                    </m:sSub>
                                    <m:r>
                                      <a:rPr lang="en-US" sz="1200" i="1" dirty="0">
                                        <a:latin typeface="Cambria Math" panose="02040503050406030204" pitchFamily="18" charset="0"/>
                                      </a:rPr>
                                      <m:t>−</m:t>
                                    </m:r>
                                    <m:acc>
                                      <m:accPr>
                                        <m:chr m:val="̅"/>
                                        <m:ctrlPr>
                                          <a:rPr lang="en-US" sz="1200" i="1" dirty="0">
                                            <a:latin typeface="Cambria Math" panose="02040503050406030204" pitchFamily="18" charset="0"/>
                                          </a:rPr>
                                        </m:ctrlPr>
                                      </m:accPr>
                                      <m:e>
                                        <m:sSub>
                                          <m:sSubPr>
                                            <m:ctrlPr>
                                              <a:rPr lang="en-US" sz="1200" i="1" dirty="0">
                                                <a:latin typeface="Cambria Math" panose="02040503050406030204" pitchFamily="18" charset="0"/>
                                              </a:rPr>
                                            </m:ctrlPr>
                                          </m:sSubPr>
                                          <m:e>
                                            <m:r>
                                              <a:rPr lang="en-US" sz="1200" i="1" dirty="0">
                                                <a:latin typeface="Cambria Math" panose="02040503050406030204" pitchFamily="18" charset="0"/>
                                              </a:rPr>
                                              <m:t>𝑋</m:t>
                                            </m:r>
                                          </m:e>
                                          <m:sub>
                                            <m:r>
                                              <a:rPr lang="en-US" sz="1200" i="1" dirty="0">
                                                <a:latin typeface="Cambria Math" panose="02040503050406030204" pitchFamily="18" charset="0"/>
                                              </a:rPr>
                                              <m:t>𝑗</m:t>
                                            </m:r>
                                          </m:sub>
                                        </m:sSub>
                                      </m:e>
                                    </m:acc>
                                  </m:e>
                                </m:d>
                                <m:sSup>
                                  <m:sSupPr>
                                    <m:ctrlPr>
                                      <a:rPr lang="en-US" sz="1200" i="1" dirty="0">
                                        <a:latin typeface="Cambria Math" panose="02040503050406030204" pitchFamily="18" charset="0"/>
                                      </a:rPr>
                                    </m:ctrlPr>
                                  </m:sSupPr>
                                  <m:e>
                                    <m:d>
                                      <m:dPr>
                                        <m:ctrlPr>
                                          <a:rPr lang="en-US" sz="1200" i="1" dirty="0">
                                            <a:latin typeface="Cambria Math" panose="02040503050406030204" pitchFamily="18" charset="0"/>
                                          </a:rPr>
                                        </m:ctrlPr>
                                      </m:dPr>
                                      <m:e>
                                        <m:sSub>
                                          <m:sSubPr>
                                            <m:ctrlPr>
                                              <a:rPr lang="en-US" sz="1200" i="1" dirty="0">
                                                <a:latin typeface="Cambria Math" panose="02040503050406030204" pitchFamily="18" charset="0"/>
                                              </a:rPr>
                                            </m:ctrlPr>
                                          </m:sSubPr>
                                          <m:e>
                                            <m:r>
                                              <a:rPr lang="en-US" sz="1200" i="1" dirty="0">
                                                <a:latin typeface="Cambria Math" panose="02040503050406030204" pitchFamily="18" charset="0"/>
                                              </a:rPr>
                                              <m:t>𝑋</m:t>
                                            </m:r>
                                          </m:e>
                                          <m:sub>
                                            <m:r>
                                              <a:rPr lang="en-US" sz="1200" i="1" dirty="0">
                                                <a:latin typeface="Cambria Math" panose="02040503050406030204" pitchFamily="18" charset="0"/>
                                              </a:rPr>
                                              <m:t>𝑖</m:t>
                                            </m:r>
                                          </m:sub>
                                        </m:sSub>
                                        <m:r>
                                          <a:rPr lang="en-US" sz="1200" i="1" dirty="0">
                                            <a:latin typeface="Cambria Math" panose="02040503050406030204" pitchFamily="18" charset="0"/>
                                          </a:rPr>
                                          <m:t>−</m:t>
                                        </m:r>
                                        <m:sSub>
                                          <m:sSubPr>
                                            <m:ctrlPr>
                                              <a:rPr lang="en-US" sz="1200" i="1" dirty="0">
                                                <a:latin typeface="Cambria Math" panose="02040503050406030204" pitchFamily="18" charset="0"/>
                                              </a:rPr>
                                            </m:ctrlPr>
                                          </m:sSubPr>
                                          <m:e>
                                            <m:acc>
                                              <m:accPr>
                                                <m:chr m:val="̅"/>
                                                <m:ctrlPr>
                                                  <a:rPr lang="en-US" sz="1200" i="1" dirty="0">
                                                    <a:latin typeface="Cambria Math" panose="02040503050406030204" pitchFamily="18" charset="0"/>
                                                  </a:rPr>
                                                </m:ctrlPr>
                                              </m:accPr>
                                              <m:e>
                                                <m:r>
                                                  <a:rPr lang="en-US" sz="1200" i="1" dirty="0">
                                                    <a:latin typeface="Cambria Math" panose="02040503050406030204" pitchFamily="18" charset="0"/>
                                                  </a:rPr>
                                                  <m:t>𝑋</m:t>
                                                </m:r>
                                              </m:e>
                                            </m:acc>
                                          </m:e>
                                          <m:sub>
                                            <m:r>
                                              <a:rPr lang="en-US" sz="1200" i="1" dirty="0">
                                                <a:latin typeface="Cambria Math" panose="02040503050406030204" pitchFamily="18" charset="0"/>
                                              </a:rPr>
                                              <m:t>𝑗</m:t>
                                            </m:r>
                                          </m:sub>
                                        </m:sSub>
                                      </m:e>
                                    </m:d>
                                  </m:e>
                                  <m:sup>
                                    <m:r>
                                      <a:rPr lang="en-US" sz="1200" i="1" dirty="0">
                                        <a:latin typeface="Cambria Math" panose="02040503050406030204" pitchFamily="18" charset="0"/>
                                      </a:rPr>
                                      <m:t>⊤</m:t>
                                    </m:r>
                                  </m:sup>
                                </m:sSup>
                              </m:e>
                            </m:nary>
                          </m:e>
                        </m:d>
                      </m:e>
                      <m:sup>
                        <m:r>
                          <a:rPr lang="en-US" sz="1200" i="1" dirty="0">
                            <a:latin typeface="Cambria Math" panose="02040503050406030204" pitchFamily="18" charset="0"/>
                          </a:rPr>
                          <m:t>−1</m:t>
                        </m:r>
                      </m:sup>
                    </m:sSup>
                    <m:nary>
                      <m:naryPr>
                        <m:chr m:val="∑"/>
                        <m:supHide m:val="on"/>
                        <m:ctrlPr>
                          <a:rPr lang="en-US" sz="1200" i="1" dirty="0">
                            <a:latin typeface="Cambria Math" panose="02040503050406030204" pitchFamily="18" charset="0"/>
                          </a:rPr>
                        </m:ctrlPr>
                      </m:naryPr>
                      <m:sub>
                        <m:r>
                          <m:rPr>
                            <m:brk m:alnAt="7"/>
                          </m:rPr>
                          <a:rPr lang="en-US" sz="1200" i="1" dirty="0">
                            <a:latin typeface="Cambria Math" panose="02040503050406030204" pitchFamily="18" charset="0"/>
                          </a:rPr>
                          <m:t>𝑖</m:t>
                        </m:r>
                        <m:r>
                          <a:rPr lang="en-US" sz="1200" i="1" dirty="0">
                            <a:latin typeface="Cambria Math" panose="02040503050406030204" pitchFamily="18" charset="0"/>
                          </a:rPr>
                          <m:t>:</m:t>
                        </m:r>
                        <m:sSub>
                          <m:sSubPr>
                            <m:ctrlPr>
                              <a:rPr lang="en-US" sz="1200" i="1" dirty="0">
                                <a:latin typeface="Cambria Math" panose="02040503050406030204" pitchFamily="18" charset="0"/>
                              </a:rPr>
                            </m:ctrlPr>
                          </m:sSubPr>
                          <m:e>
                            <m:r>
                              <m:rPr>
                                <m:brk m:alnAt="7"/>
                              </m:rPr>
                              <a:rPr lang="en-US" sz="1200" i="1" dirty="0">
                                <a:latin typeface="Cambria Math" panose="02040503050406030204" pitchFamily="18" charset="0"/>
                              </a:rPr>
                              <m:t>𝐴</m:t>
                            </m:r>
                          </m:e>
                          <m:sub>
                            <m:r>
                              <m:rPr>
                                <m:brk m:alnAt="7"/>
                              </m:rPr>
                              <a:rPr lang="en-US" sz="1200" i="1" dirty="0">
                                <a:latin typeface="Cambria Math" panose="02040503050406030204" pitchFamily="18" charset="0"/>
                              </a:rPr>
                              <m:t>𝑖</m:t>
                            </m:r>
                          </m:sub>
                        </m:sSub>
                        <m:r>
                          <m:rPr>
                            <m:brk m:alnAt="7"/>
                          </m:rPr>
                          <a:rPr lang="en-US" sz="1200" i="1" dirty="0">
                            <a:latin typeface="Cambria Math" panose="02040503050406030204" pitchFamily="18" charset="0"/>
                          </a:rPr>
                          <m:t>=</m:t>
                        </m:r>
                        <m:r>
                          <a:rPr lang="en-US" sz="1200" i="1" dirty="0">
                            <a:latin typeface="Cambria Math" panose="02040503050406030204" pitchFamily="18" charset="0"/>
                          </a:rPr>
                          <m:t>𝑗</m:t>
                        </m:r>
                      </m:sub>
                      <m:sup/>
                      <m:e>
                        <m:d>
                          <m:dPr>
                            <m:ctrlPr>
                              <a:rPr lang="en-US" sz="1200" i="1" dirty="0">
                                <a:latin typeface="Cambria Math" panose="02040503050406030204" pitchFamily="18" charset="0"/>
                              </a:rPr>
                            </m:ctrlPr>
                          </m:dPr>
                          <m:e>
                            <m:sSub>
                              <m:sSubPr>
                                <m:ctrlPr>
                                  <a:rPr lang="en-US" sz="1200" i="1" dirty="0">
                                    <a:latin typeface="Cambria Math" panose="02040503050406030204" pitchFamily="18" charset="0"/>
                                  </a:rPr>
                                </m:ctrlPr>
                              </m:sSubPr>
                              <m:e>
                                <m:r>
                                  <a:rPr lang="en-US" sz="1200" i="1" dirty="0">
                                    <a:latin typeface="Cambria Math" panose="02040503050406030204" pitchFamily="18" charset="0"/>
                                  </a:rPr>
                                  <m:t>𝑋</m:t>
                                </m:r>
                              </m:e>
                              <m:sub>
                                <m:r>
                                  <a:rPr lang="en-US" sz="1200" i="1" dirty="0">
                                    <a:latin typeface="Cambria Math" panose="02040503050406030204" pitchFamily="18" charset="0"/>
                                  </a:rPr>
                                  <m:t>𝑖</m:t>
                                </m:r>
                              </m:sub>
                            </m:sSub>
                            <m:r>
                              <a:rPr lang="en-US" sz="1200" i="1" dirty="0">
                                <a:latin typeface="Cambria Math" panose="02040503050406030204" pitchFamily="18" charset="0"/>
                              </a:rPr>
                              <m:t>−</m:t>
                            </m:r>
                            <m:sSub>
                              <m:sSubPr>
                                <m:ctrlPr>
                                  <a:rPr lang="en-US" sz="1200" i="1" dirty="0">
                                    <a:latin typeface="Cambria Math" panose="02040503050406030204" pitchFamily="18" charset="0"/>
                                  </a:rPr>
                                </m:ctrlPr>
                              </m:sSubPr>
                              <m:e>
                                <m:acc>
                                  <m:accPr>
                                    <m:chr m:val="̅"/>
                                    <m:ctrlPr>
                                      <a:rPr lang="en-US" sz="1200" i="1" dirty="0">
                                        <a:latin typeface="Cambria Math" panose="02040503050406030204" pitchFamily="18" charset="0"/>
                                      </a:rPr>
                                    </m:ctrlPr>
                                  </m:accPr>
                                  <m:e>
                                    <m:r>
                                      <a:rPr lang="en-US" sz="1200" i="1" dirty="0">
                                        <a:latin typeface="Cambria Math" panose="02040503050406030204" pitchFamily="18" charset="0"/>
                                      </a:rPr>
                                      <m:t>𝑋</m:t>
                                    </m:r>
                                  </m:e>
                                </m:acc>
                              </m:e>
                              <m:sub>
                                <m:r>
                                  <a:rPr lang="en-US" sz="1200" i="1" dirty="0">
                                    <a:latin typeface="Cambria Math" panose="02040503050406030204" pitchFamily="18" charset="0"/>
                                  </a:rPr>
                                  <m:t>𝑗</m:t>
                                </m:r>
                              </m:sub>
                            </m:sSub>
                          </m:e>
                        </m:d>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𝑂</m:t>
                                </m:r>
                              </m:e>
                            </m:acc>
                          </m:e>
                          <m:sub>
                            <m:r>
                              <a:rPr lang="en-US" sz="1200" i="1">
                                <a:latin typeface="Cambria Math" panose="02040503050406030204" pitchFamily="18" charset="0"/>
                              </a:rPr>
                              <m:t>𝑖𝑗</m:t>
                            </m:r>
                          </m:sub>
                        </m:sSub>
                      </m:e>
                    </m:nary>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𝜃</m:t>
                                </m:r>
                              </m:e>
                            </m:acc>
                          </m:e>
                          <m:sub>
                            <m:r>
                              <a:rPr lang="en-US" sz="1200" i="1">
                                <a:latin typeface="Cambria Math" panose="02040503050406030204" pitchFamily="18" charset="0"/>
                              </a:rPr>
                              <m:t>𝐿</m:t>
                            </m:r>
                          </m:sub>
                        </m:sSub>
                      </m:e>
                    </m:d>
                    <m:r>
                      <a:rPr lang="en-US" sz="1200" i="1">
                        <a:latin typeface="Cambria Math" panose="02040503050406030204" pitchFamily="18" charset="0"/>
                      </a:rPr>
                      <m:t> </m:t>
                    </m:r>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b="0" i="1">
                                <a:latin typeface="Cambria Math" panose="02040503050406030204" pitchFamily="18" charset="0"/>
                              </a:rPr>
                              <m:t>𝑂</m:t>
                            </m:r>
                          </m:e>
                        </m:acc>
                      </m:e>
                      <m:sub>
                        <m:r>
                          <a:rPr lang="en-US" sz="1200" b="0" i="1">
                            <a:latin typeface="Cambria Math" panose="02040503050406030204" pitchFamily="18" charset="0"/>
                          </a:rPr>
                          <m:t>𝑖</m:t>
                        </m:r>
                        <m:r>
                          <a:rPr lang="en-US" sz="1200" b="0" i="1" smtClean="0">
                            <a:latin typeface="Cambria Math" panose="02040503050406030204" pitchFamily="18" charset="0"/>
                          </a:rPr>
                          <m:t>𝑗</m:t>
                        </m:r>
                      </m:sub>
                    </m:sSub>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𝜗</m:t>
                        </m:r>
                      </m:e>
                    </m:d>
                    <m:r>
                      <a:rPr lang="en-US" sz="1200" b="0" i="1" smtClean="0">
                        <a:latin typeface="Cambria Math" panose="02040503050406030204" pitchFamily="18" charset="0"/>
                      </a:rPr>
                      <m:t>= </m:t>
                    </m:r>
                    <m:nary>
                      <m:naryPr>
                        <m:ctrlPr>
                          <a:rPr lang="en-US" sz="1200" i="1" smtClean="0">
                            <a:latin typeface="Cambria Math" panose="02040503050406030204" pitchFamily="18" charset="0"/>
                          </a:rPr>
                        </m:ctrlPr>
                      </m:naryPr>
                      <m:sub>
                        <m:r>
                          <m:rPr>
                            <m:brk m:alnAt="23"/>
                          </m:rPr>
                          <a:rPr lang="en-US" sz="1200" b="0" i="1" smtClean="0">
                            <a:latin typeface="Cambria Math" panose="02040503050406030204" pitchFamily="18" charset="0"/>
                          </a:rPr>
                          <m:t>0</m:t>
                        </m:r>
                      </m:sub>
                      <m:sup>
                        <m:r>
                          <a:rPr lang="en-US" sz="1200" b="0" i="1" smtClean="0">
                            <a:latin typeface="Cambria Math" panose="02040503050406030204" pitchFamily="18" charset="0"/>
                          </a:rPr>
                          <m:t>𝜏</m:t>
                        </m:r>
                      </m:sup>
                      <m:e>
                        <m:f>
                          <m:fPr>
                            <m:ctrlPr>
                              <a:rPr lang="en-US" sz="1200" i="1" smtClean="0">
                                <a:latin typeface="Cambria Math" panose="02040503050406030204" pitchFamily="18" charset="0"/>
                              </a:rPr>
                            </m:ctrlPr>
                          </m:fPr>
                          <m:num>
                            <m:sSup>
                              <m:sSupPr>
                                <m:ctrlPr>
                                  <a:rPr lang="en-US" sz="1200" b="0" i="1" smtClean="0">
                                    <a:latin typeface="Cambria Math" panose="02040503050406030204" pitchFamily="18" charset="0"/>
                                  </a:rPr>
                                </m:ctrlPr>
                              </m:sSupPr>
                              <m:e>
                                <m:d>
                                  <m:dPr>
                                    <m:begChr m:val="{"/>
                                    <m:endChr m:val="}"/>
                                    <m:ctrlPr>
                                      <a:rPr lang="en-US" sz="1200" b="0" i="1" smtClean="0">
                                        <a:latin typeface="Cambria Math" panose="02040503050406030204" pitchFamily="18" charset="0"/>
                                      </a:rPr>
                                    </m:ctrlPr>
                                  </m:dPr>
                                  <m:e>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𝑒</m:t>
                                        </m:r>
                                      </m:e>
                                      <m:sup>
                                        <m:r>
                                          <a:rPr lang="en-US" sz="1200" b="0" i="1" smtClean="0">
                                            <a:latin typeface="Cambria Math" panose="02040503050406030204" pitchFamily="18" charset="0"/>
                                          </a:rPr>
                                          <m:t>𝜗</m:t>
                                        </m:r>
                                      </m:sup>
                                    </m:sSup>
                                    <m:sSub>
                                      <m:sSubPr>
                                        <m:ctrlPr>
                                          <a:rPr lang="en-US" sz="1200" i="1" dirty="0">
                                            <a:latin typeface="Cambria Math" panose="02040503050406030204" pitchFamily="18" charset="0"/>
                                          </a:rPr>
                                        </m:ctrlPr>
                                      </m:sSubPr>
                                      <m:e>
                                        <m:acc>
                                          <m:accPr>
                                            <m:chr m:val="̅"/>
                                            <m:ctrlPr>
                                              <a:rPr lang="en-US" sz="1200" i="1" dirty="0">
                                                <a:latin typeface="Cambria Math" panose="02040503050406030204" pitchFamily="18" charset="0"/>
                                              </a:rPr>
                                            </m:ctrlPr>
                                          </m:accPr>
                                          <m:e>
                                            <m:r>
                                              <a:rPr lang="en-US" sz="1200" i="1" dirty="0">
                                                <a:latin typeface="Cambria Math" panose="02040503050406030204" pitchFamily="18" charset="0"/>
                                              </a:rPr>
                                              <m:t>𝑌</m:t>
                                            </m:r>
                                          </m:e>
                                        </m:acc>
                                      </m:e>
                                      <m:sub>
                                        <m:r>
                                          <a:rPr lang="en-US" sz="1200" i="1" dirty="0">
                                            <a:latin typeface="Cambria Math" panose="02040503050406030204" pitchFamily="18" charset="0"/>
                                          </a:rPr>
                                          <m:t>1</m:t>
                                        </m:r>
                                      </m:sub>
                                    </m:sSub>
                                    <m:d>
                                      <m:dPr>
                                        <m:ctrlPr>
                                          <a:rPr lang="en-US" sz="1200" i="1" dirty="0">
                                            <a:latin typeface="Cambria Math" panose="02040503050406030204" pitchFamily="18" charset="0"/>
                                          </a:rPr>
                                        </m:ctrlPr>
                                      </m:dPr>
                                      <m:e>
                                        <m:r>
                                          <a:rPr lang="en-US" sz="1200" i="1" dirty="0">
                                            <a:latin typeface="Cambria Math" panose="02040503050406030204" pitchFamily="18" charset="0"/>
                                          </a:rPr>
                                          <m:t>𝑡</m:t>
                                        </m:r>
                                      </m:e>
                                    </m:d>
                                  </m:e>
                                </m:d>
                              </m:e>
                              <m:sup>
                                <m:r>
                                  <a:rPr lang="en-US" sz="1200" b="0" i="1" smtClean="0">
                                    <a:latin typeface="Cambria Math" panose="02040503050406030204" pitchFamily="18" charset="0"/>
                                  </a:rPr>
                                  <m:t>1−</m:t>
                                </m:r>
                                <m:r>
                                  <a:rPr lang="en-US" sz="1200" b="0" i="1" smtClean="0">
                                    <a:latin typeface="Cambria Math" panose="02040503050406030204" pitchFamily="18" charset="0"/>
                                  </a:rPr>
                                  <m:t>𝑗</m:t>
                                </m:r>
                              </m:sup>
                            </m:sSup>
                            <m:sSup>
                              <m:sSupPr>
                                <m:ctrlPr>
                                  <a:rPr lang="en-US" sz="1200" b="0" i="1" smtClean="0">
                                    <a:latin typeface="Cambria Math" panose="02040503050406030204" pitchFamily="18" charset="0"/>
                                  </a:rPr>
                                </m:ctrlPr>
                              </m:sSupPr>
                              <m:e>
                                <m:d>
                                  <m:dPr>
                                    <m:begChr m:val="{"/>
                                    <m:endChr m:val="}"/>
                                    <m:ctrlPr>
                                      <a:rPr lang="en-US" sz="1200" b="0" i="1" smtClean="0">
                                        <a:latin typeface="Cambria Math" panose="02040503050406030204" pitchFamily="18" charset="0"/>
                                      </a:rPr>
                                    </m:ctrlPr>
                                  </m:dPr>
                                  <m:e>
                                    <m:sSub>
                                      <m:sSubPr>
                                        <m:ctrlPr>
                                          <a:rPr lang="en-US" sz="1200" i="1" dirty="0">
                                            <a:latin typeface="Cambria Math" panose="02040503050406030204" pitchFamily="18" charset="0"/>
                                          </a:rPr>
                                        </m:ctrlPr>
                                      </m:sSubPr>
                                      <m:e>
                                        <m:acc>
                                          <m:accPr>
                                            <m:chr m:val="̅"/>
                                            <m:ctrlPr>
                                              <a:rPr lang="en-US" sz="1200" i="1" dirty="0">
                                                <a:latin typeface="Cambria Math" panose="02040503050406030204" pitchFamily="18" charset="0"/>
                                              </a:rPr>
                                            </m:ctrlPr>
                                          </m:accPr>
                                          <m:e>
                                            <m:r>
                                              <a:rPr lang="en-US" sz="1200" i="1" dirty="0">
                                                <a:latin typeface="Cambria Math" panose="02040503050406030204" pitchFamily="18" charset="0"/>
                                              </a:rPr>
                                              <m:t>𝑌</m:t>
                                            </m:r>
                                          </m:e>
                                        </m:acc>
                                      </m:e>
                                      <m:sub>
                                        <m:r>
                                          <a:rPr lang="en-US" sz="1200" i="1" dirty="0">
                                            <a:latin typeface="Cambria Math" panose="02040503050406030204" pitchFamily="18" charset="0"/>
                                          </a:rPr>
                                          <m:t>0</m:t>
                                        </m:r>
                                      </m:sub>
                                    </m:sSub>
                                    <m:d>
                                      <m:dPr>
                                        <m:ctrlPr>
                                          <a:rPr lang="en-US" sz="1200" i="1" dirty="0">
                                            <a:latin typeface="Cambria Math" panose="02040503050406030204" pitchFamily="18" charset="0"/>
                                          </a:rPr>
                                        </m:ctrlPr>
                                      </m:dPr>
                                      <m:e>
                                        <m:r>
                                          <a:rPr lang="en-US" sz="1200" i="1" dirty="0">
                                            <a:latin typeface="Cambria Math" panose="02040503050406030204" pitchFamily="18" charset="0"/>
                                          </a:rPr>
                                          <m:t>𝑡</m:t>
                                        </m:r>
                                      </m:e>
                                    </m:d>
                                  </m:e>
                                </m:d>
                              </m:e>
                              <m:sup>
                                <m:r>
                                  <a:rPr lang="en-US" sz="1200" b="0" i="1" smtClean="0">
                                    <a:latin typeface="Cambria Math" panose="02040503050406030204" pitchFamily="18" charset="0"/>
                                  </a:rPr>
                                  <m:t>𝑗</m:t>
                                </m:r>
                              </m:sup>
                            </m:sSup>
                          </m:num>
                          <m:den>
                            <m:sSup>
                              <m:sSupPr>
                                <m:ctrlPr>
                                  <a:rPr lang="en-US" sz="1200" i="1" dirty="0">
                                    <a:latin typeface="Cambria Math" panose="02040503050406030204" pitchFamily="18" charset="0"/>
                                  </a:rPr>
                                </m:ctrlPr>
                              </m:sSupPr>
                              <m:e>
                                <m:r>
                                  <a:rPr lang="en-US" sz="1200" i="1" dirty="0">
                                    <a:latin typeface="Cambria Math" panose="02040503050406030204" pitchFamily="18" charset="0"/>
                                  </a:rPr>
                                  <m:t>𝑒</m:t>
                                </m:r>
                              </m:e>
                              <m:sup>
                                <m:r>
                                  <a:rPr lang="en-US" sz="1200" i="1" dirty="0">
                                    <a:latin typeface="Cambria Math" panose="02040503050406030204" pitchFamily="18" charset="0"/>
                                  </a:rPr>
                                  <m:t>𝜗</m:t>
                                </m:r>
                              </m:sup>
                            </m:sSup>
                            <m:sSub>
                              <m:sSubPr>
                                <m:ctrlPr>
                                  <a:rPr lang="en-US" sz="1200" i="1" dirty="0">
                                    <a:latin typeface="Cambria Math" panose="02040503050406030204" pitchFamily="18" charset="0"/>
                                  </a:rPr>
                                </m:ctrlPr>
                              </m:sSubPr>
                              <m:e>
                                <m:acc>
                                  <m:accPr>
                                    <m:chr m:val="̅"/>
                                    <m:ctrlPr>
                                      <a:rPr lang="en-US" sz="1200" i="1" dirty="0">
                                        <a:latin typeface="Cambria Math" panose="02040503050406030204" pitchFamily="18" charset="0"/>
                                      </a:rPr>
                                    </m:ctrlPr>
                                  </m:accPr>
                                  <m:e>
                                    <m:r>
                                      <a:rPr lang="en-US" sz="1200" i="1" dirty="0">
                                        <a:latin typeface="Cambria Math" panose="02040503050406030204" pitchFamily="18" charset="0"/>
                                      </a:rPr>
                                      <m:t>𝑌</m:t>
                                    </m:r>
                                  </m:e>
                                </m:acc>
                              </m:e>
                              <m:sub>
                                <m:r>
                                  <a:rPr lang="en-US" sz="1200" i="1" dirty="0">
                                    <a:latin typeface="Cambria Math" panose="02040503050406030204" pitchFamily="18" charset="0"/>
                                  </a:rPr>
                                  <m:t>1</m:t>
                                </m:r>
                              </m:sub>
                            </m:sSub>
                            <m:d>
                              <m:dPr>
                                <m:ctrlPr>
                                  <a:rPr lang="en-US" sz="1200" i="1" dirty="0">
                                    <a:latin typeface="Cambria Math" panose="02040503050406030204" pitchFamily="18" charset="0"/>
                                  </a:rPr>
                                </m:ctrlPr>
                              </m:dPr>
                              <m:e>
                                <m:r>
                                  <a:rPr lang="en-US" sz="1200" i="1" dirty="0">
                                    <a:latin typeface="Cambria Math" panose="02040503050406030204" pitchFamily="18" charset="0"/>
                                  </a:rPr>
                                  <m:t>𝑡</m:t>
                                </m:r>
                              </m:e>
                            </m:d>
                            <m:r>
                              <a:rPr lang="en-US" sz="1200" i="1" dirty="0">
                                <a:latin typeface="Cambria Math" panose="02040503050406030204" pitchFamily="18" charset="0"/>
                              </a:rPr>
                              <m:t>+</m:t>
                            </m:r>
                            <m:sSub>
                              <m:sSubPr>
                                <m:ctrlPr>
                                  <a:rPr lang="en-US" sz="1200" i="1" dirty="0">
                                    <a:latin typeface="Cambria Math" panose="02040503050406030204" pitchFamily="18" charset="0"/>
                                  </a:rPr>
                                </m:ctrlPr>
                              </m:sSubPr>
                              <m:e>
                                <m:acc>
                                  <m:accPr>
                                    <m:chr m:val="̅"/>
                                    <m:ctrlPr>
                                      <a:rPr lang="en-US" sz="1200" i="1" dirty="0">
                                        <a:latin typeface="Cambria Math" panose="02040503050406030204" pitchFamily="18" charset="0"/>
                                      </a:rPr>
                                    </m:ctrlPr>
                                  </m:accPr>
                                  <m:e>
                                    <m:r>
                                      <a:rPr lang="en-US" sz="1200" i="1" dirty="0">
                                        <a:latin typeface="Cambria Math" panose="02040503050406030204" pitchFamily="18" charset="0"/>
                                      </a:rPr>
                                      <m:t>𝑌</m:t>
                                    </m:r>
                                  </m:e>
                                </m:acc>
                              </m:e>
                              <m:sub>
                                <m:r>
                                  <a:rPr lang="en-US" sz="1200" i="1" dirty="0">
                                    <a:latin typeface="Cambria Math" panose="02040503050406030204" pitchFamily="18" charset="0"/>
                                  </a:rPr>
                                  <m:t>0</m:t>
                                </m:r>
                              </m:sub>
                            </m:sSub>
                            <m:d>
                              <m:dPr>
                                <m:ctrlPr>
                                  <a:rPr lang="en-US" sz="1200" i="1" dirty="0">
                                    <a:latin typeface="Cambria Math" panose="02040503050406030204" pitchFamily="18" charset="0"/>
                                  </a:rPr>
                                </m:ctrlPr>
                              </m:dPr>
                              <m:e>
                                <m:r>
                                  <a:rPr lang="en-US" sz="1200" i="1" dirty="0">
                                    <a:latin typeface="Cambria Math" panose="02040503050406030204" pitchFamily="18" charset="0"/>
                                  </a:rPr>
                                  <m:t>𝑡</m:t>
                                </m:r>
                              </m:e>
                            </m:d>
                          </m:den>
                        </m:f>
                      </m:e>
                    </m:nary>
                    <m:d>
                      <m:dPr>
                        <m:begChr m:val="{"/>
                        <m:endChr m:val="}"/>
                        <m:ctrlPr>
                          <a:rPr lang="en-US" sz="1200" i="1" smtClean="0">
                            <a:latin typeface="Cambria Math" panose="02040503050406030204" pitchFamily="18" charset="0"/>
                          </a:rPr>
                        </m:ctrlPr>
                      </m:dPr>
                      <m:e>
                        <m:r>
                          <a:rPr lang="en-US" sz="1200" b="0" i="1" smtClean="0">
                            <a:latin typeface="Cambria Math" panose="02040503050406030204" pitchFamily="18" charset="0"/>
                          </a:rPr>
                          <m:t>𝑑</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𝑖𝑗</m:t>
                            </m:r>
                          </m:sub>
                        </m:sSub>
                        <m:d>
                          <m:dPr>
                            <m:ctrlPr>
                              <a:rPr lang="en-US" sz="120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sSub>
                              <m:sSubPr>
                                <m:ctrlPr>
                                  <a:rPr lang="en-US" sz="1200" i="1">
                                    <a:latin typeface="Cambria Math" panose="02040503050406030204" pitchFamily="18" charset="0"/>
                                  </a:rPr>
                                </m:ctrlPr>
                              </m:sSubPr>
                              <m:e>
                                <m:r>
                                  <a:rPr lang="en-US" sz="1200" i="1">
                                    <a:latin typeface="Cambria Math" panose="02040503050406030204" pitchFamily="18" charset="0"/>
                                  </a:rPr>
                                  <m:t>𝑌</m:t>
                                </m:r>
                              </m:e>
                              <m:sub>
                                <m:r>
                                  <a:rPr lang="en-US" sz="1200" i="1">
                                    <a:latin typeface="Cambria Math" panose="02040503050406030204" pitchFamily="18" charset="0"/>
                                  </a:rPr>
                                  <m:t>𝑖𝑗</m:t>
                                </m:r>
                              </m:sub>
                            </m:sSub>
                            <m:sSup>
                              <m:sSupPr>
                                <m:ctrlPr>
                                  <a:rPr lang="en-US" sz="1200" i="1">
                                    <a:latin typeface="Cambria Math" panose="02040503050406030204" pitchFamily="18" charset="0"/>
                                  </a:rPr>
                                </m:ctrlPr>
                              </m:sSupPr>
                              <m:e>
                                <m:r>
                                  <a:rPr lang="en-US" sz="1200" i="1">
                                    <a:latin typeface="Cambria Math" panose="02040503050406030204" pitchFamily="18" charset="0"/>
                                  </a:rPr>
                                  <m:t>𝑒</m:t>
                                </m:r>
                              </m:e>
                              <m:sup>
                                <m:r>
                                  <a:rPr lang="en-US" sz="1200" i="1">
                                    <a:latin typeface="Cambria Math" panose="02040503050406030204" pitchFamily="18" charset="0"/>
                                  </a:rPr>
                                  <m:t>𝑗</m:t>
                                </m:r>
                                <m:r>
                                  <a:rPr lang="en-US" sz="1200" i="1">
                                    <a:latin typeface="Cambria Math" panose="02040503050406030204" pitchFamily="18" charset="0"/>
                                  </a:rPr>
                                  <m:t>𝜗</m:t>
                                </m:r>
                              </m:sup>
                            </m:sSup>
                            <m:r>
                              <a:rPr lang="en-US" sz="1200" b="0" i="1" smtClean="0">
                                <a:latin typeface="Cambria Math" panose="02040503050406030204" pitchFamily="18" charset="0"/>
                              </a:rPr>
                              <m:t>𝑑</m:t>
                            </m:r>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𝑁</m:t>
                                </m:r>
                              </m:e>
                            </m:acc>
                            <m:d>
                              <m:dPr>
                                <m:ctrlPr>
                                  <a:rPr lang="en-US" sz="1200" i="1" dirty="0" smtClean="0">
                                    <a:latin typeface="Cambria Math" panose="02040503050406030204" pitchFamily="18" charset="0"/>
                                  </a:rPr>
                                </m:ctrlPr>
                              </m:dPr>
                              <m:e>
                                <m:r>
                                  <a:rPr lang="en-US" sz="1200" b="0" i="1" dirty="0" smtClean="0">
                                    <a:latin typeface="Cambria Math" panose="02040503050406030204" pitchFamily="18" charset="0"/>
                                  </a:rPr>
                                  <m:t>𝑡</m:t>
                                </m:r>
                              </m:e>
                            </m:d>
                          </m:num>
                          <m:den>
                            <m:sSup>
                              <m:sSupPr>
                                <m:ctrlPr>
                                  <a:rPr lang="en-US" sz="1200" i="1" dirty="0">
                                    <a:latin typeface="Cambria Math" panose="02040503050406030204" pitchFamily="18" charset="0"/>
                                  </a:rPr>
                                </m:ctrlPr>
                              </m:sSupPr>
                              <m:e>
                                <m:r>
                                  <a:rPr lang="en-US" sz="1200" i="1" dirty="0">
                                    <a:latin typeface="Cambria Math" panose="02040503050406030204" pitchFamily="18" charset="0"/>
                                  </a:rPr>
                                  <m:t>𝑒</m:t>
                                </m:r>
                              </m:e>
                              <m:sup>
                                <m:r>
                                  <a:rPr lang="en-US" sz="1200" i="1" dirty="0">
                                    <a:latin typeface="Cambria Math" panose="02040503050406030204" pitchFamily="18" charset="0"/>
                                  </a:rPr>
                                  <m:t>𝜗</m:t>
                                </m:r>
                              </m:sup>
                            </m:sSup>
                            <m:sSub>
                              <m:sSubPr>
                                <m:ctrlPr>
                                  <a:rPr lang="en-US" sz="1200" i="1" dirty="0">
                                    <a:latin typeface="Cambria Math" panose="02040503050406030204" pitchFamily="18" charset="0"/>
                                  </a:rPr>
                                </m:ctrlPr>
                              </m:sSubPr>
                              <m:e>
                                <m:acc>
                                  <m:accPr>
                                    <m:chr m:val="̅"/>
                                    <m:ctrlPr>
                                      <a:rPr lang="en-US" sz="1200" i="1" dirty="0">
                                        <a:latin typeface="Cambria Math" panose="02040503050406030204" pitchFamily="18" charset="0"/>
                                      </a:rPr>
                                    </m:ctrlPr>
                                  </m:accPr>
                                  <m:e>
                                    <m:r>
                                      <a:rPr lang="en-US" sz="1200" i="1" dirty="0">
                                        <a:latin typeface="Cambria Math" panose="02040503050406030204" pitchFamily="18" charset="0"/>
                                      </a:rPr>
                                      <m:t>𝑌</m:t>
                                    </m:r>
                                  </m:e>
                                </m:acc>
                              </m:e>
                              <m:sub>
                                <m:r>
                                  <a:rPr lang="en-US" sz="1200" i="1" dirty="0">
                                    <a:latin typeface="Cambria Math" panose="02040503050406030204" pitchFamily="18" charset="0"/>
                                  </a:rPr>
                                  <m:t>1</m:t>
                                </m:r>
                              </m:sub>
                            </m:sSub>
                            <m:d>
                              <m:dPr>
                                <m:ctrlPr>
                                  <a:rPr lang="en-US" sz="1200" i="1" dirty="0">
                                    <a:latin typeface="Cambria Math" panose="02040503050406030204" pitchFamily="18" charset="0"/>
                                  </a:rPr>
                                </m:ctrlPr>
                              </m:dPr>
                              <m:e>
                                <m:r>
                                  <a:rPr lang="en-US" sz="1200" i="1" dirty="0">
                                    <a:latin typeface="Cambria Math" panose="02040503050406030204" pitchFamily="18" charset="0"/>
                                  </a:rPr>
                                  <m:t>𝑡</m:t>
                                </m:r>
                              </m:e>
                            </m:d>
                            <m:r>
                              <a:rPr lang="en-US" sz="1200" i="1" dirty="0">
                                <a:latin typeface="Cambria Math" panose="02040503050406030204" pitchFamily="18" charset="0"/>
                              </a:rPr>
                              <m:t>+</m:t>
                            </m:r>
                            <m:sSub>
                              <m:sSubPr>
                                <m:ctrlPr>
                                  <a:rPr lang="en-US" sz="1200" i="1" dirty="0">
                                    <a:latin typeface="Cambria Math" panose="02040503050406030204" pitchFamily="18" charset="0"/>
                                  </a:rPr>
                                </m:ctrlPr>
                              </m:sSubPr>
                              <m:e>
                                <m:acc>
                                  <m:accPr>
                                    <m:chr m:val="̅"/>
                                    <m:ctrlPr>
                                      <a:rPr lang="en-US" sz="1200" i="1" dirty="0">
                                        <a:latin typeface="Cambria Math" panose="02040503050406030204" pitchFamily="18" charset="0"/>
                                      </a:rPr>
                                    </m:ctrlPr>
                                  </m:accPr>
                                  <m:e>
                                    <m:r>
                                      <a:rPr lang="en-US" sz="1200" i="1" dirty="0">
                                        <a:latin typeface="Cambria Math" panose="02040503050406030204" pitchFamily="18" charset="0"/>
                                      </a:rPr>
                                      <m:t>𝑌</m:t>
                                    </m:r>
                                  </m:e>
                                </m:acc>
                              </m:e>
                              <m:sub>
                                <m:r>
                                  <a:rPr lang="en-US" sz="1200" i="1" dirty="0">
                                    <a:latin typeface="Cambria Math" panose="02040503050406030204" pitchFamily="18" charset="0"/>
                                  </a:rPr>
                                  <m:t>0</m:t>
                                </m:r>
                              </m:sub>
                            </m:sSub>
                            <m:d>
                              <m:dPr>
                                <m:ctrlPr>
                                  <a:rPr lang="en-US" sz="1200" i="1" dirty="0">
                                    <a:latin typeface="Cambria Math" panose="02040503050406030204" pitchFamily="18" charset="0"/>
                                  </a:rPr>
                                </m:ctrlPr>
                              </m:dPr>
                              <m:e>
                                <m:r>
                                  <a:rPr lang="en-US" sz="1200" i="1" dirty="0">
                                    <a:latin typeface="Cambria Math" panose="02040503050406030204" pitchFamily="18" charset="0"/>
                                  </a:rPr>
                                  <m:t>𝑡</m:t>
                                </m:r>
                              </m:e>
                            </m:d>
                          </m:den>
                        </m:f>
                      </m:e>
                    </m:d>
                    <m:r>
                      <a:rPr lang="en-US" sz="1200" b="0" i="1" smtClean="0">
                        <a:latin typeface="Cambria Math" panose="02040503050406030204" pitchFamily="18" charset="0"/>
                      </a:rPr>
                      <m:t>, </m:t>
                    </m:r>
                    <m:r>
                      <a:rPr lang="en-US" sz="1200" b="0" i="1" smtClean="0">
                        <a:latin typeface="Cambria Math" panose="02040503050406030204" pitchFamily="18" charset="0"/>
                      </a:rPr>
                      <m:t>𝑗</m:t>
                    </m:r>
                    <m:r>
                      <a:rPr lang="en-US" sz="1200" b="0" i="1" smtClean="0">
                        <a:latin typeface="Cambria Math" panose="02040503050406030204" pitchFamily="18" charset="0"/>
                      </a:rPr>
                      <m:t>=0,1</m:t>
                    </m:r>
                  </m:oMath>
                </a14:m>
                <a:r>
                  <a:rPr lang="en-US" sz="1200" i="1" dirty="0"/>
                  <a:t>, and </a:t>
                </a:r>
                <a14:m>
                  <m:oMath xmlns:m="http://schemas.openxmlformats.org/officeDocument/2006/math">
                    <m:rad>
                      <m:radPr>
                        <m:degHide m:val="on"/>
                        <m:ctrlPr>
                          <a:rPr lang="en-US" sz="1200" i="1">
                            <a:latin typeface="Cambria Math" panose="02040503050406030204" pitchFamily="18" charset="0"/>
                          </a:rPr>
                        </m:ctrlPr>
                      </m:radPr>
                      <m:deg/>
                      <m:e>
                        <m:r>
                          <a:rPr lang="en-US" sz="1200" i="1">
                            <a:latin typeface="Cambria Math" panose="02040503050406030204" pitchFamily="18" charset="0"/>
                          </a:rPr>
                          <m:t>𝑛</m:t>
                        </m:r>
                      </m:e>
                    </m:rad>
                    <m:d>
                      <m:dPr>
                        <m:ctrlPr>
                          <a:rPr lang="en-US" sz="1200" i="1">
                            <a:latin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e>
                          <m:sub>
                            <m:r>
                              <a:rPr lang="en-US" sz="1200" i="1">
                                <a:latin typeface="Cambria Math" panose="02040503050406030204" pitchFamily="18" charset="0"/>
                                <a:ea typeface="Cambria Math" panose="02040503050406030204" pitchFamily="18" charset="0"/>
                              </a:rPr>
                              <m:t>𝐶𝐿</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e>
                    </m:d>
                    <m:sSub>
                      <m:sSubPr>
                        <m:ctrlPr>
                          <a:rPr lang="en-US" sz="1200" i="1">
                            <a:latin typeface="Cambria Math" panose="02040503050406030204" pitchFamily="18" charset="0"/>
                          </a:rPr>
                        </m:ctrlPr>
                      </m:sSubPr>
                      <m:e>
                        <m:r>
                          <a:rPr lang="en-US" sz="1200" i="1">
                            <a:latin typeface="Cambria Math" panose="02040503050406030204" pitchFamily="18" charset="0"/>
                          </a:rPr>
                          <m:t>→</m:t>
                        </m:r>
                      </m:e>
                      <m:sub>
                        <m:r>
                          <a:rPr lang="en-US" sz="1200" i="1">
                            <a:latin typeface="Cambria Math" panose="02040503050406030204" pitchFamily="18" charset="0"/>
                          </a:rPr>
                          <m:t>𝑑</m:t>
                        </m:r>
                      </m:sub>
                    </m:sSub>
                    <m:r>
                      <m:rPr>
                        <m:sty m:val="p"/>
                      </m:rPr>
                      <a:rPr lang="en-US" sz="1200" i="1">
                        <a:latin typeface="Cambria Math" panose="02040503050406030204" pitchFamily="18" charset="0"/>
                      </a:rPr>
                      <m:t>N</m:t>
                    </m:r>
                    <m:d>
                      <m:dPr>
                        <m:ctrlPr>
                          <a:rPr lang="en-US" sz="1200" i="1">
                            <a:latin typeface="Cambria Math" panose="02040503050406030204" pitchFamily="18" charset="0"/>
                          </a:rPr>
                        </m:ctrlPr>
                      </m:dPr>
                      <m:e>
                        <m:r>
                          <a:rPr lang="en-US" sz="1200" i="1">
                            <a:latin typeface="Cambria Math" panose="02040503050406030204" pitchFamily="18" charset="0"/>
                          </a:rPr>
                          <m:t>0, </m:t>
                        </m:r>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d>
                          <m:dPr>
                            <m:ctrlPr>
                              <a:rPr lang="en-US" sz="1200" i="1">
                                <a:latin typeface="Cambria Math" panose="02040503050406030204" pitchFamily="18" charset="0"/>
                              </a:rPr>
                            </m:ctrlPr>
                          </m:dPr>
                          <m:e>
                            <m:r>
                              <a:rPr lang="en-US" sz="1200" i="1">
                                <a:latin typeface="Cambria Math" panose="02040503050406030204" pitchFamily="18" charset="0"/>
                              </a:rPr>
                              <m:t>𝜃</m:t>
                            </m:r>
                          </m:e>
                        </m:d>
                      </m:e>
                    </m:d>
                  </m:oMath>
                </a14:m>
                <a:r>
                  <a:rPr lang="en-US" sz="1200" dirty="0"/>
                  <a:t> and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d>
                      <m:dPr>
                        <m:ctrlPr>
                          <a:rPr lang="en-US" sz="1200" i="1">
                            <a:latin typeface="Cambria Math" panose="02040503050406030204" pitchFamily="18" charset="0"/>
                          </a:rPr>
                        </m:ctrlPr>
                      </m:dPr>
                      <m:e>
                        <m:r>
                          <a:rPr lang="en-US" sz="1200" i="1">
                            <a:latin typeface="Cambria Math" panose="02040503050406030204" pitchFamily="18" charset="0"/>
                          </a:rPr>
                          <m:t>𝜃</m:t>
                        </m:r>
                      </m:e>
                    </m:d>
                  </m:oMath>
                </a14:m>
                <a:r>
                  <a:rPr lang="en-US" sz="1200" dirty="0"/>
                  <a:t> can be consistently estimated by </a:t>
                </a:r>
                <a14:m>
                  <m:oMath xmlns:m="http://schemas.openxmlformats.org/officeDocument/2006/math">
                    <m:f>
                      <m:fPr>
                        <m:type m:val="lin"/>
                        <m:ctrlPr>
                          <a:rPr lang="en-US" sz="1200" i="1">
                            <a:latin typeface="Cambria Math" panose="02040503050406030204" pitchFamily="18" charset="0"/>
                          </a:rPr>
                        </m:ctrlPr>
                      </m:fPr>
                      <m:num>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𝑔</m:t>
                            </m:r>
                            <m:d>
                              <m:dPr>
                                <m:ctrlPr>
                                  <a:rPr lang="en-US" sz="1200" i="1">
                                    <a:latin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e>
                                  <m:sub>
                                    <m:r>
                                      <a:rPr lang="en-US" sz="1200" i="1">
                                        <a:latin typeface="Cambria Math" panose="02040503050406030204" pitchFamily="18" charset="0"/>
                                        <a:ea typeface="Cambria Math" panose="02040503050406030204" pitchFamily="18" charset="0"/>
                                      </a:rPr>
                                      <m:t>𝐶𝐿</m:t>
                                    </m:r>
                                  </m:sub>
                                </m:sSub>
                              </m:e>
                            </m:d>
                            <m:r>
                              <a:rPr lang="en-US" sz="1200" i="1">
                                <a:latin typeface="Cambria Math" panose="02040503050406030204" pitchFamily="18" charset="0"/>
                              </a:rPr>
                              <m:t>−</m:t>
                            </m:r>
                            <m:r>
                              <a:rPr lang="en-US" sz="1200" i="1">
                                <a:latin typeface="Cambria Math" panose="02040503050406030204" pitchFamily="18" charset="0"/>
                              </a:rPr>
                              <m:t>𝜋</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i="1">
                                    <a:latin typeface="Cambria Math" panose="02040503050406030204" pitchFamily="18" charset="0"/>
                                  </a:rPr>
                                  <m:t>𝜋</m:t>
                                </m:r>
                              </m:e>
                            </m:d>
                            <m:sSup>
                              <m:sSupPr>
                                <m:ctrlPr>
                                  <a:rPr lang="en-US" sz="1200" i="1">
                                    <a:latin typeface="Cambria Math" panose="02040503050406030204" pitchFamily="18" charset="0"/>
                                  </a:rPr>
                                </m:ctrlPr>
                              </m:sSupPr>
                              <m:e>
                                <m:d>
                                  <m:dPr>
                                    <m:begChr m:val="{"/>
                                    <m:endChr m:val="}"/>
                                    <m:ctrlPr>
                                      <a:rPr lang="en-US" sz="1200" i="1">
                                        <a:latin typeface="Cambria Math" panose="02040503050406030204" pitchFamily="18" charset="0"/>
                                      </a:rPr>
                                    </m:ctrlPr>
                                  </m:dPr>
                                  <m:e>
                                    <m:sSub>
                                      <m:sSubPr>
                                        <m:ctrlPr>
                                          <a:rPr lang="en-US" sz="1200" i="1" dirty="0">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𝛽</m:t>
                                            </m:r>
                                          </m:e>
                                        </m:acc>
                                      </m:e>
                                      <m:sub>
                                        <m:r>
                                          <a:rPr lang="en-US" sz="1200" i="1">
                                            <a:latin typeface="Cambria Math" panose="02040503050406030204" pitchFamily="18" charset="0"/>
                                          </a:rPr>
                                          <m:t>1</m:t>
                                        </m:r>
                                      </m:sub>
                                    </m:sSub>
                                    <m:d>
                                      <m:dPr>
                                        <m:ctrlPr>
                                          <a:rPr lang="en-US" sz="1200" i="1" dirty="0">
                                            <a:latin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e>
                                          <m:sub>
                                            <m:r>
                                              <a:rPr lang="en-US" sz="1200" i="1">
                                                <a:latin typeface="Cambria Math" panose="02040503050406030204" pitchFamily="18" charset="0"/>
                                                <a:ea typeface="Cambria Math" panose="02040503050406030204" pitchFamily="18" charset="0"/>
                                              </a:rPr>
                                              <m:t>𝐿</m:t>
                                            </m:r>
                                          </m:sub>
                                        </m:sSub>
                                      </m:e>
                                    </m:d>
                                    <m:r>
                                      <a:rPr lang="en-US" sz="1200" i="1" dirty="0">
                                        <a:latin typeface="Cambria Math" panose="02040503050406030204" pitchFamily="18" charset="0"/>
                                      </a:rPr>
                                      <m:t>+</m:t>
                                    </m:r>
                                    <m:sSub>
                                      <m:sSubPr>
                                        <m:ctrlPr>
                                          <a:rPr lang="en-US" sz="1200" i="1" dirty="0">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𝛽</m:t>
                                            </m:r>
                                          </m:e>
                                        </m:acc>
                                      </m:e>
                                      <m:sub>
                                        <m:r>
                                          <a:rPr lang="en-US" sz="1200" i="1">
                                            <a:latin typeface="Cambria Math" panose="02040503050406030204" pitchFamily="18" charset="0"/>
                                          </a:rPr>
                                          <m:t>0</m:t>
                                        </m:r>
                                      </m:sub>
                                    </m:sSub>
                                    <m:d>
                                      <m:dPr>
                                        <m:ctrlPr>
                                          <a:rPr lang="en-US" sz="1200" i="1" dirty="0">
                                            <a:latin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e>
                                          <m:sub>
                                            <m:r>
                                              <a:rPr lang="en-US" sz="1200" i="1">
                                                <a:latin typeface="Cambria Math" panose="02040503050406030204" pitchFamily="18" charset="0"/>
                                                <a:ea typeface="Cambria Math" panose="02040503050406030204" pitchFamily="18" charset="0"/>
                                              </a:rPr>
                                              <m:t>𝐿</m:t>
                                            </m:r>
                                          </m:sub>
                                        </m:sSub>
                                      </m:e>
                                    </m:d>
                                  </m:e>
                                </m:d>
                              </m:e>
                              <m:sup>
                                <m:r>
                                  <a:rPr lang="en-US" sz="1200" i="1">
                                    <a:latin typeface="Cambria Math" panose="02040503050406030204" pitchFamily="18" charset="0"/>
                                  </a:rPr>
                                  <m:t>⊤</m:t>
                                </m:r>
                              </m:sup>
                            </m:sSup>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m:rPr>
                                        <m:sty m:val="p"/>
                                      </m:rPr>
                                      <a:rPr lang="en-US" sz="1200">
                                        <a:latin typeface="Cambria Math" panose="02040503050406030204" pitchFamily="18" charset="0"/>
                                      </a:rPr>
                                      <m:t>Σ</m:t>
                                    </m:r>
                                  </m:e>
                                </m:acc>
                              </m:e>
                              <m:sub>
                                <m:r>
                                  <a:rPr lang="en-US" sz="1200" i="1">
                                    <a:latin typeface="Cambria Math" panose="02040503050406030204" pitchFamily="18" charset="0"/>
                                  </a:rPr>
                                  <m:t>𝑋</m:t>
                                </m:r>
                              </m:sub>
                            </m:sSub>
                            <m:d>
                              <m:dPr>
                                <m:begChr m:val="{"/>
                                <m:endChr m:val="}"/>
                                <m:ctrlPr>
                                  <a:rPr lang="en-US" sz="1200" i="1">
                                    <a:latin typeface="Cambria Math" panose="02040503050406030204" pitchFamily="18" charset="0"/>
                                  </a:rPr>
                                </m:ctrlPr>
                              </m:dPr>
                              <m:e>
                                <m:sSub>
                                  <m:sSubPr>
                                    <m:ctrlPr>
                                      <a:rPr lang="en-US" sz="1200" i="1" dirty="0">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𝛽</m:t>
                                        </m:r>
                                      </m:e>
                                    </m:acc>
                                  </m:e>
                                  <m:sub>
                                    <m:r>
                                      <a:rPr lang="en-US" sz="1200" i="1">
                                        <a:latin typeface="Cambria Math" panose="02040503050406030204" pitchFamily="18" charset="0"/>
                                      </a:rPr>
                                      <m:t>1</m:t>
                                    </m:r>
                                  </m:sub>
                                </m:sSub>
                                <m:d>
                                  <m:dPr>
                                    <m:ctrlPr>
                                      <a:rPr lang="en-US" sz="1200" i="1" dirty="0">
                                        <a:latin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e>
                                      <m:sub>
                                        <m:r>
                                          <a:rPr lang="en-US" sz="1200" i="1">
                                            <a:latin typeface="Cambria Math" panose="02040503050406030204" pitchFamily="18" charset="0"/>
                                            <a:ea typeface="Cambria Math" panose="02040503050406030204" pitchFamily="18" charset="0"/>
                                          </a:rPr>
                                          <m:t>𝐿</m:t>
                                        </m:r>
                                      </m:sub>
                                    </m:sSub>
                                  </m:e>
                                </m:d>
                                <m:r>
                                  <a:rPr lang="en-US" sz="1200" i="1" dirty="0">
                                    <a:latin typeface="Cambria Math" panose="02040503050406030204" pitchFamily="18" charset="0"/>
                                  </a:rPr>
                                  <m:t>+</m:t>
                                </m:r>
                                <m:sSub>
                                  <m:sSubPr>
                                    <m:ctrlPr>
                                      <a:rPr lang="en-US" sz="1200" i="1" dirty="0">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𝛽</m:t>
                                        </m:r>
                                      </m:e>
                                    </m:acc>
                                  </m:e>
                                  <m:sub>
                                    <m:r>
                                      <a:rPr lang="en-US" sz="1200" i="1">
                                        <a:latin typeface="Cambria Math" panose="02040503050406030204" pitchFamily="18" charset="0"/>
                                      </a:rPr>
                                      <m:t>0</m:t>
                                    </m:r>
                                  </m:sub>
                                </m:sSub>
                                <m:d>
                                  <m:dPr>
                                    <m:ctrlPr>
                                      <a:rPr lang="en-US" sz="1200" i="1" dirty="0">
                                        <a:latin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e>
                                      <m:sub>
                                        <m:r>
                                          <a:rPr lang="en-US" sz="1200" i="1">
                                            <a:latin typeface="Cambria Math" panose="02040503050406030204" pitchFamily="18" charset="0"/>
                                            <a:ea typeface="Cambria Math" panose="02040503050406030204" pitchFamily="18" charset="0"/>
                                          </a:rPr>
                                          <m:t>𝐿</m:t>
                                        </m:r>
                                      </m:sub>
                                    </m:sSub>
                                  </m:e>
                                </m:d>
                              </m:e>
                            </m:d>
                          </m:e>
                        </m:d>
                      </m:num>
                      <m:den>
                        <m:sSup>
                          <m:sSupPr>
                            <m:ctrlPr>
                              <a:rPr lang="en-US" sz="1200" i="1">
                                <a:latin typeface="Cambria Math" panose="02040503050406030204" pitchFamily="18" charset="0"/>
                              </a:rPr>
                            </m:ctrlPr>
                          </m:sSupPr>
                          <m:e>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𝑔</m:t>
                                </m:r>
                                <m:d>
                                  <m:dPr>
                                    <m:ctrlPr>
                                      <a:rPr lang="en-US" sz="1200" i="1">
                                        <a:latin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e>
                                      <m:sub>
                                        <m:r>
                                          <a:rPr lang="en-US" sz="1200" i="1">
                                            <a:latin typeface="Cambria Math" panose="02040503050406030204" pitchFamily="18" charset="0"/>
                                            <a:ea typeface="Cambria Math" panose="02040503050406030204" pitchFamily="18" charset="0"/>
                                          </a:rPr>
                                          <m:t>𝐶𝐿</m:t>
                                        </m:r>
                                      </m:sub>
                                    </m:sSub>
                                  </m:e>
                                </m:d>
                              </m:e>
                            </m:d>
                          </m:e>
                          <m:sup>
                            <m:r>
                              <a:rPr lang="en-US" sz="1200" i="1">
                                <a:latin typeface="Cambria Math" panose="02040503050406030204" pitchFamily="18" charset="0"/>
                              </a:rPr>
                              <m:t>2</m:t>
                            </m:r>
                          </m:sup>
                        </m:sSup>
                      </m:den>
                    </m:f>
                  </m:oMath>
                </a14:m>
                <a:r>
                  <a:rPr lang="en-US" sz="1200" dirty="0"/>
                  <a:t>, where </a:t>
                </a:r>
                <a14:m>
                  <m:oMath xmlns:m="http://schemas.openxmlformats.org/officeDocument/2006/math">
                    <m:r>
                      <a:rPr lang="en-US" sz="1200" i="1">
                        <a:latin typeface="Cambria Math" panose="02040503050406030204" pitchFamily="18" charset="0"/>
                      </a:rPr>
                      <m:t>𝑔</m:t>
                    </m:r>
                    <m:d>
                      <m:dPr>
                        <m:ctrlPr>
                          <a:rPr lang="en-US" sz="1200" i="1">
                            <a:latin typeface="Cambria Math" panose="02040503050406030204" pitchFamily="18" charset="0"/>
                          </a:rPr>
                        </m:ctrlPr>
                      </m:dPr>
                      <m:e>
                        <m:r>
                          <a:rPr lang="en-US" sz="1200" i="1">
                            <a:latin typeface="Cambria Math" panose="02040503050406030204" pitchFamily="18" charset="0"/>
                          </a:rPr>
                          <m:t>𝜗</m:t>
                        </m:r>
                      </m:e>
                    </m:d>
                    <m:r>
                      <a:rPr lang="en-US" sz="1200" i="1">
                        <a:latin typeface="Cambria Math" panose="02040503050406030204" pitchFamily="18" charset="0"/>
                      </a:rPr>
                      <m:t>=−</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𝑈</m:t>
                        </m:r>
                      </m:e>
                      <m:sub>
                        <m:r>
                          <a:rPr lang="en-US" sz="1200" i="1">
                            <a:latin typeface="Cambria Math" panose="02040503050406030204" pitchFamily="18" charset="0"/>
                          </a:rPr>
                          <m:t>𝐿</m:t>
                        </m:r>
                      </m:sub>
                    </m:sSub>
                    <m:d>
                      <m:dPr>
                        <m:ctrlPr>
                          <a:rPr lang="en-US" sz="1200" i="1">
                            <a:latin typeface="Cambria Math" panose="02040503050406030204" pitchFamily="18" charset="0"/>
                          </a:rPr>
                        </m:ctrlPr>
                      </m:dPr>
                      <m:e>
                        <m:r>
                          <a:rPr lang="en-US" sz="1200" i="1">
                            <a:latin typeface="Cambria Math" panose="02040503050406030204" pitchFamily="18" charset="0"/>
                          </a:rPr>
                          <m:t>𝜗</m:t>
                        </m:r>
                      </m:e>
                    </m:d>
                    <m:r>
                      <a:rPr lang="en-US" sz="1200" i="1">
                        <a:latin typeface="Cambria Math" panose="02040503050406030204" pitchFamily="18" charset="0"/>
                      </a:rPr>
                      <m:t>/</m:t>
                    </m:r>
                    <m:r>
                      <a:rPr lang="en-US" sz="1200" i="1">
                        <a:latin typeface="Cambria Math" panose="02040503050406030204" pitchFamily="18" charset="0"/>
                      </a:rPr>
                      <m:t>𝜕𝜗</m:t>
                    </m:r>
                  </m:oMath>
                </a14:m>
                <a:r>
                  <a:rPr lang="en-US" sz="1200" dirty="0"/>
                  <a:t>.</a:t>
                </a:r>
                <a:endParaRPr lang="en-US" sz="1200" i="1" dirty="0"/>
              </a:p>
            </p:txBody>
          </p:sp>
        </mc:Choice>
        <mc:Fallback xmlns="">
          <p:sp>
            <p:nvSpPr>
              <p:cNvPr id="6" name="Rectangle 5">
                <a:extLst>
                  <a:ext uri="{FF2B5EF4-FFF2-40B4-BE49-F238E27FC236}">
                    <a16:creationId xmlns:a16="http://schemas.microsoft.com/office/drawing/2014/main" id="{64DD4238-6154-AC40-C2D2-932CAD194521}"/>
                  </a:ext>
                </a:extLst>
              </p:cNvPr>
              <p:cNvSpPr>
                <a:spLocks noRot="1" noChangeAspect="1" noMove="1" noResize="1" noEditPoints="1" noAdjustHandles="1" noChangeArrowheads="1" noChangeShapeType="1" noTextEdit="1"/>
              </p:cNvSpPr>
              <p:nvPr/>
            </p:nvSpPr>
            <p:spPr>
              <a:xfrm>
                <a:off x="838200" y="5927168"/>
                <a:ext cx="11007020" cy="930832"/>
              </a:xfrm>
              <a:prstGeom prst="rect">
                <a:avLst/>
              </a:prstGeom>
              <a:blipFill>
                <a:blip r:embed="rId4"/>
                <a:stretch>
                  <a:fillRect l="-115" t="-5405" b="-58108"/>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31385E7B-C4A7-1AED-72C8-9703CBFE3276}"/>
              </a:ext>
            </a:extLst>
          </p:cNvPr>
          <p:cNvSpPr/>
          <p:nvPr/>
        </p:nvSpPr>
        <p:spPr>
          <a:xfrm rot="5400000">
            <a:off x="8801374" y="3855600"/>
            <a:ext cx="99409" cy="944821"/>
          </a:xfrm>
          <a:prstGeom prst="rightBrace">
            <a:avLst>
              <a:gd name="adj1" fmla="val 78523"/>
              <a:gd name="adj2" fmla="val 50000"/>
            </a:avLst>
          </a:prstGeom>
          <a:ln>
            <a:solidFill>
              <a:srgbClr val="0070C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3963DCB1-9504-3C25-EA71-E6E123BC32A0}"/>
              </a:ext>
            </a:extLst>
          </p:cNvPr>
          <p:cNvSpPr txBox="1"/>
          <p:nvPr/>
        </p:nvSpPr>
        <p:spPr>
          <a:xfrm>
            <a:off x="5334365" y="4288658"/>
            <a:ext cx="3871043" cy="338554"/>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pPr algn="ctr"/>
            <a:r>
              <a:rPr lang="en-US" sz="1600" dirty="0">
                <a:solidFill>
                  <a:srgbClr val="0070C0"/>
                </a:solidFill>
              </a:rPr>
              <a:t>estimators of zero</a:t>
            </a:r>
          </a:p>
        </p:txBody>
      </p:sp>
      <p:sp>
        <p:nvSpPr>
          <p:cNvPr id="9" name="Right Brace 8">
            <a:extLst>
              <a:ext uri="{FF2B5EF4-FFF2-40B4-BE49-F238E27FC236}">
                <a16:creationId xmlns:a16="http://schemas.microsoft.com/office/drawing/2014/main" id="{B7B1B1EB-5C06-355A-4006-E0B73F197A3B}"/>
              </a:ext>
            </a:extLst>
          </p:cNvPr>
          <p:cNvSpPr/>
          <p:nvPr/>
        </p:nvSpPr>
        <p:spPr>
          <a:xfrm rot="5400000">
            <a:off x="5924477" y="3855602"/>
            <a:ext cx="99406" cy="944819"/>
          </a:xfrm>
          <a:prstGeom prst="rightBrace">
            <a:avLst>
              <a:gd name="adj1" fmla="val 78523"/>
              <a:gd name="adj2" fmla="val 50000"/>
            </a:avLst>
          </a:prstGeom>
          <a:ln>
            <a:solidFill>
              <a:srgbClr val="0070C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409AD03-9123-098D-4779-2B452569AEEB}"/>
              </a:ext>
            </a:extLst>
          </p:cNvPr>
          <p:cNvCxnSpPr>
            <a:cxnSpLocks/>
          </p:cNvCxnSpPr>
          <p:nvPr/>
        </p:nvCxnSpPr>
        <p:spPr>
          <a:xfrm flipH="1" flipV="1">
            <a:off x="5894448" y="4405063"/>
            <a:ext cx="447262" cy="7064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F98FE08-EF9D-4A3F-9829-2207730A2D38}"/>
              </a:ext>
            </a:extLst>
          </p:cNvPr>
          <p:cNvCxnSpPr>
            <a:cxnSpLocks/>
          </p:cNvCxnSpPr>
          <p:nvPr/>
        </p:nvCxnSpPr>
        <p:spPr>
          <a:xfrm flipV="1">
            <a:off x="8154736" y="4405063"/>
            <a:ext cx="447863" cy="7064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2839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B716-5613-6D06-53F2-7DF1AE5999D4}"/>
              </a:ext>
            </a:extLst>
          </p:cNvPr>
          <p:cNvSpPr>
            <a:spLocks noGrp="1"/>
          </p:cNvSpPr>
          <p:nvPr>
            <p:ph type="title"/>
          </p:nvPr>
        </p:nvSpPr>
        <p:spPr/>
        <p:txBody>
          <a:bodyPr>
            <a:noAutofit/>
          </a:bodyPr>
          <a:lstStyle/>
          <a:p>
            <a:r>
              <a:rPr lang="en-US" sz="2400" b="1" dirty="0"/>
              <a:t>Covariate-adjusted Estimation for Unconditional Proportional Hazard</a:t>
            </a:r>
          </a:p>
        </p:txBody>
      </p:sp>
      <p:sp>
        <p:nvSpPr>
          <p:cNvPr id="3" name="Rectangle 2">
            <a:extLst>
              <a:ext uri="{FF2B5EF4-FFF2-40B4-BE49-F238E27FC236}">
                <a16:creationId xmlns:a16="http://schemas.microsoft.com/office/drawing/2014/main" id="{DAF0E7C6-C91E-4DA6-63C6-2A3257AA62D7}"/>
              </a:ext>
            </a:extLst>
          </p:cNvPr>
          <p:cNvSpPr/>
          <p:nvPr/>
        </p:nvSpPr>
        <p:spPr>
          <a:xfrm>
            <a:off x="400877" y="6581001"/>
            <a:ext cx="10392136" cy="276999"/>
          </a:xfrm>
          <a:prstGeom prst="rect">
            <a:avLst/>
          </a:prstGeom>
        </p:spPr>
        <p:txBody>
          <a:bodyPr wrap="square">
            <a:spAutoFit/>
          </a:bodyPr>
          <a:lstStyle/>
          <a:p>
            <a:r>
              <a:rPr lang="en-US" sz="1200" i="1" dirty="0"/>
              <a:t>Ye, Shao and Yi (2023). Covariate-adjusted log-rank test: guaranteed efficiency gain and universal applicability. </a:t>
            </a:r>
            <a:r>
              <a:rPr lang="en-US" sz="1200" b="1" i="1" dirty="0" err="1"/>
              <a:t>Biometrika</a:t>
            </a:r>
            <a:r>
              <a:rPr lang="en-US" sz="1200" b="1" i="1" dirty="0"/>
              <a:t> </a:t>
            </a:r>
            <a:r>
              <a:rPr lang="en-US" sz="1200" i="1" dirty="0"/>
              <a:t>(In press)</a:t>
            </a:r>
          </a:p>
        </p:txBody>
      </p:sp>
      <p:sp>
        <p:nvSpPr>
          <p:cNvPr id="5" name="Rounded Rectangle 4">
            <a:extLst>
              <a:ext uri="{FF2B5EF4-FFF2-40B4-BE49-F238E27FC236}">
                <a16:creationId xmlns:a16="http://schemas.microsoft.com/office/drawing/2014/main" id="{EDAE73AC-743F-6CC8-E1B3-358158D24878}"/>
              </a:ext>
            </a:extLst>
          </p:cNvPr>
          <p:cNvSpPr/>
          <p:nvPr/>
        </p:nvSpPr>
        <p:spPr>
          <a:xfrm>
            <a:off x="822849" y="986302"/>
            <a:ext cx="9548191" cy="4321194"/>
          </a:xfrm>
          <a:prstGeom prst="roundRect">
            <a:avLst>
              <a:gd name="adj" fmla="val 4160"/>
            </a:avLst>
          </a:prstGeom>
          <a:solidFill>
            <a:schemeClr val="accent3">
              <a:alpha val="3016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BD580CE-32BD-4F78-146C-9DE58CD5CA54}"/>
                  </a:ext>
                </a:extLst>
              </p:cNvPr>
              <p:cNvSpPr txBox="1"/>
              <p:nvPr/>
            </p:nvSpPr>
            <p:spPr>
              <a:xfrm>
                <a:off x="838200" y="986302"/>
                <a:ext cx="10748684" cy="5557162"/>
              </a:xfrm>
              <a:prstGeom prst="rect">
                <a:avLst/>
              </a:prstGeom>
              <a:noFill/>
            </p:spPr>
            <p:txBody>
              <a:bodyPr wrap="square" rtlCol="0">
                <a:spAutoFit/>
              </a:bodyPr>
              <a:lstStyle/>
              <a:p>
                <a:pPr>
                  <a:spcAft>
                    <a:spcPts val="600"/>
                  </a:spcAft>
                </a:pPr>
                <a:r>
                  <a:rPr lang="en-US" sz="1600" b="1" i="1" u="sng" dirty="0"/>
                  <a:t>Key idea</a:t>
                </a:r>
                <a:r>
                  <a:rPr lang="en-US" sz="1600" b="1" dirty="0"/>
                  <a:t>: </a:t>
                </a:r>
              </a:p>
              <a:p>
                <a:pPr marL="344488" indent="-344488">
                  <a:spcAft>
                    <a:spcPts val="600"/>
                  </a:spcAft>
                  <a:buFont typeface="Arial" panose="020B0604020202020204" pitchFamily="34" charset="0"/>
                  <a:buChar char="•"/>
                </a:pPr>
                <a:r>
                  <a:rPr lang="en-US" sz="1350" b="1" dirty="0"/>
                  <a:t>Unadjusted score function from partial likelihood under PH model </a:t>
                </a:r>
                <a14:m>
                  <m:oMath xmlns:m="http://schemas.openxmlformats.org/officeDocument/2006/math">
                    <m:sSub>
                      <m:sSubPr>
                        <m:ctrlPr>
                          <a:rPr lang="en-US" sz="1350" i="1" smtClean="0">
                            <a:latin typeface="Cambria Math" panose="02040503050406030204" pitchFamily="18" charset="0"/>
                          </a:rPr>
                        </m:ctrlPr>
                      </m:sSubPr>
                      <m:e>
                        <m:r>
                          <a:rPr lang="en-US" sz="1350" b="0" i="1" smtClean="0">
                            <a:latin typeface="Cambria Math" panose="02040503050406030204" pitchFamily="18" charset="0"/>
                          </a:rPr>
                          <m:t>𝜆</m:t>
                        </m:r>
                      </m:e>
                      <m:sub>
                        <m:r>
                          <a:rPr lang="en-US" sz="1350" b="0" i="1" smtClean="0">
                            <a:latin typeface="Cambria Math" panose="02040503050406030204" pitchFamily="18" charset="0"/>
                          </a:rPr>
                          <m:t>1</m:t>
                        </m:r>
                      </m:sub>
                    </m:sSub>
                    <m:d>
                      <m:dPr>
                        <m:ctrlPr>
                          <a:rPr lang="en-US" sz="1350" i="1" smtClean="0">
                            <a:latin typeface="Cambria Math" panose="02040503050406030204" pitchFamily="18" charset="0"/>
                          </a:rPr>
                        </m:ctrlPr>
                      </m:dPr>
                      <m:e>
                        <m:r>
                          <a:rPr lang="en-US" sz="1350" b="0" i="1" smtClean="0">
                            <a:latin typeface="Cambria Math" panose="02040503050406030204" pitchFamily="18" charset="0"/>
                          </a:rPr>
                          <m:t>𝑡</m:t>
                        </m:r>
                      </m:e>
                    </m:d>
                    <m:r>
                      <a:rPr lang="en-US" sz="1350" b="0" i="1" smtClean="0">
                        <a:latin typeface="Cambria Math" panose="02040503050406030204" pitchFamily="18" charset="0"/>
                      </a:rPr>
                      <m:t>=</m:t>
                    </m:r>
                    <m:sSub>
                      <m:sSubPr>
                        <m:ctrlPr>
                          <a:rPr lang="en-US" sz="1350" i="1" smtClean="0">
                            <a:latin typeface="Cambria Math" panose="02040503050406030204" pitchFamily="18" charset="0"/>
                          </a:rPr>
                        </m:ctrlPr>
                      </m:sSubPr>
                      <m:e>
                        <m:r>
                          <a:rPr lang="en-US" sz="1350" b="0" i="1" smtClean="0">
                            <a:latin typeface="Cambria Math" panose="02040503050406030204" pitchFamily="18" charset="0"/>
                          </a:rPr>
                          <m:t>𝜆</m:t>
                        </m:r>
                      </m:e>
                      <m:sub>
                        <m:r>
                          <a:rPr lang="en-US" sz="1350" b="0" i="1" smtClean="0">
                            <a:latin typeface="Cambria Math" panose="02040503050406030204" pitchFamily="18" charset="0"/>
                          </a:rPr>
                          <m:t>0</m:t>
                        </m:r>
                      </m:sub>
                    </m:sSub>
                    <m:d>
                      <m:dPr>
                        <m:ctrlPr>
                          <a:rPr lang="en-US" sz="1350" i="1" smtClean="0">
                            <a:latin typeface="Cambria Math" panose="02040503050406030204" pitchFamily="18" charset="0"/>
                          </a:rPr>
                        </m:ctrlPr>
                      </m:dPr>
                      <m:e>
                        <m:r>
                          <a:rPr lang="en-US" sz="1350" b="0" i="1" smtClean="0">
                            <a:latin typeface="Cambria Math" panose="02040503050406030204" pitchFamily="18" charset="0"/>
                          </a:rPr>
                          <m:t>𝑡</m:t>
                        </m:r>
                      </m:e>
                    </m:d>
                    <m:sSup>
                      <m:sSupPr>
                        <m:ctrlPr>
                          <a:rPr lang="en-US" sz="1350" i="1" smtClean="0">
                            <a:latin typeface="Cambria Math" panose="02040503050406030204" pitchFamily="18" charset="0"/>
                          </a:rPr>
                        </m:ctrlPr>
                      </m:sSupPr>
                      <m:e>
                        <m:r>
                          <a:rPr lang="en-US" sz="1350" b="0" i="1" smtClean="0">
                            <a:latin typeface="Cambria Math" panose="02040503050406030204" pitchFamily="18" charset="0"/>
                          </a:rPr>
                          <m:t>𝑒</m:t>
                        </m:r>
                      </m:e>
                      <m:sup>
                        <m:r>
                          <a:rPr lang="en-US" sz="1350" b="0" i="1" smtClean="0">
                            <a:latin typeface="Cambria Math" panose="02040503050406030204" pitchFamily="18" charset="0"/>
                          </a:rPr>
                          <m:t>𝜃</m:t>
                        </m:r>
                      </m:sup>
                    </m:sSup>
                  </m:oMath>
                </a14:m>
                <a:r>
                  <a:rPr lang="en-US" sz="1350" b="1" dirty="0"/>
                  <a:t>: </a:t>
                </a:r>
              </a:p>
              <a:p>
                <a:pPr>
                  <a:spcAft>
                    <a:spcPts val="600"/>
                  </a:spcAft>
                </a:pPr>
                <a14:m>
                  <m:oMathPara xmlns:m="http://schemas.openxmlformats.org/officeDocument/2006/math">
                    <m:oMathParaPr>
                      <m:jc m:val="centerGroup"/>
                    </m:oMathParaPr>
                    <m:oMath xmlns:m="http://schemas.openxmlformats.org/officeDocument/2006/math">
                      <m:sSub>
                        <m:sSubPr>
                          <m:ctrlPr>
                            <a:rPr lang="en-US" sz="1350" i="1" dirty="0" smtClean="0">
                              <a:latin typeface="Cambria Math" panose="02040503050406030204" pitchFamily="18" charset="0"/>
                            </a:rPr>
                          </m:ctrlPr>
                        </m:sSubPr>
                        <m:e>
                          <m:acc>
                            <m:accPr>
                              <m:chr m:val="̂"/>
                              <m:ctrlPr>
                                <a:rPr lang="en-US" sz="1350" i="1" smtClean="0">
                                  <a:latin typeface="Cambria Math" panose="02040503050406030204" pitchFamily="18" charset="0"/>
                                </a:rPr>
                              </m:ctrlPr>
                            </m:accPr>
                            <m:e>
                              <m:r>
                                <a:rPr lang="en-US" sz="1350" b="0" i="1" smtClean="0">
                                  <a:latin typeface="Cambria Math" panose="02040503050406030204" pitchFamily="18" charset="0"/>
                                </a:rPr>
                                <m:t>𝑈</m:t>
                              </m:r>
                            </m:e>
                          </m:acc>
                        </m:e>
                        <m:sub>
                          <m:r>
                            <a:rPr lang="en-US" sz="1350" b="0" i="1" dirty="0" smtClean="0">
                              <a:latin typeface="Cambria Math" panose="02040503050406030204" pitchFamily="18" charset="0"/>
                            </a:rPr>
                            <m:t>𝐿</m:t>
                          </m:r>
                        </m:sub>
                      </m:sSub>
                      <m:d>
                        <m:dPr>
                          <m:ctrlPr>
                            <a:rPr lang="en-US" sz="1350" b="0" i="1" dirty="0" smtClean="0">
                              <a:latin typeface="Cambria Math" panose="02040503050406030204" pitchFamily="18" charset="0"/>
                            </a:rPr>
                          </m:ctrlPr>
                        </m:dPr>
                        <m:e>
                          <m:r>
                            <m:rPr>
                              <m:sty m:val="p"/>
                            </m:rPr>
                            <a:rPr lang="en-US" sz="1350" b="0" i="1" dirty="0" smtClean="0">
                              <a:latin typeface="Cambria Math" panose="02040503050406030204" pitchFamily="18" charset="0"/>
                            </a:rPr>
                            <m:t>ϑ</m:t>
                          </m:r>
                        </m:e>
                      </m:d>
                      <m:r>
                        <a:rPr lang="en-US" sz="1350" b="0" i="1" dirty="0" smtClean="0">
                          <a:latin typeface="Cambria Math" panose="02040503050406030204" pitchFamily="18" charset="0"/>
                        </a:rPr>
                        <m:t>=</m:t>
                      </m:r>
                      <m:f>
                        <m:fPr>
                          <m:ctrlPr>
                            <a:rPr lang="en-US" sz="1350" i="1" dirty="0">
                              <a:latin typeface="Cambria Math" panose="02040503050406030204" pitchFamily="18" charset="0"/>
                            </a:rPr>
                          </m:ctrlPr>
                        </m:fPr>
                        <m:num>
                          <m:r>
                            <a:rPr lang="en-US" sz="1350" i="1" dirty="0">
                              <a:latin typeface="Cambria Math" panose="02040503050406030204" pitchFamily="18" charset="0"/>
                            </a:rPr>
                            <m:t>1</m:t>
                          </m:r>
                        </m:num>
                        <m:den>
                          <m:r>
                            <a:rPr lang="en-US" sz="1350" i="1" dirty="0">
                              <a:latin typeface="Cambria Math" panose="02040503050406030204" pitchFamily="18" charset="0"/>
                            </a:rPr>
                            <m:t>𝑛</m:t>
                          </m:r>
                        </m:den>
                      </m:f>
                      <m:nary>
                        <m:naryPr>
                          <m:chr m:val="∑"/>
                          <m:ctrlPr>
                            <a:rPr lang="en-US" sz="1350" i="1" dirty="0">
                              <a:latin typeface="Cambria Math" panose="02040503050406030204" pitchFamily="18" charset="0"/>
                            </a:rPr>
                          </m:ctrlPr>
                        </m:naryPr>
                        <m:sub>
                          <m:r>
                            <a:rPr lang="en-US" sz="1350" i="1" dirty="0">
                              <a:latin typeface="Cambria Math" panose="02040503050406030204" pitchFamily="18" charset="0"/>
                            </a:rPr>
                            <m:t>𝑖</m:t>
                          </m:r>
                          <m:r>
                            <a:rPr lang="en-US" sz="1350" i="1" dirty="0">
                              <a:latin typeface="Cambria Math" panose="02040503050406030204" pitchFamily="18" charset="0"/>
                            </a:rPr>
                            <m:t>=1</m:t>
                          </m:r>
                        </m:sub>
                        <m:sup>
                          <m:r>
                            <a:rPr lang="en-US" sz="1350" i="1" dirty="0">
                              <a:latin typeface="Cambria Math" panose="02040503050406030204" pitchFamily="18" charset="0"/>
                            </a:rPr>
                            <m:t>𝑛</m:t>
                          </m:r>
                        </m:sup>
                        <m:e>
                          <m:nary>
                            <m:naryPr>
                              <m:ctrlPr>
                                <a:rPr lang="en-US" sz="1350" i="1" dirty="0">
                                  <a:latin typeface="Cambria Math" panose="02040503050406030204" pitchFamily="18" charset="0"/>
                                </a:rPr>
                              </m:ctrlPr>
                            </m:naryPr>
                            <m:sub>
                              <m:r>
                                <m:rPr>
                                  <m:brk m:alnAt="23"/>
                                </m:rPr>
                                <a:rPr lang="en-US" sz="1350" i="1" dirty="0">
                                  <a:latin typeface="Cambria Math" panose="02040503050406030204" pitchFamily="18" charset="0"/>
                                </a:rPr>
                                <m:t>0</m:t>
                              </m:r>
                            </m:sub>
                            <m:sup>
                              <m:r>
                                <a:rPr lang="en-US" sz="1350" i="1" dirty="0">
                                  <a:latin typeface="Cambria Math" panose="02040503050406030204" pitchFamily="18" charset="0"/>
                                </a:rPr>
                                <m:t>𝜏</m:t>
                              </m:r>
                            </m:sup>
                            <m:e>
                              <m:d>
                                <m:dPr>
                                  <m:begChr m:val="{"/>
                                  <m:endChr m:val="}"/>
                                  <m:ctrlPr>
                                    <a:rPr lang="en-US" sz="1350" i="1" dirty="0">
                                      <a:latin typeface="Cambria Math" panose="02040503050406030204" pitchFamily="18" charset="0"/>
                                    </a:rPr>
                                  </m:ctrlPr>
                                </m:dPr>
                                <m:e>
                                  <m:sSub>
                                    <m:sSubPr>
                                      <m:ctrlPr>
                                        <a:rPr lang="en-US" sz="1350" i="1" dirty="0">
                                          <a:latin typeface="Cambria Math" panose="02040503050406030204" pitchFamily="18" charset="0"/>
                                        </a:rPr>
                                      </m:ctrlPr>
                                    </m:sSubPr>
                                    <m:e>
                                      <m:r>
                                        <a:rPr lang="en-US" sz="1350" i="1" dirty="0">
                                          <a:latin typeface="Cambria Math" panose="02040503050406030204" pitchFamily="18" charset="0"/>
                                        </a:rPr>
                                        <m:t>𝐴</m:t>
                                      </m:r>
                                    </m:e>
                                    <m:sub>
                                      <m:r>
                                        <a:rPr lang="en-US" sz="1350" i="1" dirty="0">
                                          <a:latin typeface="Cambria Math" panose="02040503050406030204" pitchFamily="18" charset="0"/>
                                        </a:rPr>
                                        <m:t>𝑖</m:t>
                                      </m:r>
                                    </m:sub>
                                  </m:sSub>
                                  <m:r>
                                    <a:rPr lang="en-US" sz="1350" i="1" dirty="0">
                                      <a:latin typeface="Cambria Math" panose="02040503050406030204" pitchFamily="18" charset="0"/>
                                    </a:rPr>
                                    <m:t>−</m:t>
                                  </m:r>
                                  <m:f>
                                    <m:fPr>
                                      <m:ctrlPr>
                                        <a:rPr lang="en-US" sz="1350" i="1" dirty="0">
                                          <a:latin typeface="Cambria Math" panose="02040503050406030204" pitchFamily="18" charset="0"/>
                                        </a:rPr>
                                      </m:ctrlPr>
                                    </m:fPr>
                                    <m:num>
                                      <m:sSup>
                                        <m:sSupPr>
                                          <m:ctrlPr>
                                            <a:rPr lang="en-US" sz="1350" b="0" i="1" dirty="0" smtClean="0">
                                              <a:latin typeface="Cambria Math" panose="02040503050406030204" pitchFamily="18" charset="0"/>
                                            </a:rPr>
                                          </m:ctrlPr>
                                        </m:sSupPr>
                                        <m:e>
                                          <m:r>
                                            <a:rPr lang="en-US" sz="1350" b="0" i="1" dirty="0" smtClean="0">
                                              <a:latin typeface="Cambria Math" panose="02040503050406030204" pitchFamily="18" charset="0"/>
                                            </a:rPr>
                                            <m:t>𝑒</m:t>
                                          </m:r>
                                        </m:e>
                                        <m:sup>
                                          <m:r>
                                            <a:rPr lang="en-US" sz="1350" b="0" i="1" dirty="0" smtClean="0">
                                              <a:latin typeface="Cambria Math" panose="02040503050406030204" pitchFamily="18" charset="0"/>
                                            </a:rPr>
                                            <m:t>𝜗</m:t>
                                          </m:r>
                                        </m:sup>
                                      </m:sSup>
                                      <m:sSub>
                                        <m:sSubPr>
                                          <m:ctrlPr>
                                            <a:rPr lang="en-US" sz="1350" i="1" dirty="0">
                                              <a:latin typeface="Cambria Math" panose="02040503050406030204" pitchFamily="18" charset="0"/>
                                            </a:rPr>
                                          </m:ctrlPr>
                                        </m:sSubPr>
                                        <m:e>
                                          <m:acc>
                                            <m:accPr>
                                              <m:chr m:val="̅"/>
                                              <m:ctrlPr>
                                                <a:rPr lang="en-US" sz="1350" i="1" dirty="0">
                                                  <a:latin typeface="Cambria Math" panose="02040503050406030204" pitchFamily="18" charset="0"/>
                                                </a:rPr>
                                              </m:ctrlPr>
                                            </m:accPr>
                                            <m:e>
                                              <m:r>
                                                <a:rPr lang="en-US" sz="1350" i="1" dirty="0">
                                                  <a:latin typeface="Cambria Math" panose="02040503050406030204" pitchFamily="18" charset="0"/>
                                                </a:rPr>
                                                <m:t>𝑌</m:t>
                                              </m:r>
                                            </m:e>
                                          </m:acc>
                                        </m:e>
                                        <m:sub>
                                          <m:r>
                                            <a:rPr lang="en-US" sz="1350" i="1" dirty="0">
                                              <a:latin typeface="Cambria Math" panose="02040503050406030204" pitchFamily="18" charset="0"/>
                                            </a:rPr>
                                            <m:t>1</m:t>
                                          </m:r>
                                        </m:sub>
                                      </m:sSub>
                                      <m:d>
                                        <m:dPr>
                                          <m:ctrlPr>
                                            <a:rPr lang="en-US" sz="1350" i="1" dirty="0">
                                              <a:latin typeface="Cambria Math" panose="02040503050406030204" pitchFamily="18" charset="0"/>
                                            </a:rPr>
                                          </m:ctrlPr>
                                        </m:dPr>
                                        <m:e>
                                          <m:r>
                                            <a:rPr lang="en-US" sz="1350" i="1" dirty="0">
                                              <a:latin typeface="Cambria Math" panose="02040503050406030204" pitchFamily="18" charset="0"/>
                                            </a:rPr>
                                            <m:t>𝑡</m:t>
                                          </m:r>
                                        </m:e>
                                      </m:d>
                                    </m:num>
                                    <m:den>
                                      <m:sSup>
                                        <m:sSupPr>
                                          <m:ctrlPr>
                                            <a:rPr lang="en-US" sz="1350" b="0" i="1" dirty="0" smtClean="0">
                                              <a:latin typeface="Cambria Math" panose="02040503050406030204" pitchFamily="18" charset="0"/>
                                            </a:rPr>
                                          </m:ctrlPr>
                                        </m:sSupPr>
                                        <m:e>
                                          <m:r>
                                            <a:rPr lang="en-US" sz="1350" b="0" i="1" dirty="0" smtClean="0">
                                              <a:latin typeface="Cambria Math" panose="02040503050406030204" pitchFamily="18" charset="0"/>
                                            </a:rPr>
                                            <m:t>𝑒</m:t>
                                          </m:r>
                                        </m:e>
                                        <m:sup>
                                          <m:r>
                                            <a:rPr lang="en-US" sz="1350" b="0" i="1" dirty="0" smtClean="0">
                                              <a:latin typeface="Cambria Math" panose="02040503050406030204" pitchFamily="18" charset="0"/>
                                            </a:rPr>
                                            <m:t>𝜗</m:t>
                                          </m:r>
                                        </m:sup>
                                      </m:sSup>
                                      <m:sSub>
                                        <m:sSubPr>
                                          <m:ctrlPr>
                                            <a:rPr lang="en-US" sz="1350" b="0" i="1" dirty="0" smtClean="0">
                                              <a:latin typeface="Cambria Math" panose="02040503050406030204" pitchFamily="18" charset="0"/>
                                            </a:rPr>
                                          </m:ctrlPr>
                                        </m:sSubPr>
                                        <m:e>
                                          <m:acc>
                                            <m:accPr>
                                              <m:chr m:val="̅"/>
                                              <m:ctrlPr>
                                                <a:rPr lang="en-US" sz="1350" i="1" dirty="0">
                                                  <a:latin typeface="Cambria Math" panose="02040503050406030204" pitchFamily="18" charset="0"/>
                                                </a:rPr>
                                              </m:ctrlPr>
                                            </m:accPr>
                                            <m:e>
                                              <m:r>
                                                <a:rPr lang="en-US" sz="1350" i="1" dirty="0">
                                                  <a:latin typeface="Cambria Math" panose="02040503050406030204" pitchFamily="18" charset="0"/>
                                                </a:rPr>
                                                <m:t>𝑌</m:t>
                                              </m:r>
                                            </m:e>
                                          </m:acc>
                                        </m:e>
                                        <m:sub>
                                          <m:r>
                                            <a:rPr lang="en-US" sz="1350" b="0" i="1" dirty="0" smtClean="0">
                                              <a:latin typeface="Cambria Math" panose="02040503050406030204" pitchFamily="18" charset="0"/>
                                            </a:rPr>
                                            <m:t>1</m:t>
                                          </m:r>
                                        </m:sub>
                                      </m:sSub>
                                      <m:d>
                                        <m:dPr>
                                          <m:ctrlPr>
                                            <a:rPr lang="en-US" sz="1350" i="1" dirty="0">
                                              <a:latin typeface="Cambria Math" panose="02040503050406030204" pitchFamily="18" charset="0"/>
                                            </a:rPr>
                                          </m:ctrlPr>
                                        </m:dPr>
                                        <m:e>
                                          <m:r>
                                            <a:rPr lang="en-US" sz="1350" i="1" dirty="0">
                                              <a:latin typeface="Cambria Math" panose="02040503050406030204" pitchFamily="18" charset="0"/>
                                            </a:rPr>
                                            <m:t>𝑡</m:t>
                                          </m:r>
                                        </m:e>
                                      </m:d>
                                      <m:r>
                                        <a:rPr lang="en-US" sz="1350" b="0" i="1" dirty="0" smtClean="0">
                                          <a:latin typeface="Cambria Math" panose="02040503050406030204" pitchFamily="18" charset="0"/>
                                        </a:rPr>
                                        <m:t>+</m:t>
                                      </m:r>
                                      <m:sSub>
                                        <m:sSubPr>
                                          <m:ctrlPr>
                                            <a:rPr lang="en-US" sz="1350" i="1" dirty="0">
                                              <a:latin typeface="Cambria Math" panose="02040503050406030204" pitchFamily="18" charset="0"/>
                                            </a:rPr>
                                          </m:ctrlPr>
                                        </m:sSubPr>
                                        <m:e>
                                          <m:acc>
                                            <m:accPr>
                                              <m:chr m:val="̅"/>
                                              <m:ctrlPr>
                                                <a:rPr lang="en-US" sz="1350" i="1" dirty="0">
                                                  <a:latin typeface="Cambria Math" panose="02040503050406030204" pitchFamily="18" charset="0"/>
                                                </a:rPr>
                                              </m:ctrlPr>
                                            </m:accPr>
                                            <m:e>
                                              <m:r>
                                                <a:rPr lang="en-US" sz="1350" i="1" dirty="0">
                                                  <a:latin typeface="Cambria Math" panose="02040503050406030204" pitchFamily="18" charset="0"/>
                                                </a:rPr>
                                                <m:t>𝑌</m:t>
                                              </m:r>
                                            </m:e>
                                          </m:acc>
                                        </m:e>
                                        <m:sub>
                                          <m:r>
                                            <a:rPr lang="en-US" sz="1350" b="0" i="1" dirty="0" smtClean="0">
                                              <a:latin typeface="Cambria Math" panose="02040503050406030204" pitchFamily="18" charset="0"/>
                                            </a:rPr>
                                            <m:t>0</m:t>
                                          </m:r>
                                        </m:sub>
                                      </m:sSub>
                                      <m:d>
                                        <m:dPr>
                                          <m:ctrlPr>
                                            <a:rPr lang="en-US" sz="1350" i="1" dirty="0">
                                              <a:latin typeface="Cambria Math" panose="02040503050406030204" pitchFamily="18" charset="0"/>
                                            </a:rPr>
                                          </m:ctrlPr>
                                        </m:dPr>
                                        <m:e>
                                          <m:r>
                                            <a:rPr lang="en-US" sz="1350" i="1" dirty="0">
                                              <a:latin typeface="Cambria Math" panose="02040503050406030204" pitchFamily="18" charset="0"/>
                                            </a:rPr>
                                            <m:t>𝑡</m:t>
                                          </m:r>
                                        </m:e>
                                      </m:d>
                                    </m:den>
                                  </m:f>
                                </m:e>
                              </m:d>
                            </m:e>
                          </m:nary>
                        </m:e>
                      </m:nary>
                      <m:r>
                        <a:rPr lang="en-US" sz="1350" i="1" dirty="0">
                          <a:latin typeface="Cambria Math" panose="02040503050406030204" pitchFamily="18" charset="0"/>
                        </a:rPr>
                        <m:t>𝑑</m:t>
                      </m:r>
                      <m:sSub>
                        <m:sSubPr>
                          <m:ctrlPr>
                            <a:rPr lang="en-US" sz="1350" i="1" dirty="0">
                              <a:latin typeface="Cambria Math" panose="02040503050406030204" pitchFamily="18" charset="0"/>
                            </a:rPr>
                          </m:ctrlPr>
                        </m:sSubPr>
                        <m:e>
                          <m:r>
                            <a:rPr lang="en-US" sz="1350" i="1" dirty="0">
                              <a:latin typeface="Cambria Math" panose="02040503050406030204" pitchFamily="18" charset="0"/>
                            </a:rPr>
                            <m:t>𝑁</m:t>
                          </m:r>
                        </m:e>
                        <m:sub>
                          <m:r>
                            <a:rPr lang="en-US" sz="1350" i="1" dirty="0">
                              <a:latin typeface="Cambria Math" panose="02040503050406030204" pitchFamily="18" charset="0"/>
                            </a:rPr>
                            <m:t>𝑖</m:t>
                          </m:r>
                        </m:sub>
                      </m:sSub>
                      <m:d>
                        <m:dPr>
                          <m:ctrlPr>
                            <a:rPr lang="en-US" sz="1350" i="1" dirty="0">
                              <a:latin typeface="Cambria Math" panose="02040503050406030204" pitchFamily="18" charset="0"/>
                            </a:rPr>
                          </m:ctrlPr>
                        </m:dPr>
                        <m:e>
                          <m:r>
                            <a:rPr lang="en-US" sz="1350" i="1" dirty="0">
                              <a:latin typeface="Cambria Math" panose="02040503050406030204" pitchFamily="18" charset="0"/>
                            </a:rPr>
                            <m:t>𝑡</m:t>
                          </m:r>
                        </m:e>
                      </m:d>
                    </m:oMath>
                  </m:oMathPara>
                </a14:m>
                <a:endParaRPr lang="en-US" sz="1350" dirty="0"/>
              </a:p>
              <a:p>
                <a:pPr marL="344488" indent="-344488">
                  <a:spcBef>
                    <a:spcPts val="600"/>
                  </a:spcBef>
                  <a:buFont typeface="Arial" panose="020B0604020202020204" pitchFamily="34" charset="0"/>
                  <a:buChar char="•"/>
                </a:pPr>
                <a:r>
                  <a:rPr lang="en-US" sz="1350" b="1" dirty="0"/>
                  <a:t>Solving </a:t>
                </a:r>
                <a14:m>
                  <m:oMath xmlns:m="http://schemas.openxmlformats.org/officeDocument/2006/math">
                    <m:sSub>
                      <m:sSubPr>
                        <m:ctrlPr>
                          <a:rPr lang="en-US" sz="1350" i="1" dirty="0" smtClean="0">
                            <a:latin typeface="Cambria Math" panose="02040503050406030204" pitchFamily="18" charset="0"/>
                          </a:rPr>
                        </m:ctrlPr>
                      </m:sSubPr>
                      <m:e>
                        <m:acc>
                          <m:accPr>
                            <m:chr m:val="̂"/>
                            <m:ctrlPr>
                              <a:rPr lang="en-US" sz="1350" i="1" smtClean="0">
                                <a:latin typeface="Cambria Math" panose="02040503050406030204" pitchFamily="18" charset="0"/>
                              </a:rPr>
                            </m:ctrlPr>
                          </m:accPr>
                          <m:e>
                            <m:r>
                              <a:rPr lang="en-US" sz="1350" b="0" i="1" smtClean="0">
                                <a:latin typeface="Cambria Math" panose="02040503050406030204" pitchFamily="18" charset="0"/>
                              </a:rPr>
                              <m:t>𝑈</m:t>
                            </m:r>
                          </m:e>
                        </m:acc>
                      </m:e>
                      <m:sub>
                        <m:r>
                          <a:rPr lang="en-US" sz="1350" b="0" i="1" dirty="0" smtClean="0">
                            <a:latin typeface="Cambria Math" panose="02040503050406030204" pitchFamily="18" charset="0"/>
                          </a:rPr>
                          <m:t>𝐿</m:t>
                        </m:r>
                      </m:sub>
                    </m:sSub>
                    <m:d>
                      <m:dPr>
                        <m:ctrlPr>
                          <a:rPr lang="en-US" sz="1350" b="0" i="1" dirty="0" smtClean="0">
                            <a:latin typeface="Cambria Math" panose="02040503050406030204" pitchFamily="18" charset="0"/>
                          </a:rPr>
                        </m:ctrlPr>
                      </m:dPr>
                      <m:e>
                        <m:r>
                          <m:rPr>
                            <m:sty m:val="p"/>
                          </m:rPr>
                          <a:rPr lang="en-US" sz="1350" b="0" i="1" dirty="0" smtClean="0">
                            <a:latin typeface="Cambria Math" panose="02040503050406030204" pitchFamily="18" charset="0"/>
                          </a:rPr>
                          <m:t>ϑ</m:t>
                        </m:r>
                      </m:e>
                    </m:d>
                    <m:r>
                      <a:rPr lang="en-US" sz="1350" b="0" i="1" dirty="0" smtClean="0">
                        <a:latin typeface="Cambria Math" panose="02040503050406030204" pitchFamily="18" charset="0"/>
                      </a:rPr>
                      <m:t>=0</m:t>
                    </m:r>
                  </m:oMath>
                </a14:m>
                <a:r>
                  <a:rPr lang="en-US" sz="1350" b="1" dirty="0"/>
                  <a:t> gives the </a:t>
                </a:r>
                <a:r>
                  <a:rPr lang="en-US" sz="1350" b="1" dirty="0">
                    <a:solidFill>
                      <a:srgbClr val="C00000"/>
                    </a:solidFill>
                  </a:rPr>
                  <a:t>unadjusted estimator</a:t>
                </a:r>
                <a:r>
                  <a:rPr lang="en-US" sz="1350" b="1" dirty="0"/>
                  <a:t> </a:t>
                </a:r>
                <a14:m>
                  <m:oMath xmlns:m="http://schemas.openxmlformats.org/officeDocument/2006/math">
                    <m:sSub>
                      <m:sSubPr>
                        <m:ctrlPr>
                          <a:rPr lang="en-US" sz="1350" b="0" i="1" smtClean="0">
                            <a:latin typeface="Cambria Math" panose="02040503050406030204" pitchFamily="18" charset="0"/>
                          </a:rPr>
                        </m:ctrlPr>
                      </m:sSubPr>
                      <m:e>
                        <m:acc>
                          <m:accPr>
                            <m:chr m:val="̂"/>
                            <m:ctrlPr>
                              <a:rPr lang="en-US" sz="1350" b="0" i="1" smtClean="0">
                                <a:latin typeface="Cambria Math" panose="02040503050406030204" pitchFamily="18" charset="0"/>
                              </a:rPr>
                            </m:ctrlPr>
                          </m:accPr>
                          <m:e>
                            <m:r>
                              <a:rPr lang="en-US" sz="1350" i="1">
                                <a:latin typeface="Cambria Math" panose="02040503050406030204" pitchFamily="18" charset="0"/>
                              </a:rPr>
                              <m:t>𝜃</m:t>
                            </m:r>
                          </m:e>
                        </m:acc>
                      </m:e>
                      <m:sub>
                        <m:r>
                          <a:rPr lang="en-US" sz="1350" b="0" i="1" smtClean="0">
                            <a:latin typeface="Cambria Math" panose="02040503050406030204" pitchFamily="18" charset="0"/>
                          </a:rPr>
                          <m:t>𝐿</m:t>
                        </m:r>
                      </m:sub>
                    </m:sSub>
                  </m:oMath>
                </a14:m>
                <a:r>
                  <a:rPr lang="en-US" sz="1350" b="1" dirty="0"/>
                  <a:t>.</a:t>
                </a:r>
              </a:p>
              <a:p>
                <a:pPr marL="342900" indent="-342900">
                  <a:spcBef>
                    <a:spcPts val="600"/>
                  </a:spcBef>
                  <a:buFont typeface="Arial" panose="020B0604020202020204" pitchFamily="34" charset="0"/>
                  <a:buChar char="•"/>
                </a:pPr>
                <a:r>
                  <a:rPr lang="en-US" sz="1350" b="1" dirty="0"/>
                  <a:t>Unadjusted score function can be </a:t>
                </a:r>
                <a:r>
                  <a:rPr lang="en-US" sz="1350" b="1" dirty="0">
                    <a:solidFill>
                      <a:srgbClr val="C00000"/>
                    </a:solidFill>
                  </a:rPr>
                  <a:t>linearized</a:t>
                </a:r>
                <a:r>
                  <a:rPr lang="en-US" sz="1350" b="1" dirty="0"/>
                  <a:t>:</a:t>
                </a:r>
              </a:p>
              <a:p>
                <a:pPr algn="ctr">
                  <a:spcAft>
                    <a:spcPts val="600"/>
                  </a:spcAft>
                </a:pPr>
                <a14:m>
                  <m:oMath xmlns:m="http://schemas.openxmlformats.org/officeDocument/2006/math">
                    <m:sSub>
                      <m:sSubPr>
                        <m:ctrlPr>
                          <a:rPr lang="en-US" sz="1350" i="1" dirty="0">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panose="02040503050406030204" pitchFamily="18" charset="0"/>
                              </a:rPr>
                              <m:t>𝑈</m:t>
                            </m:r>
                          </m:e>
                        </m:acc>
                      </m:e>
                      <m:sub>
                        <m:r>
                          <a:rPr lang="en-US" sz="1350" i="1" dirty="0">
                            <a:latin typeface="Cambria Math" panose="02040503050406030204" pitchFamily="18" charset="0"/>
                          </a:rPr>
                          <m:t>𝐿</m:t>
                        </m:r>
                      </m:sub>
                    </m:sSub>
                    <m:d>
                      <m:dPr>
                        <m:ctrlPr>
                          <a:rPr lang="en-US" sz="1350" i="1" dirty="0">
                            <a:latin typeface="Cambria Math" panose="02040503050406030204" pitchFamily="18" charset="0"/>
                          </a:rPr>
                        </m:ctrlPr>
                      </m:dPr>
                      <m:e>
                        <m:r>
                          <m:rPr>
                            <m:sty m:val="p"/>
                          </m:rPr>
                          <a:rPr lang="en-US" sz="1350" i="1" dirty="0">
                            <a:latin typeface="Cambria Math" panose="02040503050406030204" pitchFamily="18" charset="0"/>
                          </a:rPr>
                          <m:t>ϑ</m:t>
                        </m:r>
                      </m:e>
                    </m:d>
                    <m:r>
                      <a:rPr lang="en-US" sz="1350" i="1" dirty="0">
                        <a:latin typeface="Cambria Math" panose="02040503050406030204" pitchFamily="18" charset="0"/>
                      </a:rPr>
                      <m:t> </m:t>
                    </m:r>
                    <m:r>
                      <a:rPr lang="en-US" sz="1350" b="0" i="1" smtClean="0">
                        <a:solidFill>
                          <a:schemeClr val="tx1"/>
                        </a:solidFill>
                        <a:latin typeface="Cambria Math" panose="02040503050406030204" pitchFamily="18" charset="0"/>
                      </a:rPr>
                      <m:t>= </m:t>
                    </m:r>
                    <m:f>
                      <m:fPr>
                        <m:ctrlPr>
                          <a:rPr lang="en-US" sz="1350" b="0" i="1" smtClean="0">
                            <a:solidFill>
                              <a:schemeClr val="tx1"/>
                            </a:solidFill>
                            <a:latin typeface="Cambria Math" panose="02040503050406030204" pitchFamily="18" charset="0"/>
                          </a:rPr>
                        </m:ctrlPr>
                      </m:fPr>
                      <m:num>
                        <m:r>
                          <a:rPr lang="en-US" sz="1350" b="0" i="1" smtClean="0">
                            <a:solidFill>
                              <a:schemeClr val="tx1"/>
                            </a:solidFill>
                            <a:latin typeface="Cambria Math" panose="02040503050406030204" pitchFamily="18" charset="0"/>
                          </a:rPr>
                          <m:t>1</m:t>
                        </m:r>
                      </m:num>
                      <m:den>
                        <m:r>
                          <a:rPr lang="en-US" sz="1350" b="0" i="1" smtClean="0">
                            <a:solidFill>
                              <a:schemeClr val="tx1"/>
                            </a:solidFill>
                            <a:latin typeface="Cambria Math" panose="02040503050406030204" pitchFamily="18" charset="0"/>
                          </a:rPr>
                          <m:t>𝑛</m:t>
                        </m:r>
                      </m:den>
                    </m:f>
                    <m:nary>
                      <m:naryPr>
                        <m:chr m:val="∑"/>
                        <m:ctrlPr>
                          <a:rPr lang="en-US" sz="1350" b="0" i="1" smtClean="0">
                            <a:solidFill>
                              <a:schemeClr val="tx1"/>
                            </a:solidFill>
                            <a:latin typeface="Cambria Math" panose="02040503050406030204" pitchFamily="18" charset="0"/>
                          </a:rPr>
                        </m:ctrlPr>
                      </m:naryPr>
                      <m:sub>
                        <m:r>
                          <m:rPr>
                            <m:brk m:alnAt="23"/>
                          </m:rPr>
                          <a:rPr lang="en-US" sz="1350" b="0" i="1" smtClean="0">
                            <a:solidFill>
                              <a:schemeClr val="tx1"/>
                            </a:solidFill>
                            <a:latin typeface="Cambria Math" panose="02040503050406030204" pitchFamily="18" charset="0"/>
                          </a:rPr>
                          <m:t>𝑖</m:t>
                        </m:r>
                        <m:r>
                          <a:rPr lang="en-US" sz="1350" b="0" i="1" smtClean="0">
                            <a:solidFill>
                              <a:schemeClr val="tx1"/>
                            </a:solidFill>
                            <a:latin typeface="Cambria Math" panose="02040503050406030204" pitchFamily="18" charset="0"/>
                          </a:rPr>
                          <m:t>=1</m:t>
                        </m:r>
                      </m:sub>
                      <m:sup>
                        <m:r>
                          <a:rPr lang="en-US" sz="1350" b="0" i="1" smtClean="0">
                            <a:solidFill>
                              <a:schemeClr val="tx1"/>
                            </a:solidFill>
                            <a:latin typeface="Cambria Math" panose="02040503050406030204" pitchFamily="18" charset="0"/>
                          </a:rPr>
                          <m:t>𝑛</m:t>
                        </m:r>
                      </m:sup>
                      <m:e>
                        <m:sSub>
                          <m:sSubPr>
                            <m:ctrlPr>
                              <a:rPr lang="en-US" sz="1350" b="0" i="1" smtClean="0">
                                <a:solidFill>
                                  <a:schemeClr val="tx1"/>
                                </a:solidFill>
                                <a:latin typeface="Cambria Math" panose="02040503050406030204" pitchFamily="18" charset="0"/>
                              </a:rPr>
                            </m:ctrlPr>
                          </m:sSubPr>
                          <m:e>
                            <m:r>
                              <a:rPr lang="en-US" sz="1350" b="0" i="1" smtClean="0">
                                <a:solidFill>
                                  <a:schemeClr val="tx1"/>
                                </a:solidFill>
                                <a:latin typeface="Cambria Math" panose="02040503050406030204" pitchFamily="18" charset="0"/>
                              </a:rPr>
                              <m:t>𝐴</m:t>
                            </m:r>
                          </m:e>
                          <m:sub>
                            <m:r>
                              <a:rPr lang="en-US" sz="1350" b="0" i="1" smtClean="0">
                                <a:solidFill>
                                  <a:schemeClr val="tx1"/>
                                </a:solidFill>
                                <a:latin typeface="Cambria Math" panose="02040503050406030204" pitchFamily="18" charset="0"/>
                              </a:rPr>
                              <m:t>𝑖</m:t>
                            </m:r>
                          </m:sub>
                        </m:sSub>
                        <m:sSub>
                          <m:sSubPr>
                            <m:ctrlPr>
                              <a:rPr lang="en-US" sz="1350" b="0" i="1" smtClean="0">
                                <a:solidFill>
                                  <a:schemeClr val="tx1"/>
                                </a:solidFill>
                                <a:latin typeface="Cambria Math" panose="02040503050406030204" pitchFamily="18" charset="0"/>
                              </a:rPr>
                            </m:ctrlPr>
                          </m:sSubPr>
                          <m:e>
                            <m:acc>
                              <m:accPr>
                                <m:chr m:val="̂"/>
                                <m:ctrlPr>
                                  <a:rPr lang="en-US" sz="1350" b="0" i="1" smtClean="0">
                                    <a:solidFill>
                                      <a:schemeClr val="tx1"/>
                                    </a:solidFill>
                                    <a:latin typeface="Cambria Math" panose="02040503050406030204" pitchFamily="18" charset="0"/>
                                  </a:rPr>
                                </m:ctrlPr>
                              </m:accPr>
                              <m:e>
                                <m:r>
                                  <a:rPr lang="en-US" sz="1350" b="0" i="1" smtClean="0">
                                    <a:solidFill>
                                      <a:schemeClr val="tx1"/>
                                    </a:solidFill>
                                    <a:latin typeface="Cambria Math" panose="02040503050406030204" pitchFamily="18" charset="0"/>
                                  </a:rPr>
                                  <m:t>𝑂</m:t>
                                </m:r>
                              </m:e>
                            </m:acc>
                          </m:e>
                          <m:sub>
                            <m:r>
                              <a:rPr lang="en-US" sz="1350" b="0" i="1" smtClean="0">
                                <a:solidFill>
                                  <a:schemeClr val="tx1"/>
                                </a:solidFill>
                                <a:latin typeface="Cambria Math" panose="02040503050406030204" pitchFamily="18" charset="0"/>
                              </a:rPr>
                              <m:t>𝑖</m:t>
                            </m:r>
                            <m:r>
                              <a:rPr lang="en-US" sz="1350" b="0" i="1" smtClean="0">
                                <a:solidFill>
                                  <a:schemeClr val="tx1"/>
                                </a:solidFill>
                                <a:latin typeface="Cambria Math" panose="02040503050406030204" pitchFamily="18" charset="0"/>
                              </a:rPr>
                              <m:t>1</m:t>
                            </m:r>
                          </m:sub>
                        </m:sSub>
                        <m:d>
                          <m:dPr>
                            <m:ctrlPr>
                              <a:rPr lang="en-US" sz="1350" b="0" i="1" smtClean="0">
                                <a:solidFill>
                                  <a:schemeClr val="tx1"/>
                                </a:solidFill>
                                <a:latin typeface="Cambria Math" panose="02040503050406030204" pitchFamily="18" charset="0"/>
                              </a:rPr>
                            </m:ctrlPr>
                          </m:dPr>
                          <m:e>
                            <m:r>
                              <a:rPr lang="en-US" sz="1350" b="0" i="1" smtClean="0">
                                <a:solidFill>
                                  <a:schemeClr val="tx1"/>
                                </a:solidFill>
                                <a:latin typeface="Cambria Math" panose="02040503050406030204" pitchFamily="18" charset="0"/>
                              </a:rPr>
                              <m:t>𝜗</m:t>
                            </m:r>
                          </m:e>
                        </m:d>
                        <m:r>
                          <a:rPr lang="en-US" sz="1350" b="0" i="1" smtClean="0">
                            <a:solidFill>
                              <a:schemeClr val="tx1"/>
                            </a:solidFill>
                            <a:latin typeface="Cambria Math" panose="02040503050406030204" pitchFamily="18" charset="0"/>
                          </a:rPr>
                          <m:t>−</m:t>
                        </m:r>
                      </m:e>
                    </m:nary>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b="0" i="1" smtClean="0">
                            <a:latin typeface="Cambria Math" panose="02040503050406030204" pitchFamily="18" charset="0"/>
                          </a:rPr>
                          <m:t>(1−</m:t>
                        </m:r>
                        <m:r>
                          <a:rPr lang="en-US" sz="1350" b="0" i="1" smtClean="0">
                            <a:latin typeface="Cambria Math" panose="02040503050406030204" pitchFamily="18" charset="0"/>
                          </a:rPr>
                          <m:t>𝐴</m:t>
                        </m:r>
                      </m:e>
                      <m:sub>
                        <m:r>
                          <a:rPr lang="en-US" sz="1350" i="1">
                            <a:latin typeface="Cambria Math" panose="02040503050406030204" pitchFamily="18" charset="0"/>
                          </a:rPr>
                          <m:t>𝑖</m:t>
                        </m:r>
                      </m:sub>
                    </m:sSub>
                    <m:r>
                      <a:rPr lang="en-US" sz="1350" b="0" i="1" smtClean="0">
                        <a:latin typeface="Cambria Math" panose="02040503050406030204" pitchFamily="18" charset="0"/>
                      </a:rPr>
                      <m:t>)</m:t>
                    </m:r>
                    <m:sSub>
                      <m:sSubPr>
                        <m:ctrlPr>
                          <a:rPr lang="en-US" sz="1350" i="1">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panose="02040503050406030204" pitchFamily="18" charset="0"/>
                              </a:rPr>
                              <m:t>𝑂</m:t>
                            </m:r>
                          </m:e>
                        </m:acc>
                      </m:e>
                      <m:sub>
                        <m:r>
                          <a:rPr lang="en-US" sz="1350" i="1">
                            <a:latin typeface="Cambria Math" panose="02040503050406030204" pitchFamily="18" charset="0"/>
                          </a:rPr>
                          <m:t>𝑖</m:t>
                        </m:r>
                        <m:r>
                          <a:rPr lang="en-US" sz="1350" b="0" i="1" smtClean="0">
                            <a:latin typeface="Cambria Math" panose="02040503050406030204" pitchFamily="18" charset="0"/>
                          </a:rPr>
                          <m:t>0</m:t>
                        </m:r>
                      </m:sub>
                    </m:sSub>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𝜗</m:t>
                        </m:r>
                      </m:e>
                    </m:d>
                  </m:oMath>
                </a14:m>
                <a:endParaRPr lang="en-US" sz="1350" b="1" dirty="0"/>
              </a:p>
              <a:p>
                <a:pPr marL="344488"/>
                <a:r>
                  <a:rPr lang="en-US" sz="1350" dirty="0"/>
                  <a:t>where </a:t>
                </a:r>
                <a14:m>
                  <m:oMath xmlns:m="http://schemas.openxmlformats.org/officeDocument/2006/math">
                    <m:sSub>
                      <m:sSubPr>
                        <m:ctrlPr>
                          <a:rPr lang="en-US" sz="1350" i="1">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b="0" i="1">
                                <a:latin typeface="Cambria Math" panose="02040503050406030204" pitchFamily="18" charset="0"/>
                              </a:rPr>
                              <m:t>𝑂</m:t>
                            </m:r>
                          </m:e>
                        </m:acc>
                      </m:e>
                      <m:sub>
                        <m:r>
                          <a:rPr lang="en-US" sz="1350" b="0" i="1">
                            <a:latin typeface="Cambria Math" panose="02040503050406030204" pitchFamily="18" charset="0"/>
                          </a:rPr>
                          <m:t>𝑖</m:t>
                        </m:r>
                        <m:r>
                          <a:rPr lang="en-US" sz="1350" b="0" i="1" smtClean="0">
                            <a:latin typeface="Cambria Math" panose="02040503050406030204" pitchFamily="18" charset="0"/>
                          </a:rPr>
                          <m:t>𝑗</m:t>
                        </m:r>
                      </m:sub>
                    </m:sSub>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𝜗</m:t>
                        </m:r>
                      </m:e>
                    </m:d>
                    <m:r>
                      <a:rPr lang="en-US" sz="1350" b="0" i="1" smtClean="0">
                        <a:latin typeface="Cambria Math" panose="02040503050406030204" pitchFamily="18" charset="0"/>
                      </a:rPr>
                      <m:t>= </m:t>
                    </m:r>
                    <m:nary>
                      <m:naryPr>
                        <m:ctrlPr>
                          <a:rPr lang="en-US" sz="1350" i="1" smtClean="0">
                            <a:latin typeface="Cambria Math" panose="02040503050406030204" pitchFamily="18" charset="0"/>
                          </a:rPr>
                        </m:ctrlPr>
                      </m:naryPr>
                      <m:sub>
                        <m:r>
                          <m:rPr>
                            <m:brk m:alnAt="23"/>
                          </m:rPr>
                          <a:rPr lang="en-US" sz="1350" b="0" i="1" smtClean="0">
                            <a:latin typeface="Cambria Math" panose="02040503050406030204" pitchFamily="18" charset="0"/>
                          </a:rPr>
                          <m:t>0</m:t>
                        </m:r>
                      </m:sub>
                      <m:sup>
                        <m:r>
                          <a:rPr lang="en-US" sz="1350" b="0" i="1" smtClean="0">
                            <a:latin typeface="Cambria Math" panose="02040503050406030204" pitchFamily="18" charset="0"/>
                          </a:rPr>
                          <m:t>𝜏</m:t>
                        </m:r>
                      </m:sup>
                      <m:e>
                        <m:f>
                          <m:fPr>
                            <m:ctrlPr>
                              <a:rPr lang="en-US" sz="1350" i="1" smtClean="0">
                                <a:latin typeface="Cambria Math" panose="02040503050406030204" pitchFamily="18" charset="0"/>
                              </a:rPr>
                            </m:ctrlPr>
                          </m:fPr>
                          <m:num>
                            <m:sSup>
                              <m:sSupPr>
                                <m:ctrlPr>
                                  <a:rPr lang="en-US" sz="1350" b="0" i="1" smtClean="0">
                                    <a:latin typeface="Cambria Math" panose="02040503050406030204" pitchFamily="18" charset="0"/>
                                  </a:rPr>
                                </m:ctrlPr>
                              </m:sSupPr>
                              <m:e>
                                <m:d>
                                  <m:dPr>
                                    <m:begChr m:val="{"/>
                                    <m:endChr m:val="}"/>
                                    <m:ctrlPr>
                                      <a:rPr lang="en-US" sz="1350" b="0" i="1" smtClean="0">
                                        <a:latin typeface="Cambria Math" panose="02040503050406030204" pitchFamily="18" charset="0"/>
                                      </a:rPr>
                                    </m:ctrlPr>
                                  </m:dPr>
                                  <m:e>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𝑒</m:t>
                                        </m:r>
                                      </m:e>
                                      <m:sup>
                                        <m:r>
                                          <a:rPr lang="en-US" sz="1350" b="0" i="1" smtClean="0">
                                            <a:latin typeface="Cambria Math" panose="02040503050406030204" pitchFamily="18" charset="0"/>
                                          </a:rPr>
                                          <m:t>𝜗</m:t>
                                        </m:r>
                                      </m:sup>
                                    </m:sSup>
                                    <m:sSub>
                                      <m:sSubPr>
                                        <m:ctrlPr>
                                          <a:rPr lang="en-US" sz="1350" i="1" dirty="0">
                                            <a:latin typeface="Cambria Math" panose="02040503050406030204" pitchFamily="18" charset="0"/>
                                          </a:rPr>
                                        </m:ctrlPr>
                                      </m:sSubPr>
                                      <m:e>
                                        <m:acc>
                                          <m:accPr>
                                            <m:chr m:val="̅"/>
                                            <m:ctrlPr>
                                              <a:rPr lang="en-US" sz="1350" i="1" dirty="0">
                                                <a:latin typeface="Cambria Math" panose="02040503050406030204" pitchFamily="18" charset="0"/>
                                              </a:rPr>
                                            </m:ctrlPr>
                                          </m:accPr>
                                          <m:e>
                                            <m:r>
                                              <a:rPr lang="en-US" sz="1350" i="1" dirty="0">
                                                <a:latin typeface="Cambria Math" panose="02040503050406030204" pitchFamily="18" charset="0"/>
                                              </a:rPr>
                                              <m:t>𝑌</m:t>
                                            </m:r>
                                          </m:e>
                                        </m:acc>
                                      </m:e>
                                      <m:sub>
                                        <m:r>
                                          <a:rPr lang="en-US" sz="1350" i="1" dirty="0">
                                            <a:latin typeface="Cambria Math" panose="02040503050406030204" pitchFamily="18" charset="0"/>
                                          </a:rPr>
                                          <m:t>1</m:t>
                                        </m:r>
                                      </m:sub>
                                    </m:sSub>
                                    <m:d>
                                      <m:dPr>
                                        <m:ctrlPr>
                                          <a:rPr lang="en-US" sz="1350" i="1" dirty="0">
                                            <a:latin typeface="Cambria Math" panose="02040503050406030204" pitchFamily="18" charset="0"/>
                                          </a:rPr>
                                        </m:ctrlPr>
                                      </m:dPr>
                                      <m:e>
                                        <m:r>
                                          <a:rPr lang="en-US" sz="1350" i="1" dirty="0">
                                            <a:latin typeface="Cambria Math" panose="02040503050406030204" pitchFamily="18" charset="0"/>
                                          </a:rPr>
                                          <m:t>𝑡</m:t>
                                        </m:r>
                                      </m:e>
                                    </m:d>
                                  </m:e>
                                </m:d>
                              </m:e>
                              <m:sup>
                                <m:r>
                                  <a:rPr lang="en-US" sz="1350" b="0" i="1" smtClean="0">
                                    <a:latin typeface="Cambria Math" panose="02040503050406030204" pitchFamily="18" charset="0"/>
                                  </a:rPr>
                                  <m:t>1−</m:t>
                                </m:r>
                                <m:r>
                                  <a:rPr lang="en-US" sz="1350" b="0" i="1" smtClean="0">
                                    <a:latin typeface="Cambria Math" panose="02040503050406030204" pitchFamily="18" charset="0"/>
                                  </a:rPr>
                                  <m:t>𝑗</m:t>
                                </m:r>
                              </m:sup>
                            </m:sSup>
                            <m:sSup>
                              <m:sSupPr>
                                <m:ctrlPr>
                                  <a:rPr lang="en-US" sz="1350" b="0" i="1" smtClean="0">
                                    <a:latin typeface="Cambria Math" panose="02040503050406030204" pitchFamily="18" charset="0"/>
                                  </a:rPr>
                                </m:ctrlPr>
                              </m:sSupPr>
                              <m:e>
                                <m:d>
                                  <m:dPr>
                                    <m:begChr m:val="{"/>
                                    <m:endChr m:val="}"/>
                                    <m:ctrlPr>
                                      <a:rPr lang="en-US" sz="1350" b="0" i="1" smtClean="0">
                                        <a:latin typeface="Cambria Math" panose="02040503050406030204" pitchFamily="18" charset="0"/>
                                      </a:rPr>
                                    </m:ctrlPr>
                                  </m:dPr>
                                  <m:e>
                                    <m:sSub>
                                      <m:sSubPr>
                                        <m:ctrlPr>
                                          <a:rPr lang="en-US" sz="1350" i="1" dirty="0">
                                            <a:latin typeface="Cambria Math" panose="02040503050406030204" pitchFamily="18" charset="0"/>
                                          </a:rPr>
                                        </m:ctrlPr>
                                      </m:sSubPr>
                                      <m:e>
                                        <m:acc>
                                          <m:accPr>
                                            <m:chr m:val="̅"/>
                                            <m:ctrlPr>
                                              <a:rPr lang="en-US" sz="1350" i="1" dirty="0">
                                                <a:latin typeface="Cambria Math" panose="02040503050406030204" pitchFamily="18" charset="0"/>
                                              </a:rPr>
                                            </m:ctrlPr>
                                          </m:accPr>
                                          <m:e>
                                            <m:r>
                                              <a:rPr lang="en-US" sz="1350" i="1" dirty="0">
                                                <a:latin typeface="Cambria Math" panose="02040503050406030204" pitchFamily="18" charset="0"/>
                                              </a:rPr>
                                              <m:t>𝑌</m:t>
                                            </m:r>
                                          </m:e>
                                        </m:acc>
                                      </m:e>
                                      <m:sub>
                                        <m:r>
                                          <a:rPr lang="en-US" sz="1350" i="1" dirty="0">
                                            <a:latin typeface="Cambria Math" panose="02040503050406030204" pitchFamily="18" charset="0"/>
                                          </a:rPr>
                                          <m:t>0</m:t>
                                        </m:r>
                                      </m:sub>
                                    </m:sSub>
                                    <m:d>
                                      <m:dPr>
                                        <m:ctrlPr>
                                          <a:rPr lang="en-US" sz="1350" i="1" dirty="0">
                                            <a:latin typeface="Cambria Math" panose="02040503050406030204" pitchFamily="18" charset="0"/>
                                          </a:rPr>
                                        </m:ctrlPr>
                                      </m:dPr>
                                      <m:e>
                                        <m:r>
                                          <a:rPr lang="en-US" sz="1350" i="1" dirty="0">
                                            <a:latin typeface="Cambria Math" panose="02040503050406030204" pitchFamily="18" charset="0"/>
                                          </a:rPr>
                                          <m:t>𝑡</m:t>
                                        </m:r>
                                      </m:e>
                                    </m:d>
                                  </m:e>
                                </m:d>
                              </m:e>
                              <m:sup>
                                <m:r>
                                  <a:rPr lang="en-US" sz="1350" b="0" i="1" smtClean="0">
                                    <a:latin typeface="Cambria Math" panose="02040503050406030204" pitchFamily="18" charset="0"/>
                                  </a:rPr>
                                  <m:t>𝑗</m:t>
                                </m:r>
                              </m:sup>
                            </m:sSup>
                          </m:num>
                          <m:den>
                            <m:sSup>
                              <m:sSupPr>
                                <m:ctrlPr>
                                  <a:rPr lang="en-US" sz="1350" i="1" dirty="0">
                                    <a:latin typeface="Cambria Math" panose="02040503050406030204" pitchFamily="18" charset="0"/>
                                  </a:rPr>
                                </m:ctrlPr>
                              </m:sSupPr>
                              <m:e>
                                <m:r>
                                  <a:rPr lang="en-US" sz="1350" i="1" dirty="0">
                                    <a:latin typeface="Cambria Math" panose="02040503050406030204" pitchFamily="18" charset="0"/>
                                  </a:rPr>
                                  <m:t>𝑒</m:t>
                                </m:r>
                              </m:e>
                              <m:sup>
                                <m:r>
                                  <a:rPr lang="en-US" sz="1350" i="1" dirty="0">
                                    <a:latin typeface="Cambria Math" panose="02040503050406030204" pitchFamily="18" charset="0"/>
                                  </a:rPr>
                                  <m:t>𝜗</m:t>
                                </m:r>
                              </m:sup>
                            </m:sSup>
                            <m:sSub>
                              <m:sSubPr>
                                <m:ctrlPr>
                                  <a:rPr lang="en-US" sz="1350" i="1" dirty="0">
                                    <a:latin typeface="Cambria Math" panose="02040503050406030204" pitchFamily="18" charset="0"/>
                                  </a:rPr>
                                </m:ctrlPr>
                              </m:sSubPr>
                              <m:e>
                                <m:acc>
                                  <m:accPr>
                                    <m:chr m:val="̅"/>
                                    <m:ctrlPr>
                                      <a:rPr lang="en-US" sz="1350" i="1" dirty="0">
                                        <a:latin typeface="Cambria Math" panose="02040503050406030204" pitchFamily="18" charset="0"/>
                                      </a:rPr>
                                    </m:ctrlPr>
                                  </m:accPr>
                                  <m:e>
                                    <m:r>
                                      <a:rPr lang="en-US" sz="1350" i="1" dirty="0">
                                        <a:latin typeface="Cambria Math" panose="02040503050406030204" pitchFamily="18" charset="0"/>
                                      </a:rPr>
                                      <m:t>𝑌</m:t>
                                    </m:r>
                                  </m:e>
                                </m:acc>
                              </m:e>
                              <m:sub>
                                <m:r>
                                  <a:rPr lang="en-US" sz="1350" i="1" dirty="0">
                                    <a:latin typeface="Cambria Math" panose="02040503050406030204" pitchFamily="18" charset="0"/>
                                  </a:rPr>
                                  <m:t>1</m:t>
                                </m:r>
                              </m:sub>
                            </m:sSub>
                            <m:d>
                              <m:dPr>
                                <m:ctrlPr>
                                  <a:rPr lang="en-US" sz="1350" i="1" dirty="0">
                                    <a:latin typeface="Cambria Math" panose="02040503050406030204" pitchFamily="18" charset="0"/>
                                  </a:rPr>
                                </m:ctrlPr>
                              </m:dPr>
                              <m:e>
                                <m:r>
                                  <a:rPr lang="en-US" sz="1350" i="1" dirty="0">
                                    <a:latin typeface="Cambria Math" panose="02040503050406030204" pitchFamily="18" charset="0"/>
                                  </a:rPr>
                                  <m:t>𝑡</m:t>
                                </m:r>
                              </m:e>
                            </m:d>
                            <m:r>
                              <a:rPr lang="en-US" sz="1350" i="1" dirty="0">
                                <a:latin typeface="Cambria Math" panose="02040503050406030204" pitchFamily="18" charset="0"/>
                              </a:rPr>
                              <m:t>+</m:t>
                            </m:r>
                            <m:sSub>
                              <m:sSubPr>
                                <m:ctrlPr>
                                  <a:rPr lang="en-US" sz="1350" i="1" dirty="0">
                                    <a:latin typeface="Cambria Math" panose="02040503050406030204" pitchFamily="18" charset="0"/>
                                  </a:rPr>
                                </m:ctrlPr>
                              </m:sSubPr>
                              <m:e>
                                <m:acc>
                                  <m:accPr>
                                    <m:chr m:val="̅"/>
                                    <m:ctrlPr>
                                      <a:rPr lang="en-US" sz="1350" i="1" dirty="0">
                                        <a:latin typeface="Cambria Math" panose="02040503050406030204" pitchFamily="18" charset="0"/>
                                      </a:rPr>
                                    </m:ctrlPr>
                                  </m:accPr>
                                  <m:e>
                                    <m:r>
                                      <a:rPr lang="en-US" sz="1350" i="1" dirty="0">
                                        <a:latin typeface="Cambria Math" panose="02040503050406030204" pitchFamily="18" charset="0"/>
                                      </a:rPr>
                                      <m:t>𝑌</m:t>
                                    </m:r>
                                  </m:e>
                                </m:acc>
                              </m:e>
                              <m:sub>
                                <m:r>
                                  <a:rPr lang="en-US" sz="1350" i="1" dirty="0">
                                    <a:latin typeface="Cambria Math" panose="02040503050406030204" pitchFamily="18" charset="0"/>
                                  </a:rPr>
                                  <m:t>0</m:t>
                                </m:r>
                              </m:sub>
                            </m:sSub>
                            <m:d>
                              <m:dPr>
                                <m:ctrlPr>
                                  <a:rPr lang="en-US" sz="1350" i="1" dirty="0">
                                    <a:latin typeface="Cambria Math" panose="02040503050406030204" pitchFamily="18" charset="0"/>
                                  </a:rPr>
                                </m:ctrlPr>
                              </m:dPr>
                              <m:e>
                                <m:r>
                                  <a:rPr lang="en-US" sz="1350" i="1" dirty="0">
                                    <a:latin typeface="Cambria Math" panose="02040503050406030204" pitchFamily="18" charset="0"/>
                                  </a:rPr>
                                  <m:t>𝑡</m:t>
                                </m:r>
                              </m:e>
                            </m:d>
                          </m:den>
                        </m:f>
                      </m:e>
                    </m:nary>
                    <m:d>
                      <m:dPr>
                        <m:begChr m:val="{"/>
                        <m:endChr m:val="}"/>
                        <m:ctrlPr>
                          <a:rPr lang="en-US" sz="1350" i="1" smtClean="0">
                            <a:latin typeface="Cambria Math" panose="02040503050406030204" pitchFamily="18" charset="0"/>
                          </a:rPr>
                        </m:ctrlPr>
                      </m:dPr>
                      <m:e>
                        <m:r>
                          <a:rPr lang="en-US" sz="1350" b="0" i="1" smtClean="0">
                            <a:latin typeface="Cambria Math" panose="02040503050406030204" pitchFamily="18" charset="0"/>
                          </a:rPr>
                          <m:t>𝑑</m:t>
                        </m:r>
                        <m:sSub>
                          <m:sSubPr>
                            <m:ctrlPr>
                              <a:rPr lang="en-US" sz="1350" i="1" smtClean="0">
                                <a:latin typeface="Cambria Math" panose="02040503050406030204" pitchFamily="18" charset="0"/>
                              </a:rPr>
                            </m:ctrlPr>
                          </m:sSubPr>
                          <m:e>
                            <m:r>
                              <a:rPr lang="en-US" sz="1350" b="0" i="1" smtClean="0">
                                <a:latin typeface="Cambria Math" panose="02040503050406030204" pitchFamily="18" charset="0"/>
                              </a:rPr>
                              <m:t>𝑁</m:t>
                            </m:r>
                          </m:e>
                          <m:sub>
                            <m:r>
                              <a:rPr lang="en-US" sz="1350" b="0" i="1" smtClean="0">
                                <a:latin typeface="Cambria Math" panose="02040503050406030204" pitchFamily="18" charset="0"/>
                              </a:rPr>
                              <m:t>𝑖𝑗</m:t>
                            </m:r>
                          </m:sub>
                        </m:sSub>
                        <m:d>
                          <m:dPr>
                            <m:ctrlPr>
                              <a:rPr lang="en-US" sz="1350" i="1" smtClean="0">
                                <a:latin typeface="Cambria Math" panose="02040503050406030204" pitchFamily="18" charset="0"/>
                              </a:rPr>
                            </m:ctrlPr>
                          </m:dPr>
                          <m:e>
                            <m:r>
                              <a:rPr lang="en-US" sz="1350" b="0" i="1" smtClean="0">
                                <a:latin typeface="Cambria Math" panose="02040503050406030204" pitchFamily="18" charset="0"/>
                              </a:rPr>
                              <m:t>𝑡</m:t>
                            </m:r>
                          </m:e>
                        </m:d>
                        <m:r>
                          <a:rPr lang="en-US" sz="1350" b="0" i="1" smtClean="0">
                            <a:latin typeface="Cambria Math" panose="02040503050406030204" pitchFamily="18" charset="0"/>
                          </a:rPr>
                          <m:t>−</m:t>
                        </m:r>
                        <m:f>
                          <m:fPr>
                            <m:ctrlPr>
                              <a:rPr lang="en-US" sz="1350" i="1" smtClean="0">
                                <a:latin typeface="Cambria Math" panose="02040503050406030204" pitchFamily="18" charset="0"/>
                              </a:rPr>
                            </m:ctrlPr>
                          </m:fPr>
                          <m:num>
                            <m:sSub>
                              <m:sSubPr>
                                <m:ctrlPr>
                                  <a:rPr lang="en-US" sz="1350" i="1">
                                    <a:latin typeface="Cambria Math" panose="02040503050406030204" pitchFamily="18" charset="0"/>
                                  </a:rPr>
                                </m:ctrlPr>
                              </m:sSubPr>
                              <m:e>
                                <m:r>
                                  <a:rPr lang="en-US" sz="1350" i="1">
                                    <a:latin typeface="Cambria Math" panose="02040503050406030204" pitchFamily="18" charset="0"/>
                                  </a:rPr>
                                  <m:t>𝑌</m:t>
                                </m:r>
                              </m:e>
                              <m:sub>
                                <m:r>
                                  <a:rPr lang="en-US" sz="1350" i="1">
                                    <a:latin typeface="Cambria Math" panose="02040503050406030204" pitchFamily="18" charset="0"/>
                                  </a:rPr>
                                  <m:t>𝑖𝑗</m:t>
                                </m:r>
                              </m:sub>
                            </m:sSub>
                            <m:sSup>
                              <m:sSupPr>
                                <m:ctrlPr>
                                  <a:rPr lang="en-US" sz="1350" i="1">
                                    <a:latin typeface="Cambria Math" panose="02040503050406030204" pitchFamily="18" charset="0"/>
                                  </a:rPr>
                                </m:ctrlPr>
                              </m:sSupPr>
                              <m:e>
                                <m:r>
                                  <a:rPr lang="en-US" sz="1350" i="1">
                                    <a:latin typeface="Cambria Math" panose="02040503050406030204" pitchFamily="18" charset="0"/>
                                  </a:rPr>
                                  <m:t>𝑒</m:t>
                                </m:r>
                              </m:e>
                              <m:sup>
                                <m:r>
                                  <a:rPr lang="en-US" sz="1350" i="1">
                                    <a:latin typeface="Cambria Math" panose="02040503050406030204" pitchFamily="18" charset="0"/>
                                  </a:rPr>
                                  <m:t>𝑗</m:t>
                                </m:r>
                                <m:r>
                                  <a:rPr lang="en-US" sz="1350" i="1">
                                    <a:latin typeface="Cambria Math" panose="02040503050406030204" pitchFamily="18" charset="0"/>
                                  </a:rPr>
                                  <m:t>𝜗</m:t>
                                </m:r>
                              </m:sup>
                            </m:sSup>
                            <m:r>
                              <a:rPr lang="en-US" sz="1350" b="0" i="1" smtClean="0">
                                <a:latin typeface="Cambria Math" panose="02040503050406030204" pitchFamily="18" charset="0"/>
                              </a:rPr>
                              <m:t>𝑑</m:t>
                            </m:r>
                            <m:acc>
                              <m:accPr>
                                <m:chr m:val="̅"/>
                                <m:ctrlPr>
                                  <a:rPr lang="en-US" sz="1350" i="1" smtClean="0">
                                    <a:latin typeface="Cambria Math" panose="02040503050406030204" pitchFamily="18" charset="0"/>
                                  </a:rPr>
                                </m:ctrlPr>
                              </m:accPr>
                              <m:e>
                                <m:r>
                                  <a:rPr lang="en-US" sz="1350" b="0" i="1" smtClean="0">
                                    <a:latin typeface="Cambria Math" panose="02040503050406030204" pitchFamily="18" charset="0"/>
                                  </a:rPr>
                                  <m:t>𝑁</m:t>
                                </m:r>
                              </m:e>
                            </m:acc>
                            <m:d>
                              <m:dPr>
                                <m:ctrlPr>
                                  <a:rPr lang="en-US" sz="1350" i="1" dirty="0" smtClean="0">
                                    <a:latin typeface="Cambria Math" panose="02040503050406030204" pitchFamily="18" charset="0"/>
                                  </a:rPr>
                                </m:ctrlPr>
                              </m:dPr>
                              <m:e>
                                <m:r>
                                  <a:rPr lang="en-US" sz="1350" b="0" i="1" dirty="0" smtClean="0">
                                    <a:latin typeface="Cambria Math" panose="02040503050406030204" pitchFamily="18" charset="0"/>
                                  </a:rPr>
                                  <m:t>𝑡</m:t>
                                </m:r>
                              </m:e>
                            </m:d>
                          </m:num>
                          <m:den>
                            <m:sSup>
                              <m:sSupPr>
                                <m:ctrlPr>
                                  <a:rPr lang="en-US" sz="1350" i="1" dirty="0">
                                    <a:latin typeface="Cambria Math" panose="02040503050406030204" pitchFamily="18" charset="0"/>
                                  </a:rPr>
                                </m:ctrlPr>
                              </m:sSupPr>
                              <m:e>
                                <m:r>
                                  <a:rPr lang="en-US" sz="1350" i="1" dirty="0">
                                    <a:latin typeface="Cambria Math" panose="02040503050406030204" pitchFamily="18" charset="0"/>
                                  </a:rPr>
                                  <m:t>𝑒</m:t>
                                </m:r>
                              </m:e>
                              <m:sup>
                                <m:r>
                                  <a:rPr lang="en-US" sz="1350" i="1" dirty="0">
                                    <a:latin typeface="Cambria Math" panose="02040503050406030204" pitchFamily="18" charset="0"/>
                                  </a:rPr>
                                  <m:t>𝜗</m:t>
                                </m:r>
                              </m:sup>
                            </m:sSup>
                            <m:sSub>
                              <m:sSubPr>
                                <m:ctrlPr>
                                  <a:rPr lang="en-US" sz="1350" i="1" dirty="0">
                                    <a:latin typeface="Cambria Math" panose="02040503050406030204" pitchFamily="18" charset="0"/>
                                  </a:rPr>
                                </m:ctrlPr>
                              </m:sSubPr>
                              <m:e>
                                <m:acc>
                                  <m:accPr>
                                    <m:chr m:val="̅"/>
                                    <m:ctrlPr>
                                      <a:rPr lang="en-US" sz="1350" i="1" dirty="0">
                                        <a:latin typeface="Cambria Math" panose="02040503050406030204" pitchFamily="18" charset="0"/>
                                      </a:rPr>
                                    </m:ctrlPr>
                                  </m:accPr>
                                  <m:e>
                                    <m:r>
                                      <a:rPr lang="en-US" sz="1350" i="1" dirty="0">
                                        <a:latin typeface="Cambria Math" panose="02040503050406030204" pitchFamily="18" charset="0"/>
                                      </a:rPr>
                                      <m:t>𝑌</m:t>
                                    </m:r>
                                  </m:e>
                                </m:acc>
                              </m:e>
                              <m:sub>
                                <m:r>
                                  <a:rPr lang="en-US" sz="1350" i="1" dirty="0">
                                    <a:latin typeface="Cambria Math" panose="02040503050406030204" pitchFamily="18" charset="0"/>
                                  </a:rPr>
                                  <m:t>1</m:t>
                                </m:r>
                              </m:sub>
                            </m:sSub>
                            <m:d>
                              <m:dPr>
                                <m:ctrlPr>
                                  <a:rPr lang="en-US" sz="1350" i="1" dirty="0">
                                    <a:latin typeface="Cambria Math" panose="02040503050406030204" pitchFamily="18" charset="0"/>
                                  </a:rPr>
                                </m:ctrlPr>
                              </m:dPr>
                              <m:e>
                                <m:r>
                                  <a:rPr lang="en-US" sz="1350" i="1" dirty="0">
                                    <a:latin typeface="Cambria Math" panose="02040503050406030204" pitchFamily="18" charset="0"/>
                                  </a:rPr>
                                  <m:t>𝑡</m:t>
                                </m:r>
                              </m:e>
                            </m:d>
                            <m:r>
                              <a:rPr lang="en-US" sz="1350" i="1" dirty="0">
                                <a:latin typeface="Cambria Math" panose="02040503050406030204" pitchFamily="18" charset="0"/>
                              </a:rPr>
                              <m:t>+</m:t>
                            </m:r>
                            <m:sSub>
                              <m:sSubPr>
                                <m:ctrlPr>
                                  <a:rPr lang="en-US" sz="1350" i="1" dirty="0">
                                    <a:latin typeface="Cambria Math" panose="02040503050406030204" pitchFamily="18" charset="0"/>
                                  </a:rPr>
                                </m:ctrlPr>
                              </m:sSubPr>
                              <m:e>
                                <m:acc>
                                  <m:accPr>
                                    <m:chr m:val="̅"/>
                                    <m:ctrlPr>
                                      <a:rPr lang="en-US" sz="1350" i="1" dirty="0">
                                        <a:latin typeface="Cambria Math" panose="02040503050406030204" pitchFamily="18" charset="0"/>
                                      </a:rPr>
                                    </m:ctrlPr>
                                  </m:accPr>
                                  <m:e>
                                    <m:r>
                                      <a:rPr lang="en-US" sz="1350" i="1" dirty="0">
                                        <a:latin typeface="Cambria Math" panose="02040503050406030204" pitchFamily="18" charset="0"/>
                                      </a:rPr>
                                      <m:t>𝑌</m:t>
                                    </m:r>
                                  </m:e>
                                </m:acc>
                              </m:e>
                              <m:sub>
                                <m:r>
                                  <a:rPr lang="en-US" sz="1350" i="1" dirty="0">
                                    <a:latin typeface="Cambria Math" panose="02040503050406030204" pitchFamily="18" charset="0"/>
                                  </a:rPr>
                                  <m:t>0</m:t>
                                </m:r>
                              </m:sub>
                            </m:sSub>
                            <m:d>
                              <m:dPr>
                                <m:ctrlPr>
                                  <a:rPr lang="en-US" sz="1350" i="1" dirty="0">
                                    <a:latin typeface="Cambria Math" panose="02040503050406030204" pitchFamily="18" charset="0"/>
                                  </a:rPr>
                                </m:ctrlPr>
                              </m:dPr>
                              <m:e>
                                <m:r>
                                  <a:rPr lang="en-US" sz="1350" i="1" dirty="0">
                                    <a:latin typeface="Cambria Math" panose="02040503050406030204" pitchFamily="18" charset="0"/>
                                  </a:rPr>
                                  <m:t>𝑡</m:t>
                                </m:r>
                              </m:e>
                            </m:d>
                          </m:den>
                        </m:f>
                      </m:e>
                    </m:d>
                    <m:r>
                      <a:rPr lang="en-US" sz="1350" b="0" i="1" smtClean="0">
                        <a:latin typeface="Cambria Math" panose="02040503050406030204" pitchFamily="18" charset="0"/>
                      </a:rPr>
                      <m:t>, </m:t>
                    </m:r>
                    <m:r>
                      <a:rPr lang="en-US" sz="1350" b="0" i="1" smtClean="0">
                        <a:latin typeface="Cambria Math" panose="02040503050406030204" pitchFamily="18" charset="0"/>
                      </a:rPr>
                      <m:t>𝑗</m:t>
                    </m:r>
                    <m:r>
                      <a:rPr lang="en-US" sz="1350" b="0" i="1" smtClean="0">
                        <a:latin typeface="Cambria Math" panose="02040503050406030204" pitchFamily="18" charset="0"/>
                      </a:rPr>
                      <m:t>=0,1</m:t>
                    </m:r>
                  </m:oMath>
                </a14:m>
                <a:endParaRPr lang="en-US" sz="1350" b="1" dirty="0"/>
              </a:p>
              <a:p>
                <a:pPr marL="344488" indent="-344488">
                  <a:spcBef>
                    <a:spcPts val="600"/>
                  </a:spcBef>
                  <a:buFont typeface="Arial" panose="020B0604020202020204" pitchFamily="34" charset="0"/>
                  <a:buChar char="•"/>
                </a:pPr>
                <a:r>
                  <a:rPr lang="en-US" sz="1350" b="1" dirty="0"/>
                  <a:t>Obtain covariate-adjusted score function by applying </a:t>
                </a:r>
                <a:r>
                  <a:rPr lang="en-US" sz="1350" b="1" dirty="0">
                    <a:solidFill>
                      <a:srgbClr val="C00000"/>
                    </a:solidFill>
                  </a:rPr>
                  <a:t>ANHECOVA </a:t>
                </a:r>
                <a:r>
                  <a:rPr lang="en-US" sz="1350" b="1" dirty="0"/>
                  <a:t>(Ye et al., 2023) to unadjusted score function</a:t>
                </a:r>
              </a:p>
              <a:p>
                <a:pPr algn="ctr">
                  <a:spcAft>
                    <a:spcPts val="600"/>
                  </a:spcAft>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acc>
                            <m:accPr>
                              <m:chr m:val="̂"/>
                              <m:ctrlPr>
                                <a:rPr lang="en-US" sz="1350" b="0" i="1" smtClean="0">
                                  <a:latin typeface="Cambria Math" panose="02040503050406030204" pitchFamily="18" charset="0"/>
                                </a:rPr>
                              </m:ctrlPr>
                            </m:accPr>
                            <m:e>
                              <m:r>
                                <a:rPr lang="en-US" sz="1350" i="1">
                                  <a:latin typeface="Cambria Math" panose="02040503050406030204" pitchFamily="18" charset="0"/>
                                </a:rPr>
                                <m:t>𝑈</m:t>
                              </m:r>
                            </m:e>
                          </m:acc>
                        </m:e>
                        <m:sub>
                          <m:r>
                            <a:rPr lang="en-US" sz="1350" i="1" smtClean="0">
                              <a:latin typeface="Cambria Math" panose="02040503050406030204" pitchFamily="18" charset="0"/>
                            </a:rPr>
                            <m:t>𝐶</m:t>
                          </m:r>
                          <m:r>
                            <a:rPr lang="en-US" sz="1350" b="0" i="1" smtClean="0">
                              <a:latin typeface="Cambria Math" panose="02040503050406030204" pitchFamily="18" charset="0"/>
                            </a:rPr>
                            <m:t>𝐿</m:t>
                          </m:r>
                        </m:sub>
                      </m:sSub>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𝜗</m:t>
                          </m:r>
                          <m:r>
                            <a:rPr lang="en-US" sz="1350" b="0" i="1" smtClean="0">
                              <a:latin typeface="Cambria Math" panose="02040503050406030204" pitchFamily="18" charset="0"/>
                            </a:rPr>
                            <m:t>;</m:t>
                          </m:r>
                          <m:r>
                            <a:rPr lang="en-US" sz="1350" b="0" i="1" smtClean="0">
                              <a:latin typeface="Cambria Math" panose="02040503050406030204" pitchFamily="18" charset="0"/>
                            </a:rPr>
                            <m:t>𝜃</m:t>
                          </m:r>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𝑛</m:t>
                          </m:r>
                        </m:den>
                      </m:f>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𝑛</m:t>
                          </m:r>
                        </m:sup>
                        <m:e>
                          <m:sSub>
                            <m:sSubPr>
                              <m:ctrlPr>
                                <a:rPr lang="en-US" sz="1350" i="1">
                                  <a:latin typeface="Cambria Math" panose="02040503050406030204" pitchFamily="18" charset="0"/>
                                </a:rPr>
                              </m:ctrlPr>
                            </m:sSubPr>
                            <m:e>
                              <m:r>
                                <a:rPr lang="en-US" sz="1350" i="1">
                                  <a:latin typeface="Cambria Math" panose="02040503050406030204" pitchFamily="18" charset="0"/>
                                </a:rPr>
                                <m:t>𝐴</m:t>
                              </m:r>
                            </m:e>
                            <m:sub>
                              <m:r>
                                <a:rPr lang="en-US" sz="1350" i="1">
                                  <a:latin typeface="Cambria Math" panose="02040503050406030204" pitchFamily="18" charset="0"/>
                                </a:rPr>
                                <m:t>𝑖</m:t>
                              </m:r>
                            </m:sub>
                          </m:sSub>
                          <m:d>
                            <m:dPr>
                              <m:begChr m:val="{"/>
                              <m:endChr m:val="}"/>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panose="02040503050406030204" pitchFamily="18" charset="0"/>
                                        </a:rPr>
                                        <m:t>𝑂</m:t>
                                      </m:r>
                                    </m:e>
                                  </m:acc>
                                </m:e>
                                <m:sub>
                                  <m:r>
                                    <a:rPr lang="en-US" sz="1350" i="1">
                                      <a:latin typeface="Cambria Math" panose="02040503050406030204" pitchFamily="18" charset="0"/>
                                    </a:rPr>
                                    <m:t>𝑖</m:t>
                                  </m:r>
                                  <m:r>
                                    <a:rPr lang="en-US" sz="1350" i="1">
                                      <a:latin typeface="Cambria Math" panose="02040503050406030204" pitchFamily="18" charset="0"/>
                                    </a:rPr>
                                    <m:t>1</m:t>
                                  </m:r>
                                </m:sub>
                              </m:sSub>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𝜗</m:t>
                                  </m:r>
                                </m:e>
                              </m:d>
                              <m:r>
                                <a:rPr lang="en-US" sz="1350" i="1">
                                  <a:latin typeface="Cambria Math" panose="02040503050406030204" pitchFamily="18" charset="0"/>
                                </a:rPr>
                                <m:t>−</m:t>
                              </m:r>
                              <m:sSubSup>
                                <m:sSubSupPr>
                                  <m:ctrlPr>
                                    <a:rPr lang="en-US" sz="1350" i="1" dirty="0">
                                      <a:solidFill>
                                        <a:prstClr val="black"/>
                                      </a:solidFill>
                                      <a:latin typeface="Cambria Math" panose="02040503050406030204" pitchFamily="18" charset="0"/>
                                    </a:rPr>
                                  </m:ctrlPr>
                                </m:sSubSupPr>
                                <m:e>
                                  <m:acc>
                                    <m:accPr>
                                      <m:chr m:val="̂"/>
                                      <m:ctrlPr>
                                        <a:rPr lang="en-US" sz="1350" i="1" dirty="0">
                                          <a:solidFill>
                                            <a:prstClr val="black"/>
                                          </a:solidFill>
                                          <a:latin typeface="Cambria Math" panose="02040503050406030204" pitchFamily="18" charset="0"/>
                                        </a:rPr>
                                      </m:ctrlPr>
                                    </m:accPr>
                                    <m:e>
                                      <m:r>
                                        <a:rPr lang="en-US" sz="1350" i="1" dirty="0">
                                          <a:solidFill>
                                            <a:prstClr val="black"/>
                                          </a:solidFill>
                                          <a:latin typeface="Cambria Math" panose="02040503050406030204" pitchFamily="18" charset="0"/>
                                        </a:rPr>
                                        <m:t>𝛽</m:t>
                                      </m:r>
                                    </m:e>
                                  </m:acc>
                                </m:e>
                                <m:sub>
                                  <m:r>
                                    <a:rPr lang="en-US" sz="1350" i="1" dirty="0">
                                      <a:solidFill>
                                        <a:prstClr val="black"/>
                                      </a:solidFill>
                                      <a:latin typeface="Cambria Math" panose="02040503050406030204" pitchFamily="18" charset="0"/>
                                    </a:rPr>
                                    <m:t>1</m:t>
                                  </m:r>
                                </m:sub>
                                <m:sup>
                                  <m:r>
                                    <a:rPr lang="en-US" sz="1350" i="1" dirty="0">
                                      <a:solidFill>
                                        <a:prstClr val="black"/>
                                      </a:solidFill>
                                      <a:latin typeface="Cambria Math" panose="02040503050406030204" pitchFamily="18" charset="0"/>
                                    </a:rPr>
                                    <m:t>⊤</m:t>
                                  </m:r>
                                </m:sup>
                              </m:sSubSup>
                              <m:d>
                                <m:dPr>
                                  <m:ctrlPr>
                                    <a:rPr lang="en-US" sz="1350" b="0" i="1" dirty="0" smtClean="0">
                                      <a:solidFill>
                                        <a:prstClr val="black"/>
                                      </a:solidFill>
                                      <a:latin typeface="Cambria Math" panose="02040503050406030204" pitchFamily="18" charset="0"/>
                                    </a:rPr>
                                  </m:ctrlPr>
                                </m:dPr>
                                <m:e>
                                  <m:r>
                                    <a:rPr lang="en-US" sz="1350" b="0" i="1" dirty="0" smtClean="0">
                                      <a:solidFill>
                                        <a:prstClr val="black"/>
                                      </a:solidFill>
                                      <a:latin typeface="Cambria Math" panose="02040503050406030204" pitchFamily="18" charset="0"/>
                                    </a:rPr>
                                    <m:t>𝜃</m:t>
                                  </m:r>
                                </m:e>
                              </m:d>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𝑖</m:t>
                                      </m:r>
                                    </m:sub>
                                  </m:sSub>
                                  <m:r>
                                    <a:rPr lang="en-US" sz="1350" i="1">
                                      <a:latin typeface="Cambria Math" panose="02040503050406030204" pitchFamily="18" charset="0"/>
                                    </a:rPr>
                                    <m:t>−</m:t>
                                  </m:r>
                                  <m:acc>
                                    <m:accPr>
                                      <m:chr m:val="̅"/>
                                      <m:ctrlPr>
                                        <a:rPr lang="en-US" sz="1350" i="1">
                                          <a:latin typeface="Cambria Math" panose="02040503050406030204" pitchFamily="18" charset="0"/>
                                        </a:rPr>
                                      </m:ctrlPr>
                                    </m:accPr>
                                    <m:e>
                                      <m:r>
                                        <a:rPr lang="en-US" sz="1350" i="1">
                                          <a:latin typeface="Cambria Math" panose="02040503050406030204" pitchFamily="18" charset="0"/>
                                        </a:rPr>
                                        <m:t>𝑋</m:t>
                                      </m:r>
                                    </m:e>
                                  </m:acc>
                                </m:e>
                              </m:d>
                            </m:e>
                          </m:d>
                          <m:r>
                            <a:rPr lang="en-US" sz="1350" i="1">
                              <a:latin typeface="Cambria Math" panose="02040503050406030204" pitchFamily="18" charset="0"/>
                            </a:rPr>
                            <m:t>−</m:t>
                          </m:r>
                        </m:e>
                      </m:nary>
                      <m:r>
                        <m:rPr>
                          <m:nor/>
                        </m:rPr>
                        <a:rPr lang="en-US" sz="1350" dirty="0"/>
                        <m:t> </m:t>
                      </m:r>
                      <m:sSub>
                        <m:sSubPr>
                          <m:ctrlPr>
                            <a:rPr lang="en-US" sz="1350" i="1">
                              <a:latin typeface="Cambria Math" panose="02040503050406030204" pitchFamily="18" charset="0"/>
                            </a:rPr>
                          </m:ctrlPr>
                        </m:sSubPr>
                        <m:e>
                          <m:r>
                            <a:rPr lang="en-US" sz="1350" i="1">
                              <a:latin typeface="Cambria Math" panose="02040503050406030204" pitchFamily="18" charset="0"/>
                            </a:rPr>
                            <m:t>(1−</m:t>
                          </m:r>
                          <m:r>
                            <a:rPr lang="en-US" sz="1350" i="1">
                              <a:latin typeface="Cambria Math" panose="02040503050406030204" pitchFamily="18" charset="0"/>
                            </a:rPr>
                            <m:t>𝐴</m:t>
                          </m:r>
                        </m:e>
                        <m:sub>
                          <m:r>
                            <a:rPr lang="en-US" sz="1350" i="1">
                              <a:latin typeface="Cambria Math" panose="02040503050406030204" pitchFamily="18" charset="0"/>
                            </a:rPr>
                            <m:t>𝑖</m:t>
                          </m:r>
                        </m:sub>
                      </m:sSub>
                      <m:r>
                        <a:rPr lang="en-US" sz="1350" i="1">
                          <a:latin typeface="Cambria Math" panose="02040503050406030204" pitchFamily="18" charset="0"/>
                        </a:rPr>
                        <m:t>)</m:t>
                      </m:r>
                      <m:d>
                        <m:dPr>
                          <m:begChr m:val="{"/>
                          <m:endChr m:val="}"/>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panose="02040503050406030204" pitchFamily="18" charset="0"/>
                                    </a:rPr>
                                    <m:t>𝑂</m:t>
                                  </m:r>
                                </m:e>
                              </m:acc>
                            </m:e>
                            <m:sub>
                              <m:r>
                                <a:rPr lang="en-US" sz="1350" i="1">
                                  <a:latin typeface="Cambria Math" panose="02040503050406030204" pitchFamily="18" charset="0"/>
                                </a:rPr>
                                <m:t>𝑖</m:t>
                              </m:r>
                              <m:r>
                                <a:rPr lang="en-US" sz="1350" i="1">
                                  <a:latin typeface="Cambria Math" panose="02040503050406030204" pitchFamily="18" charset="0"/>
                                </a:rPr>
                                <m:t>0</m:t>
                              </m:r>
                            </m:sub>
                          </m:sSub>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𝜗</m:t>
                              </m:r>
                            </m:e>
                          </m:d>
                          <m:r>
                            <a:rPr lang="en-US" sz="1350" i="1">
                              <a:latin typeface="Cambria Math" panose="02040503050406030204" pitchFamily="18" charset="0"/>
                            </a:rPr>
                            <m:t>−</m:t>
                          </m:r>
                          <m:sSubSup>
                            <m:sSubSupPr>
                              <m:ctrlPr>
                                <a:rPr lang="en-US" sz="1350" i="1" dirty="0">
                                  <a:solidFill>
                                    <a:prstClr val="black"/>
                                  </a:solidFill>
                                  <a:latin typeface="Cambria Math" panose="02040503050406030204" pitchFamily="18" charset="0"/>
                                </a:rPr>
                              </m:ctrlPr>
                            </m:sSubSupPr>
                            <m:e>
                              <m:acc>
                                <m:accPr>
                                  <m:chr m:val="̂"/>
                                  <m:ctrlPr>
                                    <a:rPr lang="en-US" sz="1350" i="1" dirty="0">
                                      <a:solidFill>
                                        <a:prstClr val="black"/>
                                      </a:solidFill>
                                      <a:latin typeface="Cambria Math" panose="02040503050406030204" pitchFamily="18" charset="0"/>
                                    </a:rPr>
                                  </m:ctrlPr>
                                </m:accPr>
                                <m:e>
                                  <m:r>
                                    <a:rPr lang="en-US" sz="1350" i="1" dirty="0">
                                      <a:solidFill>
                                        <a:prstClr val="black"/>
                                      </a:solidFill>
                                      <a:latin typeface="Cambria Math" panose="02040503050406030204" pitchFamily="18" charset="0"/>
                                    </a:rPr>
                                    <m:t>𝛽</m:t>
                                  </m:r>
                                </m:e>
                              </m:acc>
                            </m:e>
                            <m:sub>
                              <m:r>
                                <a:rPr lang="en-US" sz="1350" i="1" dirty="0">
                                  <a:solidFill>
                                    <a:prstClr val="black"/>
                                  </a:solidFill>
                                  <a:latin typeface="Cambria Math" panose="02040503050406030204" pitchFamily="18" charset="0"/>
                                </a:rPr>
                                <m:t>0</m:t>
                              </m:r>
                            </m:sub>
                            <m:sup>
                              <m:r>
                                <a:rPr lang="en-US" sz="1350" i="1" dirty="0">
                                  <a:solidFill>
                                    <a:prstClr val="black"/>
                                  </a:solidFill>
                                  <a:latin typeface="Cambria Math" panose="02040503050406030204" pitchFamily="18" charset="0"/>
                                </a:rPr>
                                <m:t>⊤</m:t>
                              </m:r>
                            </m:sup>
                          </m:sSubSup>
                          <m:d>
                            <m:dPr>
                              <m:ctrlPr>
                                <a:rPr lang="en-US" sz="1350" b="0" i="1" dirty="0" smtClean="0">
                                  <a:solidFill>
                                    <a:prstClr val="black"/>
                                  </a:solidFill>
                                  <a:latin typeface="Cambria Math" panose="02040503050406030204" pitchFamily="18" charset="0"/>
                                </a:rPr>
                              </m:ctrlPr>
                            </m:dPr>
                            <m:e>
                              <m:r>
                                <a:rPr lang="en-US" sz="1350" b="0" i="1" dirty="0" smtClean="0">
                                  <a:solidFill>
                                    <a:prstClr val="black"/>
                                  </a:solidFill>
                                  <a:latin typeface="Cambria Math" panose="02040503050406030204" pitchFamily="18" charset="0"/>
                                </a:rPr>
                                <m:t>𝜃</m:t>
                              </m:r>
                            </m:e>
                          </m:d>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𝑖</m:t>
                                  </m:r>
                                </m:sub>
                              </m:sSub>
                              <m:r>
                                <a:rPr lang="en-US" sz="1350" i="1">
                                  <a:latin typeface="Cambria Math" panose="02040503050406030204" pitchFamily="18" charset="0"/>
                                </a:rPr>
                                <m:t>−</m:t>
                              </m:r>
                              <m:acc>
                                <m:accPr>
                                  <m:chr m:val="̅"/>
                                  <m:ctrlPr>
                                    <a:rPr lang="en-US" sz="1350" i="1">
                                      <a:latin typeface="Cambria Math" panose="02040503050406030204" pitchFamily="18" charset="0"/>
                                    </a:rPr>
                                  </m:ctrlPr>
                                </m:accPr>
                                <m:e>
                                  <m:r>
                                    <a:rPr lang="en-US" sz="1350" i="1">
                                      <a:latin typeface="Cambria Math" panose="02040503050406030204" pitchFamily="18" charset="0"/>
                                    </a:rPr>
                                    <m:t>𝑋</m:t>
                                  </m:r>
                                </m:e>
                              </m:acc>
                            </m:e>
                          </m:d>
                        </m:e>
                      </m:d>
                    </m:oMath>
                  </m:oMathPara>
                </a14:m>
                <a:endParaRPr lang="en-US" sz="1350" dirty="0"/>
              </a:p>
              <a:p>
                <a:pPr marL="344488"/>
                <a:r>
                  <a:rPr lang="en-US" sz="1350" dirty="0"/>
                  <a:t>where </a:t>
                </a:r>
                <a14:m>
                  <m:oMath xmlns:m="http://schemas.openxmlformats.org/officeDocument/2006/math">
                    <m:sSub>
                      <m:sSubPr>
                        <m:ctrlPr>
                          <a:rPr lang="en-US" sz="1350" i="1" dirty="0">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panose="02040503050406030204" pitchFamily="18" charset="0"/>
                              </a:rPr>
                              <m:t>𝛽</m:t>
                            </m:r>
                          </m:e>
                        </m:acc>
                      </m:e>
                      <m:sub>
                        <m:r>
                          <a:rPr lang="en-US" sz="1350" i="1" dirty="0">
                            <a:latin typeface="Cambria Math" panose="02040503050406030204" pitchFamily="18" charset="0"/>
                          </a:rPr>
                          <m:t>𝑗</m:t>
                        </m:r>
                      </m:sub>
                    </m:sSub>
                    <m:d>
                      <m:dPr>
                        <m:ctrlPr>
                          <a:rPr lang="en-US" sz="1350" b="0" i="1" dirty="0" smtClean="0">
                            <a:latin typeface="Cambria Math" panose="02040503050406030204" pitchFamily="18" charset="0"/>
                          </a:rPr>
                        </m:ctrlPr>
                      </m:dPr>
                      <m:e>
                        <m:r>
                          <a:rPr lang="en-US" sz="1350" b="0" i="1" dirty="0" smtClean="0">
                            <a:latin typeface="Cambria Math" panose="02040503050406030204" pitchFamily="18" charset="0"/>
                          </a:rPr>
                          <m:t>𝜃</m:t>
                        </m:r>
                      </m:e>
                    </m:d>
                    <m:r>
                      <a:rPr lang="en-US" sz="1350" i="1" dirty="0">
                        <a:latin typeface="Cambria Math" panose="02040503050406030204" pitchFamily="18" charset="0"/>
                      </a:rPr>
                      <m:t>=</m:t>
                    </m:r>
                    <m:sSup>
                      <m:sSupPr>
                        <m:ctrlPr>
                          <a:rPr lang="en-US" sz="1350" i="1" dirty="0">
                            <a:latin typeface="Cambria Math" panose="02040503050406030204" pitchFamily="18" charset="0"/>
                          </a:rPr>
                        </m:ctrlPr>
                      </m:sSupPr>
                      <m:e>
                        <m:d>
                          <m:dPr>
                            <m:begChr m:val="{"/>
                            <m:endChr m:val="}"/>
                            <m:ctrlPr>
                              <a:rPr lang="en-US" sz="1350" i="1" dirty="0">
                                <a:latin typeface="Cambria Math" panose="02040503050406030204" pitchFamily="18" charset="0"/>
                              </a:rPr>
                            </m:ctrlPr>
                          </m:dPr>
                          <m:e>
                            <m:nary>
                              <m:naryPr>
                                <m:chr m:val="∑"/>
                                <m:supHide m:val="on"/>
                                <m:ctrlPr>
                                  <a:rPr lang="en-US" sz="1350" i="1" dirty="0">
                                    <a:latin typeface="Cambria Math" panose="02040503050406030204" pitchFamily="18" charset="0"/>
                                  </a:rPr>
                                </m:ctrlPr>
                              </m:naryPr>
                              <m:sub>
                                <m:r>
                                  <m:rPr>
                                    <m:brk m:alnAt="7"/>
                                  </m:rPr>
                                  <a:rPr lang="en-US" sz="1350" i="1" dirty="0">
                                    <a:latin typeface="Cambria Math" panose="02040503050406030204" pitchFamily="18" charset="0"/>
                                  </a:rPr>
                                  <m:t>𝑖</m:t>
                                </m:r>
                                <m:r>
                                  <a:rPr lang="en-US" sz="1350" i="1" dirty="0">
                                    <a:latin typeface="Cambria Math" panose="02040503050406030204" pitchFamily="18" charset="0"/>
                                  </a:rPr>
                                  <m:t>:</m:t>
                                </m:r>
                                <m:sSub>
                                  <m:sSubPr>
                                    <m:ctrlPr>
                                      <a:rPr lang="en-US" sz="1350" i="1" dirty="0">
                                        <a:latin typeface="Cambria Math" panose="02040503050406030204" pitchFamily="18" charset="0"/>
                                      </a:rPr>
                                    </m:ctrlPr>
                                  </m:sSubPr>
                                  <m:e>
                                    <m:r>
                                      <m:rPr>
                                        <m:brk m:alnAt="7"/>
                                      </m:rPr>
                                      <a:rPr lang="en-US" sz="1350" i="1" dirty="0">
                                        <a:latin typeface="Cambria Math" panose="02040503050406030204" pitchFamily="18" charset="0"/>
                                      </a:rPr>
                                      <m:t>𝐴</m:t>
                                    </m:r>
                                  </m:e>
                                  <m:sub>
                                    <m:r>
                                      <m:rPr>
                                        <m:brk m:alnAt="7"/>
                                      </m:rPr>
                                      <a:rPr lang="en-US" sz="1350" i="1" dirty="0">
                                        <a:latin typeface="Cambria Math" panose="02040503050406030204" pitchFamily="18" charset="0"/>
                                      </a:rPr>
                                      <m:t>𝑖</m:t>
                                    </m:r>
                                  </m:sub>
                                </m:sSub>
                                <m:r>
                                  <m:rPr>
                                    <m:brk m:alnAt="7"/>
                                  </m:rPr>
                                  <a:rPr lang="en-US" sz="1350" i="1" dirty="0">
                                    <a:latin typeface="Cambria Math" panose="02040503050406030204" pitchFamily="18" charset="0"/>
                                  </a:rPr>
                                  <m:t>=</m:t>
                                </m:r>
                                <m:r>
                                  <a:rPr lang="en-US" sz="1350" i="1" dirty="0">
                                    <a:latin typeface="Cambria Math" panose="02040503050406030204" pitchFamily="18" charset="0"/>
                                  </a:rPr>
                                  <m:t>𝑗</m:t>
                                </m:r>
                              </m:sub>
                              <m:sup/>
                              <m:e>
                                <m:d>
                                  <m:dPr>
                                    <m:ctrlPr>
                                      <a:rPr lang="en-US" sz="1350" i="1" dirty="0">
                                        <a:latin typeface="Cambria Math" panose="02040503050406030204" pitchFamily="18" charset="0"/>
                                      </a:rPr>
                                    </m:ctrlPr>
                                  </m:dPr>
                                  <m:e>
                                    <m:sSub>
                                      <m:sSubPr>
                                        <m:ctrlPr>
                                          <a:rPr lang="en-US" sz="1350" i="1" dirty="0">
                                            <a:latin typeface="Cambria Math" panose="02040503050406030204" pitchFamily="18" charset="0"/>
                                          </a:rPr>
                                        </m:ctrlPr>
                                      </m:sSubPr>
                                      <m:e>
                                        <m:r>
                                          <a:rPr lang="en-US" sz="1350" i="1" dirty="0">
                                            <a:latin typeface="Cambria Math" panose="02040503050406030204" pitchFamily="18" charset="0"/>
                                          </a:rPr>
                                          <m:t>𝑋</m:t>
                                        </m:r>
                                      </m:e>
                                      <m:sub>
                                        <m:r>
                                          <a:rPr lang="en-US" sz="1350" i="1" dirty="0">
                                            <a:latin typeface="Cambria Math" panose="02040503050406030204" pitchFamily="18" charset="0"/>
                                          </a:rPr>
                                          <m:t>𝑖</m:t>
                                        </m:r>
                                      </m:sub>
                                    </m:sSub>
                                    <m:r>
                                      <a:rPr lang="en-US" sz="1350" i="1" dirty="0">
                                        <a:latin typeface="Cambria Math" panose="02040503050406030204" pitchFamily="18" charset="0"/>
                                      </a:rPr>
                                      <m:t>−</m:t>
                                    </m:r>
                                    <m:acc>
                                      <m:accPr>
                                        <m:chr m:val="̅"/>
                                        <m:ctrlPr>
                                          <a:rPr lang="en-US" sz="1350" i="1" dirty="0">
                                            <a:latin typeface="Cambria Math" panose="02040503050406030204" pitchFamily="18" charset="0"/>
                                          </a:rPr>
                                        </m:ctrlPr>
                                      </m:accPr>
                                      <m:e>
                                        <m:sSub>
                                          <m:sSubPr>
                                            <m:ctrlPr>
                                              <a:rPr lang="en-US" sz="1350" i="1" dirty="0">
                                                <a:latin typeface="Cambria Math" panose="02040503050406030204" pitchFamily="18" charset="0"/>
                                              </a:rPr>
                                            </m:ctrlPr>
                                          </m:sSubPr>
                                          <m:e>
                                            <m:r>
                                              <a:rPr lang="en-US" sz="1350" i="1" dirty="0">
                                                <a:latin typeface="Cambria Math" panose="02040503050406030204" pitchFamily="18" charset="0"/>
                                              </a:rPr>
                                              <m:t>𝑋</m:t>
                                            </m:r>
                                          </m:e>
                                          <m:sub>
                                            <m:r>
                                              <a:rPr lang="en-US" sz="1350" i="1" dirty="0">
                                                <a:latin typeface="Cambria Math" panose="02040503050406030204" pitchFamily="18" charset="0"/>
                                              </a:rPr>
                                              <m:t>𝑗</m:t>
                                            </m:r>
                                          </m:sub>
                                        </m:sSub>
                                      </m:e>
                                    </m:acc>
                                  </m:e>
                                </m:d>
                                <m:sSup>
                                  <m:sSupPr>
                                    <m:ctrlPr>
                                      <a:rPr lang="en-US" sz="1350" i="1" dirty="0">
                                        <a:latin typeface="Cambria Math" panose="02040503050406030204" pitchFamily="18" charset="0"/>
                                      </a:rPr>
                                    </m:ctrlPr>
                                  </m:sSupPr>
                                  <m:e>
                                    <m:d>
                                      <m:dPr>
                                        <m:ctrlPr>
                                          <a:rPr lang="en-US" sz="1350" i="1" dirty="0">
                                            <a:latin typeface="Cambria Math" panose="02040503050406030204" pitchFamily="18" charset="0"/>
                                          </a:rPr>
                                        </m:ctrlPr>
                                      </m:dPr>
                                      <m:e>
                                        <m:sSub>
                                          <m:sSubPr>
                                            <m:ctrlPr>
                                              <a:rPr lang="en-US" sz="1350" i="1" dirty="0">
                                                <a:latin typeface="Cambria Math" panose="02040503050406030204" pitchFamily="18" charset="0"/>
                                              </a:rPr>
                                            </m:ctrlPr>
                                          </m:sSubPr>
                                          <m:e>
                                            <m:r>
                                              <a:rPr lang="en-US" sz="1350" i="1" dirty="0">
                                                <a:latin typeface="Cambria Math" panose="02040503050406030204" pitchFamily="18" charset="0"/>
                                              </a:rPr>
                                              <m:t>𝑋</m:t>
                                            </m:r>
                                          </m:e>
                                          <m:sub>
                                            <m:r>
                                              <a:rPr lang="en-US" sz="1350" i="1" dirty="0">
                                                <a:latin typeface="Cambria Math" panose="02040503050406030204" pitchFamily="18" charset="0"/>
                                              </a:rPr>
                                              <m:t>𝑖</m:t>
                                            </m:r>
                                          </m:sub>
                                        </m:sSub>
                                        <m:r>
                                          <a:rPr lang="en-US" sz="1350" i="1" dirty="0">
                                            <a:latin typeface="Cambria Math" panose="02040503050406030204" pitchFamily="18" charset="0"/>
                                          </a:rPr>
                                          <m:t>−</m:t>
                                        </m:r>
                                        <m:sSub>
                                          <m:sSubPr>
                                            <m:ctrlPr>
                                              <a:rPr lang="en-US" sz="1350" i="1" dirty="0">
                                                <a:latin typeface="Cambria Math" panose="02040503050406030204" pitchFamily="18" charset="0"/>
                                              </a:rPr>
                                            </m:ctrlPr>
                                          </m:sSubPr>
                                          <m:e>
                                            <m:acc>
                                              <m:accPr>
                                                <m:chr m:val="̅"/>
                                                <m:ctrlPr>
                                                  <a:rPr lang="en-US" sz="1350" i="1" dirty="0">
                                                    <a:latin typeface="Cambria Math" panose="02040503050406030204" pitchFamily="18" charset="0"/>
                                                  </a:rPr>
                                                </m:ctrlPr>
                                              </m:accPr>
                                              <m:e>
                                                <m:r>
                                                  <a:rPr lang="en-US" sz="1350" i="1" dirty="0">
                                                    <a:latin typeface="Cambria Math" panose="02040503050406030204" pitchFamily="18" charset="0"/>
                                                  </a:rPr>
                                                  <m:t>𝑋</m:t>
                                                </m:r>
                                              </m:e>
                                            </m:acc>
                                          </m:e>
                                          <m:sub>
                                            <m:r>
                                              <a:rPr lang="en-US" sz="1350" i="1" dirty="0">
                                                <a:latin typeface="Cambria Math" panose="02040503050406030204" pitchFamily="18" charset="0"/>
                                              </a:rPr>
                                              <m:t>𝑗</m:t>
                                            </m:r>
                                          </m:sub>
                                        </m:sSub>
                                      </m:e>
                                    </m:d>
                                  </m:e>
                                  <m:sup>
                                    <m:r>
                                      <a:rPr lang="en-US" sz="1350" i="1" dirty="0">
                                        <a:latin typeface="Cambria Math" panose="02040503050406030204" pitchFamily="18" charset="0"/>
                                      </a:rPr>
                                      <m:t>⊤</m:t>
                                    </m:r>
                                  </m:sup>
                                </m:sSup>
                              </m:e>
                            </m:nary>
                          </m:e>
                        </m:d>
                      </m:e>
                      <m:sup>
                        <m:r>
                          <a:rPr lang="en-US" sz="1350" i="1" dirty="0">
                            <a:latin typeface="Cambria Math" panose="02040503050406030204" pitchFamily="18" charset="0"/>
                          </a:rPr>
                          <m:t>−1</m:t>
                        </m:r>
                      </m:sup>
                    </m:sSup>
                    <m:nary>
                      <m:naryPr>
                        <m:chr m:val="∑"/>
                        <m:supHide m:val="on"/>
                        <m:ctrlPr>
                          <a:rPr lang="en-US" sz="1350" i="1" dirty="0">
                            <a:latin typeface="Cambria Math" panose="02040503050406030204" pitchFamily="18" charset="0"/>
                          </a:rPr>
                        </m:ctrlPr>
                      </m:naryPr>
                      <m:sub>
                        <m:r>
                          <m:rPr>
                            <m:brk m:alnAt="7"/>
                          </m:rPr>
                          <a:rPr lang="en-US" sz="1350" i="1" dirty="0">
                            <a:latin typeface="Cambria Math" panose="02040503050406030204" pitchFamily="18" charset="0"/>
                          </a:rPr>
                          <m:t>𝑖</m:t>
                        </m:r>
                        <m:r>
                          <a:rPr lang="en-US" sz="1350" i="1" dirty="0">
                            <a:latin typeface="Cambria Math" panose="02040503050406030204" pitchFamily="18" charset="0"/>
                          </a:rPr>
                          <m:t>:</m:t>
                        </m:r>
                        <m:sSub>
                          <m:sSubPr>
                            <m:ctrlPr>
                              <a:rPr lang="en-US" sz="1350" i="1" dirty="0">
                                <a:latin typeface="Cambria Math" panose="02040503050406030204" pitchFamily="18" charset="0"/>
                              </a:rPr>
                            </m:ctrlPr>
                          </m:sSubPr>
                          <m:e>
                            <m:r>
                              <m:rPr>
                                <m:brk m:alnAt="7"/>
                              </m:rPr>
                              <a:rPr lang="en-US" sz="1350" i="1" dirty="0">
                                <a:latin typeface="Cambria Math" panose="02040503050406030204" pitchFamily="18" charset="0"/>
                              </a:rPr>
                              <m:t>𝐴</m:t>
                            </m:r>
                          </m:e>
                          <m:sub>
                            <m:r>
                              <m:rPr>
                                <m:brk m:alnAt="7"/>
                              </m:rPr>
                              <a:rPr lang="en-US" sz="1350" i="1" dirty="0">
                                <a:latin typeface="Cambria Math" panose="02040503050406030204" pitchFamily="18" charset="0"/>
                              </a:rPr>
                              <m:t>𝑖</m:t>
                            </m:r>
                          </m:sub>
                        </m:sSub>
                        <m:r>
                          <m:rPr>
                            <m:brk m:alnAt="7"/>
                          </m:rPr>
                          <a:rPr lang="en-US" sz="1350" i="1" dirty="0">
                            <a:latin typeface="Cambria Math" panose="02040503050406030204" pitchFamily="18" charset="0"/>
                          </a:rPr>
                          <m:t>=</m:t>
                        </m:r>
                        <m:r>
                          <a:rPr lang="en-US" sz="1350" i="1" dirty="0">
                            <a:latin typeface="Cambria Math" panose="02040503050406030204" pitchFamily="18" charset="0"/>
                          </a:rPr>
                          <m:t>𝑗</m:t>
                        </m:r>
                      </m:sub>
                      <m:sup/>
                      <m:e>
                        <m:d>
                          <m:dPr>
                            <m:ctrlPr>
                              <a:rPr lang="en-US" sz="1350" i="1" dirty="0">
                                <a:latin typeface="Cambria Math" panose="02040503050406030204" pitchFamily="18" charset="0"/>
                              </a:rPr>
                            </m:ctrlPr>
                          </m:dPr>
                          <m:e>
                            <m:sSub>
                              <m:sSubPr>
                                <m:ctrlPr>
                                  <a:rPr lang="en-US" sz="1350" i="1" dirty="0">
                                    <a:latin typeface="Cambria Math" panose="02040503050406030204" pitchFamily="18" charset="0"/>
                                  </a:rPr>
                                </m:ctrlPr>
                              </m:sSubPr>
                              <m:e>
                                <m:r>
                                  <a:rPr lang="en-US" sz="1350" i="1" dirty="0">
                                    <a:latin typeface="Cambria Math" panose="02040503050406030204" pitchFamily="18" charset="0"/>
                                  </a:rPr>
                                  <m:t>𝑋</m:t>
                                </m:r>
                              </m:e>
                              <m:sub>
                                <m:r>
                                  <a:rPr lang="en-US" sz="1350" i="1" dirty="0">
                                    <a:latin typeface="Cambria Math" panose="02040503050406030204" pitchFamily="18" charset="0"/>
                                  </a:rPr>
                                  <m:t>𝑖</m:t>
                                </m:r>
                              </m:sub>
                            </m:sSub>
                            <m:r>
                              <a:rPr lang="en-US" sz="1350" i="1" dirty="0">
                                <a:latin typeface="Cambria Math" panose="02040503050406030204" pitchFamily="18" charset="0"/>
                              </a:rPr>
                              <m:t>−</m:t>
                            </m:r>
                            <m:sSub>
                              <m:sSubPr>
                                <m:ctrlPr>
                                  <a:rPr lang="en-US" sz="1350" i="1" dirty="0">
                                    <a:latin typeface="Cambria Math" panose="02040503050406030204" pitchFamily="18" charset="0"/>
                                  </a:rPr>
                                </m:ctrlPr>
                              </m:sSubPr>
                              <m:e>
                                <m:acc>
                                  <m:accPr>
                                    <m:chr m:val="̅"/>
                                    <m:ctrlPr>
                                      <a:rPr lang="en-US" sz="1350" i="1" dirty="0">
                                        <a:latin typeface="Cambria Math" panose="02040503050406030204" pitchFamily="18" charset="0"/>
                                      </a:rPr>
                                    </m:ctrlPr>
                                  </m:accPr>
                                  <m:e>
                                    <m:r>
                                      <a:rPr lang="en-US" sz="1350" i="1" dirty="0">
                                        <a:latin typeface="Cambria Math" panose="02040503050406030204" pitchFamily="18" charset="0"/>
                                      </a:rPr>
                                      <m:t>𝑋</m:t>
                                    </m:r>
                                  </m:e>
                                </m:acc>
                              </m:e>
                              <m:sub>
                                <m:r>
                                  <a:rPr lang="en-US" sz="1350" i="1" dirty="0">
                                    <a:latin typeface="Cambria Math" panose="02040503050406030204" pitchFamily="18" charset="0"/>
                                  </a:rPr>
                                  <m:t>𝑗</m:t>
                                </m:r>
                              </m:sub>
                            </m:sSub>
                          </m:e>
                        </m:d>
                        <m:sSub>
                          <m:sSubPr>
                            <m:ctrlPr>
                              <a:rPr lang="en-US" sz="1350" i="1">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panose="02040503050406030204" pitchFamily="18" charset="0"/>
                                  </a:rPr>
                                  <m:t>𝑂</m:t>
                                </m:r>
                              </m:e>
                            </m:acc>
                          </m:e>
                          <m:sub>
                            <m:r>
                              <a:rPr lang="en-US" sz="1350" i="1">
                                <a:latin typeface="Cambria Math" panose="02040503050406030204" pitchFamily="18" charset="0"/>
                              </a:rPr>
                              <m:t>𝑖𝑗</m:t>
                            </m:r>
                          </m:sub>
                        </m:sSub>
                      </m:e>
                    </m:nary>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𝜃</m:t>
                        </m:r>
                      </m:e>
                    </m:d>
                  </m:oMath>
                </a14:m>
                <a:r>
                  <a:rPr lang="en-US" sz="1350" dirty="0"/>
                  <a:t>.</a:t>
                </a:r>
              </a:p>
              <a:p>
                <a:pPr marL="344488" indent="-344488">
                  <a:spcBef>
                    <a:spcPts val="600"/>
                  </a:spcBef>
                  <a:buFont typeface="Arial" panose="020B0604020202020204" pitchFamily="34" charset="0"/>
                  <a:buChar char="•"/>
                </a:pPr>
                <a:r>
                  <a:rPr lang="en-US" sz="1350" b="1" dirty="0"/>
                  <a:t>Solving </a:t>
                </a:r>
                <a14:m>
                  <m:oMath xmlns:m="http://schemas.openxmlformats.org/officeDocument/2006/math">
                    <m:sSub>
                      <m:sSubPr>
                        <m:ctrlPr>
                          <a:rPr lang="en-US" sz="1350" i="1" dirty="0">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b="0" i="1">
                                <a:latin typeface="Cambria Math" panose="02040503050406030204" pitchFamily="18" charset="0"/>
                                <a:ea typeface="Cambria Math" panose="02040503050406030204" pitchFamily="18" charset="0"/>
                              </a:rPr>
                              <m:t>𝑈</m:t>
                            </m:r>
                          </m:e>
                        </m:acc>
                      </m:e>
                      <m:sub>
                        <m:r>
                          <a:rPr lang="en-US" sz="1350" b="0" i="1" smtClean="0">
                            <a:latin typeface="Cambria Math" panose="02040503050406030204" pitchFamily="18" charset="0"/>
                            <a:ea typeface="Cambria Math" panose="02040503050406030204" pitchFamily="18" charset="0"/>
                          </a:rPr>
                          <m:t>𝐶</m:t>
                        </m:r>
                        <m:r>
                          <a:rPr lang="en-US" sz="1350" b="0" i="1" dirty="0">
                            <a:latin typeface="Cambria Math" panose="02040503050406030204" pitchFamily="18" charset="0"/>
                            <a:ea typeface="Cambria Math" panose="02040503050406030204" pitchFamily="18" charset="0"/>
                          </a:rPr>
                          <m:t>𝐿</m:t>
                        </m:r>
                      </m:sub>
                    </m:sSub>
                    <m:d>
                      <m:dPr>
                        <m:ctrlPr>
                          <a:rPr lang="en-US" sz="1350" i="1" dirty="0">
                            <a:latin typeface="Cambria Math" panose="02040503050406030204" pitchFamily="18" charset="0"/>
                            <a:ea typeface="Cambria Math" panose="02040503050406030204" pitchFamily="18" charset="0"/>
                          </a:rPr>
                        </m:ctrlPr>
                      </m:dPr>
                      <m:e>
                        <m:r>
                          <a:rPr lang="en-US" sz="1350" b="0" i="1" dirty="0">
                            <a:latin typeface="Cambria Math" panose="02040503050406030204" pitchFamily="18" charset="0"/>
                            <a:ea typeface="Cambria Math" panose="02040503050406030204" pitchFamily="18" charset="0"/>
                          </a:rPr>
                          <m:t>𝜗</m:t>
                        </m:r>
                        <m:r>
                          <a:rPr lang="en-US" sz="1350" b="0" i="1" dirty="0" smtClean="0">
                            <a:latin typeface="Cambria Math" panose="02040503050406030204" pitchFamily="18" charset="0"/>
                            <a:ea typeface="Cambria Math" panose="02040503050406030204" pitchFamily="18" charset="0"/>
                          </a:rPr>
                          <m:t>;</m:t>
                        </m:r>
                        <m:sSub>
                          <m:sSubPr>
                            <m:ctrlPr>
                              <a:rPr lang="en-US" sz="1350" i="1">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panose="02040503050406030204" pitchFamily="18" charset="0"/>
                                  </a:rPr>
                                  <m:t>𝜃</m:t>
                                </m:r>
                              </m:e>
                            </m:acc>
                          </m:e>
                          <m:sub>
                            <m:r>
                              <a:rPr lang="en-US" sz="1350" i="1">
                                <a:latin typeface="Cambria Math" panose="02040503050406030204" pitchFamily="18" charset="0"/>
                              </a:rPr>
                              <m:t>𝐿</m:t>
                            </m:r>
                          </m:sub>
                        </m:sSub>
                      </m:e>
                    </m:d>
                    <m:r>
                      <a:rPr lang="en-US" sz="1350" b="0" i="1" dirty="0">
                        <a:latin typeface="Cambria Math" panose="02040503050406030204" pitchFamily="18" charset="0"/>
                        <a:ea typeface="Cambria Math" panose="02040503050406030204" pitchFamily="18" charset="0"/>
                      </a:rPr>
                      <m:t>=0</m:t>
                    </m:r>
                  </m:oMath>
                </a14:m>
                <a:r>
                  <a:rPr lang="en-US" sz="1350" i="1" dirty="0"/>
                  <a:t> </a:t>
                </a:r>
                <a:r>
                  <a:rPr lang="en-US" sz="1350" b="1" dirty="0"/>
                  <a:t>gives the </a:t>
                </a:r>
                <a:r>
                  <a:rPr lang="en-US" sz="1350" b="1" dirty="0">
                    <a:solidFill>
                      <a:srgbClr val="C00000"/>
                    </a:solidFill>
                  </a:rPr>
                  <a:t>covariate-adjusted estimator</a:t>
                </a:r>
                <a:r>
                  <a:rPr lang="en-US" sz="1350" b="1" dirty="0"/>
                  <a:t> </a:t>
                </a:r>
                <a14:m>
                  <m:oMath xmlns:m="http://schemas.openxmlformats.org/officeDocument/2006/math">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b="0" i="1">
                                <a:latin typeface="Cambria Math" panose="02040503050406030204" pitchFamily="18" charset="0"/>
                                <a:ea typeface="Cambria Math" panose="02040503050406030204" pitchFamily="18" charset="0"/>
                              </a:rPr>
                              <m:t>𝜃</m:t>
                            </m:r>
                          </m:e>
                        </m:acc>
                      </m:e>
                      <m:sub>
                        <m:r>
                          <a:rPr lang="en-US" sz="1350" b="0" i="1" smtClean="0">
                            <a:latin typeface="Cambria Math" panose="02040503050406030204" pitchFamily="18" charset="0"/>
                            <a:ea typeface="Cambria Math" panose="02040503050406030204" pitchFamily="18" charset="0"/>
                          </a:rPr>
                          <m:t>𝐶</m:t>
                        </m:r>
                        <m:r>
                          <a:rPr lang="en-US" sz="1350" b="0" i="1">
                            <a:latin typeface="Cambria Math" panose="02040503050406030204" pitchFamily="18" charset="0"/>
                            <a:ea typeface="Cambria Math" panose="02040503050406030204" pitchFamily="18" charset="0"/>
                          </a:rPr>
                          <m:t>𝐿</m:t>
                        </m:r>
                      </m:sub>
                    </m:sSub>
                  </m:oMath>
                </a14:m>
                <a:r>
                  <a:rPr lang="en-US" sz="1350" i="1" dirty="0"/>
                  <a:t>.</a:t>
                </a:r>
              </a:p>
              <a:p>
                <a:pPr>
                  <a:spcBef>
                    <a:spcPts val="1200"/>
                  </a:spcBef>
                  <a:spcAft>
                    <a:spcPts val="600"/>
                  </a:spcAft>
                </a:pPr>
                <a:r>
                  <a:rPr lang="en-US" sz="1600" b="1" i="1" u="sng" dirty="0"/>
                  <a:t>Note</a:t>
                </a:r>
                <a:r>
                  <a:rPr lang="en-US" sz="1600" b="1" dirty="0"/>
                  <a:t>:</a:t>
                </a:r>
              </a:p>
              <a:p>
                <a:r>
                  <a:rPr lang="en-US" sz="1350" dirty="0"/>
                  <a:t>By ANHECOVA, </a:t>
                </a:r>
                <a14:m>
                  <m:oMath xmlns:m="http://schemas.openxmlformats.org/officeDocument/2006/math">
                    <m:sSub>
                      <m:sSubPr>
                        <m:ctrlPr>
                          <a:rPr lang="en-US" sz="1350" i="1" dirty="0" smtClean="0">
                            <a:latin typeface="Cambria Math" panose="02040503050406030204" pitchFamily="18" charset="0"/>
                          </a:rPr>
                        </m:ctrlPr>
                      </m:sSubPr>
                      <m:e>
                        <m:acc>
                          <m:accPr>
                            <m:chr m:val="̂"/>
                            <m:ctrlPr>
                              <a:rPr lang="en-US" sz="1350" i="1" smtClean="0">
                                <a:latin typeface="Cambria Math" panose="02040503050406030204" pitchFamily="18" charset="0"/>
                              </a:rPr>
                            </m:ctrlPr>
                          </m:accPr>
                          <m:e>
                            <m:r>
                              <a:rPr lang="en-US" sz="1350" b="0" i="1" smtClean="0">
                                <a:latin typeface="Cambria Math" panose="02040503050406030204" pitchFamily="18" charset="0"/>
                              </a:rPr>
                              <m:t>𝑈</m:t>
                            </m:r>
                          </m:e>
                        </m:acc>
                      </m:e>
                      <m:sub>
                        <m:r>
                          <a:rPr lang="en-US" sz="1350" b="0" i="1" dirty="0" smtClean="0">
                            <a:latin typeface="Cambria Math" panose="02040503050406030204" pitchFamily="18" charset="0"/>
                          </a:rPr>
                          <m:t>𝐶𝐿</m:t>
                        </m:r>
                      </m:sub>
                    </m:sSub>
                    <m:d>
                      <m:dPr>
                        <m:ctrlPr>
                          <a:rPr lang="en-US" sz="1350" i="1" dirty="0" smtClean="0">
                            <a:latin typeface="Cambria Math" panose="02040503050406030204" pitchFamily="18" charset="0"/>
                          </a:rPr>
                        </m:ctrlPr>
                      </m:dPr>
                      <m:e>
                        <m:r>
                          <a:rPr lang="en-US" sz="1350" b="0" i="1" dirty="0" smtClean="0">
                            <a:latin typeface="Cambria Math" panose="02040503050406030204" pitchFamily="18" charset="0"/>
                          </a:rPr>
                          <m:t>𝜗</m:t>
                        </m:r>
                        <m:r>
                          <a:rPr lang="en-US" sz="1350" b="0" i="1" dirty="0" smtClean="0">
                            <a:latin typeface="Cambria Math" panose="02040503050406030204" pitchFamily="18" charset="0"/>
                          </a:rPr>
                          <m:t>;</m:t>
                        </m:r>
                        <m:r>
                          <a:rPr lang="en-US" sz="1350" b="0" i="1" dirty="0" smtClean="0">
                            <a:latin typeface="Cambria Math" panose="02040503050406030204" pitchFamily="18" charset="0"/>
                          </a:rPr>
                          <m:t>𝜃</m:t>
                        </m:r>
                      </m:e>
                    </m:d>
                  </m:oMath>
                </a14:m>
                <a:r>
                  <a:rPr lang="en-US" sz="1350" i="1" dirty="0"/>
                  <a:t> </a:t>
                </a:r>
                <a:r>
                  <a:rPr lang="en-US" sz="1350" dirty="0"/>
                  <a:t>has reduced variability than </a:t>
                </a:r>
                <a14:m>
                  <m:oMath xmlns:m="http://schemas.openxmlformats.org/officeDocument/2006/math">
                    <m:sSub>
                      <m:sSubPr>
                        <m:ctrlPr>
                          <a:rPr lang="en-US" sz="1350" i="1" dirty="0" smtClean="0">
                            <a:latin typeface="Cambria Math" panose="02040503050406030204" pitchFamily="18" charset="0"/>
                          </a:rPr>
                        </m:ctrlPr>
                      </m:sSubPr>
                      <m:e>
                        <m:acc>
                          <m:accPr>
                            <m:chr m:val="̂"/>
                            <m:ctrlPr>
                              <a:rPr lang="en-US" sz="1350" i="1" smtClean="0">
                                <a:latin typeface="Cambria Math" panose="02040503050406030204" pitchFamily="18" charset="0"/>
                              </a:rPr>
                            </m:ctrlPr>
                          </m:accPr>
                          <m:e>
                            <m:r>
                              <a:rPr lang="en-US" sz="1350" b="0" i="1" smtClean="0">
                                <a:latin typeface="Cambria Math" panose="02040503050406030204" pitchFamily="18" charset="0"/>
                              </a:rPr>
                              <m:t>𝑈</m:t>
                            </m:r>
                          </m:e>
                        </m:acc>
                      </m:e>
                      <m:sub>
                        <m:r>
                          <a:rPr lang="en-US" sz="1350" b="0" i="1" dirty="0" smtClean="0">
                            <a:latin typeface="Cambria Math" panose="02040503050406030204" pitchFamily="18" charset="0"/>
                          </a:rPr>
                          <m:t>𝐿</m:t>
                        </m:r>
                      </m:sub>
                    </m:sSub>
                    <m:d>
                      <m:dPr>
                        <m:ctrlPr>
                          <a:rPr lang="en-US" sz="1350" i="1" dirty="0" smtClean="0">
                            <a:latin typeface="Cambria Math" panose="02040503050406030204" pitchFamily="18" charset="0"/>
                          </a:rPr>
                        </m:ctrlPr>
                      </m:dPr>
                      <m:e>
                        <m:r>
                          <a:rPr lang="en-US" sz="1350" b="0" i="1" dirty="0" smtClean="0">
                            <a:latin typeface="Cambria Math" panose="02040503050406030204" pitchFamily="18" charset="0"/>
                          </a:rPr>
                          <m:t>𝜗</m:t>
                        </m:r>
                      </m:e>
                    </m:d>
                  </m:oMath>
                </a14:m>
                <a:r>
                  <a:rPr lang="en-US" sz="1350" dirty="0"/>
                  <a:t> at </a:t>
                </a:r>
                <a14:m>
                  <m:oMath xmlns:m="http://schemas.openxmlformats.org/officeDocument/2006/math">
                    <m:r>
                      <a:rPr lang="en-US" sz="1350" i="1" dirty="0">
                        <a:latin typeface="Cambria Math" panose="02040503050406030204" pitchFamily="18" charset="0"/>
                      </a:rPr>
                      <m:t>𝜗</m:t>
                    </m:r>
                    <m:r>
                      <a:rPr lang="en-US" sz="1350" i="1" dirty="0">
                        <a:latin typeface="Cambria Math" panose="02040503050406030204" pitchFamily="18" charset="0"/>
                      </a:rPr>
                      <m:t>=</m:t>
                    </m:r>
                    <m:r>
                      <a:rPr lang="en-US" sz="1350" i="1" dirty="0">
                        <a:latin typeface="Cambria Math" panose="02040503050406030204" pitchFamily="18" charset="0"/>
                      </a:rPr>
                      <m:t>𝜃</m:t>
                    </m:r>
                  </m:oMath>
                </a14:m>
                <a:r>
                  <a:rPr lang="en-US" sz="1350" dirty="0"/>
                  <a:t>, and </a:t>
                </a:r>
                <a14:m>
                  <m:oMath xmlns:m="http://schemas.openxmlformats.org/officeDocument/2006/math">
                    <m:f>
                      <m:fPr>
                        <m:type m:val="lin"/>
                        <m:ctrlPr>
                          <a:rPr lang="en-US" sz="1350" b="0" i="1" dirty="0" smtClean="0">
                            <a:latin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m:t>
                        </m:r>
                        <m:sSub>
                          <m:sSubPr>
                            <m:ctrlPr>
                              <a:rPr lang="en-US" sz="1350" i="1" dirty="0">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panose="02040503050406030204" pitchFamily="18" charset="0"/>
                                  </a:rPr>
                                  <m:t>𝑈</m:t>
                                </m:r>
                              </m:e>
                            </m:acc>
                          </m:e>
                          <m:sub>
                            <m:r>
                              <a:rPr lang="en-US" sz="1350" i="1" dirty="0">
                                <a:latin typeface="Cambria Math" panose="02040503050406030204" pitchFamily="18" charset="0"/>
                              </a:rPr>
                              <m:t>𝐶𝐿</m:t>
                            </m:r>
                          </m:sub>
                        </m:sSub>
                        <m:d>
                          <m:dPr>
                            <m:ctrlPr>
                              <a:rPr lang="en-US" sz="1350" i="1" dirty="0">
                                <a:latin typeface="Cambria Math" panose="02040503050406030204" pitchFamily="18" charset="0"/>
                              </a:rPr>
                            </m:ctrlPr>
                          </m:dPr>
                          <m:e>
                            <m:r>
                              <a:rPr lang="en-US" sz="1350" i="1" dirty="0">
                                <a:latin typeface="Cambria Math" panose="02040503050406030204" pitchFamily="18" charset="0"/>
                              </a:rPr>
                              <m:t>𝜗</m:t>
                            </m:r>
                            <m:r>
                              <a:rPr lang="en-US" sz="1350" i="1" dirty="0">
                                <a:latin typeface="Cambria Math" panose="02040503050406030204" pitchFamily="18" charset="0"/>
                              </a:rPr>
                              <m:t>;</m:t>
                            </m:r>
                            <m:r>
                              <a:rPr lang="en-US" sz="1350" i="1" dirty="0">
                                <a:latin typeface="Cambria Math" panose="02040503050406030204" pitchFamily="18" charset="0"/>
                              </a:rPr>
                              <m:t>𝜃</m:t>
                            </m:r>
                          </m:e>
                        </m:d>
                      </m:num>
                      <m:den>
                        <m:r>
                          <a:rPr lang="en-US" sz="1350" i="1" dirty="0">
                            <a:latin typeface="Cambria Math" panose="02040503050406030204" pitchFamily="18" charset="0"/>
                          </a:rPr>
                          <m:t>𝜕𝜗</m:t>
                        </m:r>
                      </m:den>
                    </m:f>
                    <m:r>
                      <a:rPr lang="en-US" sz="1350" b="0" i="1" dirty="0" smtClean="0">
                        <a:latin typeface="Cambria Math" panose="02040503050406030204" pitchFamily="18" charset="0"/>
                      </a:rPr>
                      <m:t>=</m:t>
                    </m:r>
                    <m:r>
                      <a:rPr lang="en-US" sz="1350" i="1">
                        <a:latin typeface="Cambria Math" panose="02040503050406030204" pitchFamily="18" charset="0"/>
                        <a:ea typeface="Cambria Math" panose="02040503050406030204" pitchFamily="18" charset="0"/>
                      </a:rPr>
                      <m:t>𝜕</m:t>
                    </m:r>
                    <m:sSub>
                      <m:sSubPr>
                        <m:ctrlPr>
                          <a:rPr lang="en-US" sz="1350" i="1" dirty="0">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panose="02040503050406030204" pitchFamily="18" charset="0"/>
                              </a:rPr>
                              <m:t>𝑈</m:t>
                            </m:r>
                          </m:e>
                        </m:acc>
                      </m:e>
                      <m:sub>
                        <m:r>
                          <a:rPr lang="en-US" sz="1350" i="1" dirty="0">
                            <a:latin typeface="Cambria Math" panose="02040503050406030204" pitchFamily="18" charset="0"/>
                          </a:rPr>
                          <m:t>𝐿</m:t>
                        </m:r>
                      </m:sub>
                    </m:sSub>
                    <m:d>
                      <m:dPr>
                        <m:ctrlPr>
                          <a:rPr lang="en-US" sz="1350" i="1" dirty="0">
                            <a:latin typeface="Cambria Math" panose="02040503050406030204" pitchFamily="18" charset="0"/>
                          </a:rPr>
                        </m:ctrlPr>
                      </m:dPr>
                      <m:e>
                        <m:r>
                          <a:rPr lang="en-US" sz="1350" i="1" dirty="0">
                            <a:latin typeface="Cambria Math" panose="02040503050406030204" pitchFamily="18" charset="0"/>
                          </a:rPr>
                          <m:t>𝜗</m:t>
                        </m:r>
                      </m:e>
                    </m:d>
                    <m:r>
                      <a:rPr lang="en-US" sz="1350" b="0" i="1" dirty="0" smtClean="0">
                        <a:latin typeface="Cambria Math" panose="02040503050406030204" pitchFamily="18" charset="0"/>
                      </a:rPr>
                      <m:t>/</m:t>
                    </m:r>
                    <m:r>
                      <a:rPr lang="en-US" sz="1350" b="0" i="1" dirty="0" smtClean="0">
                        <a:latin typeface="Cambria Math" panose="02040503050406030204" pitchFamily="18" charset="0"/>
                      </a:rPr>
                      <m:t>𝜕𝜗</m:t>
                    </m:r>
                  </m:oMath>
                </a14:m>
                <a:r>
                  <a:rPr lang="en-US" sz="1350" dirty="0"/>
                  <a:t>, then by a standard argument for M-estimator, </a:t>
                </a:r>
                <a14:m>
                  <m:oMath xmlns:m="http://schemas.openxmlformats.org/officeDocument/2006/math">
                    <m:sSub>
                      <m:sSubPr>
                        <m:ctrlPr>
                          <a:rPr lang="en-US" sz="1350" i="1" smtClean="0">
                            <a:solidFill>
                              <a:srgbClr val="C00000"/>
                            </a:solidFill>
                            <a:latin typeface="Cambria Math" panose="02040503050406030204" pitchFamily="18" charset="0"/>
                            <a:ea typeface="Cambria Math" panose="02040503050406030204" pitchFamily="18" charset="0"/>
                          </a:rPr>
                        </m:ctrlPr>
                      </m:sSubPr>
                      <m:e>
                        <m:acc>
                          <m:accPr>
                            <m:chr m:val="̂"/>
                            <m:ctrlPr>
                              <a:rPr lang="en-US" sz="1350" i="1">
                                <a:solidFill>
                                  <a:srgbClr val="C00000"/>
                                </a:solidFill>
                                <a:latin typeface="Cambria Math" panose="02040503050406030204" pitchFamily="18" charset="0"/>
                                <a:ea typeface="Cambria Math" panose="02040503050406030204" pitchFamily="18" charset="0"/>
                              </a:rPr>
                            </m:ctrlPr>
                          </m:accPr>
                          <m:e>
                            <m:r>
                              <a:rPr lang="en-US" sz="1350" i="1">
                                <a:solidFill>
                                  <a:srgbClr val="C00000"/>
                                </a:solidFill>
                                <a:latin typeface="Cambria Math" panose="02040503050406030204" pitchFamily="18" charset="0"/>
                                <a:ea typeface="Cambria Math" panose="02040503050406030204" pitchFamily="18" charset="0"/>
                              </a:rPr>
                              <m:t>𝜃</m:t>
                            </m:r>
                          </m:e>
                        </m:acc>
                      </m:e>
                      <m:sub>
                        <m:r>
                          <a:rPr lang="en-US" sz="1350" i="1">
                            <a:solidFill>
                              <a:srgbClr val="C00000"/>
                            </a:solidFill>
                            <a:latin typeface="Cambria Math" panose="02040503050406030204" pitchFamily="18" charset="0"/>
                            <a:ea typeface="Cambria Math" panose="02040503050406030204" pitchFamily="18" charset="0"/>
                          </a:rPr>
                          <m:t>𝐶𝐿</m:t>
                        </m:r>
                      </m:sub>
                    </m:sSub>
                  </m:oMath>
                </a14:m>
                <a:r>
                  <a:rPr lang="en-US" sz="1350" dirty="0">
                    <a:solidFill>
                      <a:srgbClr val="C00000"/>
                    </a:solidFill>
                  </a:rPr>
                  <a:t> is guaranteed to have smaller variance than </a:t>
                </a:r>
                <a14:m>
                  <m:oMath xmlns:m="http://schemas.openxmlformats.org/officeDocument/2006/math">
                    <m:sSub>
                      <m:sSubPr>
                        <m:ctrlPr>
                          <a:rPr lang="en-US" sz="1350" i="1">
                            <a:solidFill>
                              <a:srgbClr val="C00000"/>
                            </a:solidFill>
                            <a:latin typeface="Cambria Math" panose="02040503050406030204" pitchFamily="18" charset="0"/>
                          </a:rPr>
                        </m:ctrlPr>
                      </m:sSubPr>
                      <m:e>
                        <m:acc>
                          <m:accPr>
                            <m:chr m:val="̂"/>
                            <m:ctrlPr>
                              <a:rPr lang="en-US" sz="1350" i="1">
                                <a:solidFill>
                                  <a:srgbClr val="C00000"/>
                                </a:solidFill>
                                <a:latin typeface="Cambria Math" panose="02040503050406030204" pitchFamily="18" charset="0"/>
                              </a:rPr>
                            </m:ctrlPr>
                          </m:accPr>
                          <m:e>
                            <m:r>
                              <a:rPr lang="en-US" sz="1350" i="1">
                                <a:solidFill>
                                  <a:srgbClr val="C00000"/>
                                </a:solidFill>
                                <a:latin typeface="Cambria Math" panose="02040503050406030204" pitchFamily="18" charset="0"/>
                              </a:rPr>
                              <m:t>𝜃</m:t>
                            </m:r>
                          </m:e>
                        </m:acc>
                      </m:e>
                      <m:sub>
                        <m:r>
                          <a:rPr lang="en-US" sz="1350" i="1">
                            <a:solidFill>
                              <a:srgbClr val="C00000"/>
                            </a:solidFill>
                            <a:latin typeface="Cambria Math" panose="02040503050406030204" pitchFamily="18" charset="0"/>
                          </a:rPr>
                          <m:t>𝐿</m:t>
                        </m:r>
                      </m:sub>
                    </m:sSub>
                  </m:oMath>
                </a14:m>
                <a:r>
                  <a:rPr lang="en-US" sz="1350" dirty="0"/>
                  <a:t>, and we have that </a:t>
                </a:r>
                <a14:m>
                  <m:oMath xmlns:m="http://schemas.openxmlformats.org/officeDocument/2006/math">
                    <m:rad>
                      <m:radPr>
                        <m:degHide m:val="on"/>
                        <m:ctrlPr>
                          <a:rPr lang="en-US" sz="1350" b="0" i="1" smtClean="0">
                            <a:latin typeface="Cambria Math" panose="02040503050406030204" pitchFamily="18" charset="0"/>
                          </a:rPr>
                        </m:ctrlPr>
                      </m:radPr>
                      <m:deg/>
                      <m:e>
                        <m:r>
                          <a:rPr lang="en-US" sz="1350" b="0" i="1" smtClean="0">
                            <a:latin typeface="Cambria Math" panose="02040503050406030204" pitchFamily="18" charset="0"/>
                          </a:rPr>
                          <m:t>𝑛</m:t>
                        </m:r>
                      </m:e>
                    </m:rad>
                    <m:d>
                      <m:dPr>
                        <m:ctrlPr>
                          <a:rPr lang="en-US" sz="1350" b="0" i="1" smtClean="0">
                            <a:latin typeface="Cambria Math" panose="02040503050406030204" pitchFamily="18" charset="0"/>
                          </a:rPr>
                        </m:ctrlPr>
                      </m:dPr>
                      <m:e>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𝜃</m:t>
                                </m:r>
                              </m:e>
                            </m:acc>
                          </m:e>
                          <m:sub>
                            <m:r>
                              <a:rPr lang="en-US" sz="1350" i="1">
                                <a:latin typeface="Cambria Math" panose="02040503050406030204" pitchFamily="18" charset="0"/>
                                <a:ea typeface="Cambria Math" panose="02040503050406030204" pitchFamily="18" charset="0"/>
                              </a:rPr>
                              <m:t>𝐶𝐿</m:t>
                            </m:r>
                          </m:sub>
                        </m:sSub>
                        <m:r>
                          <a:rPr lang="en-US" sz="1350" b="0" i="1" smtClean="0">
                            <a:latin typeface="Cambria Math" panose="02040503050406030204" pitchFamily="18" charset="0"/>
                            <a:ea typeface="Cambria Math" panose="02040503050406030204" pitchFamily="18" charset="0"/>
                          </a:rPr>
                          <m:t>−</m:t>
                        </m:r>
                        <m:r>
                          <a:rPr lang="en-US" sz="1350" b="0" i="1" smtClean="0">
                            <a:latin typeface="Cambria Math" panose="02040503050406030204" pitchFamily="18" charset="0"/>
                            <a:ea typeface="Cambria Math" panose="02040503050406030204" pitchFamily="18" charset="0"/>
                          </a:rPr>
                          <m:t>𝜃</m:t>
                        </m:r>
                      </m:e>
                    </m:d>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m:t>
                        </m:r>
                      </m:e>
                      <m:sub>
                        <m:r>
                          <a:rPr lang="en-US" sz="1350" b="0" i="1" smtClean="0">
                            <a:latin typeface="Cambria Math" panose="02040503050406030204" pitchFamily="18" charset="0"/>
                          </a:rPr>
                          <m:t>𝑑</m:t>
                        </m:r>
                      </m:sub>
                    </m:sSub>
                    <m:r>
                      <m:rPr>
                        <m:sty m:val="p"/>
                      </m:rPr>
                      <a:rPr lang="en-US" sz="1350" b="0" i="1" smtClean="0">
                        <a:latin typeface="Cambria Math" panose="02040503050406030204" pitchFamily="18" charset="0"/>
                      </a:rPr>
                      <m:t>N</m:t>
                    </m:r>
                    <m:d>
                      <m:dPr>
                        <m:ctrlPr>
                          <a:rPr lang="en-US" sz="1350" b="0" i="1" smtClean="0">
                            <a:latin typeface="Cambria Math" panose="02040503050406030204" pitchFamily="18" charset="0"/>
                          </a:rPr>
                        </m:ctrlPr>
                      </m:dPr>
                      <m:e>
                        <m:r>
                          <a:rPr lang="en-US" sz="1350" b="0" i="1" smtClean="0">
                            <a:latin typeface="Cambria Math" panose="02040503050406030204" pitchFamily="18" charset="0"/>
                          </a:rPr>
                          <m:t>0, </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𝜎</m:t>
                            </m:r>
                          </m:e>
                          <m:sup>
                            <m:r>
                              <a:rPr lang="en-US" sz="1350" b="0" i="1" smtClean="0">
                                <a:latin typeface="Cambria Math" panose="02040503050406030204" pitchFamily="18" charset="0"/>
                              </a:rPr>
                              <m:t>2</m:t>
                            </m:r>
                          </m:sup>
                        </m:sSup>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𝜃</m:t>
                            </m:r>
                          </m:e>
                        </m:d>
                      </m:e>
                    </m:d>
                  </m:oMath>
                </a14:m>
                <a:r>
                  <a:rPr lang="en-US" sz="1350" dirty="0"/>
                  <a:t> and </a:t>
                </a:r>
                <a14:m>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𝜎</m:t>
                        </m:r>
                      </m:e>
                      <m:sup>
                        <m:r>
                          <a:rPr lang="en-US" sz="1350" i="1">
                            <a:latin typeface="Cambria Math" panose="02040503050406030204" pitchFamily="18" charset="0"/>
                          </a:rPr>
                          <m:t>2</m:t>
                        </m:r>
                      </m:sup>
                    </m:sSup>
                    <m:d>
                      <m:dPr>
                        <m:ctrlPr>
                          <a:rPr lang="en-US" sz="1350" i="1">
                            <a:latin typeface="Cambria Math" panose="02040503050406030204" pitchFamily="18" charset="0"/>
                          </a:rPr>
                        </m:ctrlPr>
                      </m:dPr>
                      <m:e>
                        <m:r>
                          <a:rPr lang="en-US" sz="1350" i="1">
                            <a:latin typeface="Cambria Math" panose="02040503050406030204" pitchFamily="18" charset="0"/>
                          </a:rPr>
                          <m:t>𝜃</m:t>
                        </m:r>
                      </m:e>
                    </m:d>
                  </m:oMath>
                </a14:m>
                <a:r>
                  <a:rPr lang="en-US" sz="1350" dirty="0"/>
                  <a:t> can be consistently estimated by </a:t>
                </a:r>
                <a14:m>
                  <m:oMath xmlns:m="http://schemas.openxmlformats.org/officeDocument/2006/math">
                    <m:f>
                      <m:fPr>
                        <m:type m:val="lin"/>
                        <m:ctrlPr>
                          <a:rPr lang="en-US" sz="1350" i="1" smtClean="0">
                            <a:latin typeface="Cambria Math" panose="02040503050406030204" pitchFamily="18" charset="0"/>
                          </a:rPr>
                        </m:ctrlPr>
                      </m:fPr>
                      <m:num>
                        <m:d>
                          <m:dPr>
                            <m:begChr m:val="["/>
                            <m:endChr m:val="]"/>
                            <m:ctrlPr>
                              <a:rPr lang="en-US" sz="1350" i="1">
                                <a:latin typeface="Cambria Math" panose="02040503050406030204" pitchFamily="18" charset="0"/>
                              </a:rPr>
                            </m:ctrlPr>
                          </m:dPr>
                          <m:e>
                            <m:r>
                              <a:rPr lang="en-US" sz="1350" i="1">
                                <a:latin typeface="Cambria Math" panose="02040503050406030204" pitchFamily="18" charset="0"/>
                              </a:rPr>
                              <m:t>𝑔</m:t>
                            </m:r>
                            <m:d>
                              <m:dPr>
                                <m:ctrlPr>
                                  <a:rPr lang="en-US" sz="1350" i="1">
                                    <a:latin typeface="Cambria Math" panose="02040503050406030204" pitchFamily="18" charset="0"/>
                                  </a:rPr>
                                </m:ctrlPr>
                              </m:dPr>
                              <m:e>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𝜃</m:t>
                                        </m:r>
                                      </m:e>
                                    </m:acc>
                                  </m:e>
                                  <m:sub>
                                    <m:r>
                                      <a:rPr lang="en-US" sz="1350" i="1">
                                        <a:latin typeface="Cambria Math" panose="02040503050406030204" pitchFamily="18" charset="0"/>
                                        <a:ea typeface="Cambria Math" panose="02040503050406030204" pitchFamily="18" charset="0"/>
                                      </a:rPr>
                                      <m:t>𝐶𝐿</m:t>
                                    </m:r>
                                  </m:sub>
                                </m:sSub>
                              </m:e>
                            </m:d>
                            <m:r>
                              <a:rPr lang="en-US" sz="1350" i="1">
                                <a:latin typeface="Cambria Math" panose="02040503050406030204" pitchFamily="18" charset="0"/>
                              </a:rPr>
                              <m:t>−</m:t>
                            </m:r>
                            <m:r>
                              <a:rPr lang="en-US" sz="1350" i="1">
                                <a:latin typeface="Cambria Math" panose="02040503050406030204" pitchFamily="18" charset="0"/>
                              </a:rPr>
                              <m:t>𝜋</m:t>
                            </m:r>
                            <m:d>
                              <m:dPr>
                                <m:ctrlPr>
                                  <a:rPr lang="en-US" sz="1350" i="1">
                                    <a:latin typeface="Cambria Math" panose="02040503050406030204" pitchFamily="18" charset="0"/>
                                  </a:rPr>
                                </m:ctrlPr>
                              </m:dPr>
                              <m:e>
                                <m:r>
                                  <a:rPr lang="en-US" sz="1350" i="1">
                                    <a:latin typeface="Cambria Math" panose="02040503050406030204" pitchFamily="18" charset="0"/>
                                  </a:rPr>
                                  <m:t>1−</m:t>
                                </m:r>
                                <m:r>
                                  <a:rPr lang="en-US" sz="1350" i="1">
                                    <a:latin typeface="Cambria Math" panose="02040503050406030204" pitchFamily="18" charset="0"/>
                                  </a:rPr>
                                  <m:t>𝜋</m:t>
                                </m:r>
                              </m:e>
                            </m:d>
                            <m:sSup>
                              <m:sSupPr>
                                <m:ctrlPr>
                                  <a:rPr lang="en-US" sz="1350" i="1">
                                    <a:latin typeface="Cambria Math" panose="02040503050406030204" pitchFamily="18" charset="0"/>
                                  </a:rPr>
                                </m:ctrlPr>
                              </m:sSupPr>
                              <m:e>
                                <m:d>
                                  <m:dPr>
                                    <m:begChr m:val="{"/>
                                    <m:endChr m:val="}"/>
                                    <m:ctrlPr>
                                      <a:rPr lang="en-US" sz="1350" i="1">
                                        <a:latin typeface="Cambria Math" panose="02040503050406030204" pitchFamily="18" charset="0"/>
                                      </a:rPr>
                                    </m:ctrlPr>
                                  </m:dPr>
                                  <m:e>
                                    <m:sSub>
                                      <m:sSubPr>
                                        <m:ctrlPr>
                                          <a:rPr lang="en-US" sz="1350" i="1" dirty="0">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panose="02040503050406030204" pitchFamily="18" charset="0"/>
                                              </a:rPr>
                                              <m:t>𝛽</m:t>
                                            </m:r>
                                          </m:e>
                                        </m:acc>
                                      </m:e>
                                      <m:sub>
                                        <m:r>
                                          <a:rPr lang="en-US" sz="1350" i="1">
                                            <a:latin typeface="Cambria Math" panose="02040503050406030204" pitchFamily="18" charset="0"/>
                                          </a:rPr>
                                          <m:t>1</m:t>
                                        </m:r>
                                      </m:sub>
                                    </m:sSub>
                                    <m:d>
                                      <m:dPr>
                                        <m:ctrlPr>
                                          <a:rPr lang="en-US" sz="1350" i="1" dirty="0">
                                            <a:latin typeface="Cambria Math" panose="02040503050406030204" pitchFamily="18" charset="0"/>
                                          </a:rPr>
                                        </m:ctrlPr>
                                      </m:dPr>
                                      <m:e>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𝜃</m:t>
                                                </m:r>
                                              </m:e>
                                            </m:acc>
                                          </m:e>
                                          <m:sub>
                                            <m:r>
                                              <a:rPr lang="en-US" sz="1350" i="1">
                                                <a:latin typeface="Cambria Math" panose="02040503050406030204" pitchFamily="18" charset="0"/>
                                                <a:ea typeface="Cambria Math" panose="02040503050406030204" pitchFamily="18" charset="0"/>
                                              </a:rPr>
                                              <m:t>𝐿</m:t>
                                            </m:r>
                                          </m:sub>
                                        </m:sSub>
                                      </m:e>
                                    </m:d>
                                    <m:r>
                                      <a:rPr lang="en-US" sz="1350" i="1" dirty="0">
                                        <a:latin typeface="Cambria Math" panose="02040503050406030204" pitchFamily="18" charset="0"/>
                                      </a:rPr>
                                      <m:t>+</m:t>
                                    </m:r>
                                    <m:sSub>
                                      <m:sSubPr>
                                        <m:ctrlPr>
                                          <a:rPr lang="en-US" sz="1350" i="1" dirty="0">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panose="02040503050406030204" pitchFamily="18" charset="0"/>
                                              </a:rPr>
                                              <m:t>𝛽</m:t>
                                            </m:r>
                                          </m:e>
                                        </m:acc>
                                      </m:e>
                                      <m:sub>
                                        <m:r>
                                          <a:rPr lang="en-US" sz="1350" i="1">
                                            <a:latin typeface="Cambria Math" panose="02040503050406030204" pitchFamily="18" charset="0"/>
                                          </a:rPr>
                                          <m:t>0</m:t>
                                        </m:r>
                                      </m:sub>
                                    </m:sSub>
                                    <m:d>
                                      <m:dPr>
                                        <m:ctrlPr>
                                          <a:rPr lang="en-US" sz="1350" i="1" dirty="0">
                                            <a:latin typeface="Cambria Math" panose="02040503050406030204" pitchFamily="18" charset="0"/>
                                          </a:rPr>
                                        </m:ctrlPr>
                                      </m:dPr>
                                      <m:e>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𝜃</m:t>
                                                </m:r>
                                              </m:e>
                                            </m:acc>
                                          </m:e>
                                          <m:sub>
                                            <m:r>
                                              <a:rPr lang="en-US" sz="1350" i="1">
                                                <a:latin typeface="Cambria Math" panose="02040503050406030204" pitchFamily="18" charset="0"/>
                                                <a:ea typeface="Cambria Math" panose="02040503050406030204" pitchFamily="18" charset="0"/>
                                              </a:rPr>
                                              <m:t>𝐿</m:t>
                                            </m:r>
                                          </m:sub>
                                        </m:sSub>
                                      </m:e>
                                    </m:d>
                                  </m:e>
                                </m:d>
                              </m:e>
                              <m:sup>
                                <m:r>
                                  <a:rPr lang="en-US" sz="1350" i="1">
                                    <a:latin typeface="Cambria Math" panose="02040503050406030204" pitchFamily="18" charset="0"/>
                                  </a:rPr>
                                  <m:t>⊤</m:t>
                                </m:r>
                              </m:sup>
                            </m:sSup>
                            <m:sSub>
                              <m:sSubPr>
                                <m:ctrlPr>
                                  <a:rPr lang="en-US" sz="1350" i="1">
                                    <a:latin typeface="Cambria Math" panose="02040503050406030204" pitchFamily="18" charset="0"/>
                                  </a:rPr>
                                </m:ctrlPr>
                              </m:sSubPr>
                              <m:e>
                                <m:acc>
                                  <m:accPr>
                                    <m:chr m:val="̂"/>
                                    <m:ctrlPr>
                                      <a:rPr lang="en-US" sz="1350" i="1">
                                        <a:latin typeface="Cambria Math" panose="02040503050406030204" pitchFamily="18" charset="0"/>
                                      </a:rPr>
                                    </m:ctrlPr>
                                  </m:accPr>
                                  <m:e>
                                    <m:r>
                                      <m:rPr>
                                        <m:sty m:val="p"/>
                                      </m:rPr>
                                      <a:rPr lang="en-US" sz="1350">
                                        <a:latin typeface="Cambria Math" panose="02040503050406030204" pitchFamily="18" charset="0"/>
                                      </a:rPr>
                                      <m:t>Σ</m:t>
                                    </m:r>
                                  </m:e>
                                </m:acc>
                              </m:e>
                              <m:sub>
                                <m:r>
                                  <a:rPr lang="en-US" sz="1350" i="1">
                                    <a:latin typeface="Cambria Math" panose="02040503050406030204" pitchFamily="18" charset="0"/>
                                  </a:rPr>
                                  <m:t>𝑋</m:t>
                                </m:r>
                              </m:sub>
                            </m:sSub>
                            <m:d>
                              <m:dPr>
                                <m:begChr m:val="{"/>
                                <m:endChr m:val="}"/>
                                <m:ctrlPr>
                                  <a:rPr lang="en-US" sz="1350" i="1">
                                    <a:latin typeface="Cambria Math" panose="02040503050406030204" pitchFamily="18" charset="0"/>
                                  </a:rPr>
                                </m:ctrlPr>
                              </m:dPr>
                              <m:e>
                                <m:sSub>
                                  <m:sSubPr>
                                    <m:ctrlPr>
                                      <a:rPr lang="en-US" sz="1350" i="1" dirty="0">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panose="02040503050406030204" pitchFamily="18" charset="0"/>
                                          </a:rPr>
                                          <m:t>𝛽</m:t>
                                        </m:r>
                                      </m:e>
                                    </m:acc>
                                  </m:e>
                                  <m:sub>
                                    <m:r>
                                      <a:rPr lang="en-US" sz="1350" i="1">
                                        <a:latin typeface="Cambria Math" panose="02040503050406030204" pitchFamily="18" charset="0"/>
                                      </a:rPr>
                                      <m:t>1</m:t>
                                    </m:r>
                                  </m:sub>
                                </m:sSub>
                                <m:d>
                                  <m:dPr>
                                    <m:ctrlPr>
                                      <a:rPr lang="en-US" sz="1350" i="1" dirty="0">
                                        <a:latin typeface="Cambria Math" panose="02040503050406030204" pitchFamily="18" charset="0"/>
                                      </a:rPr>
                                    </m:ctrlPr>
                                  </m:dPr>
                                  <m:e>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𝜃</m:t>
                                            </m:r>
                                          </m:e>
                                        </m:acc>
                                      </m:e>
                                      <m:sub>
                                        <m:r>
                                          <a:rPr lang="en-US" sz="1350" i="1">
                                            <a:latin typeface="Cambria Math" panose="02040503050406030204" pitchFamily="18" charset="0"/>
                                            <a:ea typeface="Cambria Math" panose="02040503050406030204" pitchFamily="18" charset="0"/>
                                          </a:rPr>
                                          <m:t>𝐿</m:t>
                                        </m:r>
                                      </m:sub>
                                    </m:sSub>
                                  </m:e>
                                </m:d>
                                <m:r>
                                  <a:rPr lang="en-US" sz="1350" i="1" dirty="0">
                                    <a:latin typeface="Cambria Math" panose="02040503050406030204" pitchFamily="18" charset="0"/>
                                  </a:rPr>
                                  <m:t>+</m:t>
                                </m:r>
                                <m:sSub>
                                  <m:sSubPr>
                                    <m:ctrlPr>
                                      <a:rPr lang="en-US" sz="1350" i="1" dirty="0">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panose="02040503050406030204" pitchFamily="18" charset="0"/>
                                          </a:rPr>
                                          <m:t>𝛽</m:t>
                                        </m:r>
                                      </m:e>
                                    </m:acc>
                                  </m:e>
                                  <m:sub>
                                    <m:r>
                                      <a:rPr lang="en-US" sz="1350" i="1">
                                        <a:latin typeface="Cambria Math" panose="02040503050406030204" pitchFamily="18" charset="0"/>
                                      </a:rPr>
                                      <m:t>0</m:t>
                                    </m:r>
                                  </m:sub>
                                </m:sSub>
                                <m:d>
                                  <m:dPr>
                                    <m:ctrlPr>
                                      <a:rPr lang="en-US" sz="1350" i="1" dirty="0">
                                        <a:latin typeface="Cambria Math" panose="02040503050406030204" pitchFamily="18" charset="0"/>
                                      </a:rPr>
                                    </m:ctrlPr>
                                  </m:dPr>
                                  <m:e>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𝜃</m:t>
                                            </m:r>
                                          </m:e>
                                        </m:acc>
                                      </m:e>
                                      <m:sub>
                                        <m:r>
                                          <a:rPr lang="en-US" sz="1350" i="1">
                                            <a:latin typeface="Cambria Math" panose="02040503050406030204" pitchFamily="18" charset="0"/>
                                            <a:ea typeface="Cambria Math" panose="02040503050406030204" pitchFamily="18" charset="0"/>
                                          </a:rPr>
                                          <m:t>𝐿</m:t>
                                        </m:r>
                                      </m:sub>
                                    </m:sSub>
                                  </m:e>
                                </m:d>
                              </m:e>
                            </m:d>
                          </m:e>
                        </m:d>
                      </m:num>
                      <m:den>
                        <m:sSup>
                          <m:sSupPr>
                            <m:ctrlPr>
                              <a:rPr lang="en-US" sz="1350" b="0" i="1" smtClean="0">
                                <a:latin typeface="Cambria Math" panose="02040503050406030204" pitchFamily="18" charset="0"/>
                              </a:rPr>
                            </m:ctrlPr>
                          </m:sSupPr>
                          <m:e>
                            <m:d>
                              <m:dPr>
                                <m:begChr m:val="{"/>
                                <m:endChr m:val="}"/>
                                <m:ctrlPr>
                                  <a:rPr lang="en-US" sz="1350" b="0" i="1" smtClean="0">
                                    <a:latin typeface="Cambria Math" panose="02040503050406030204" pitchFamily="18" charset="0"/>
                                  </a:rPr>
                                </m:ctrlPr>
                              </m:dPr>
                              <m:e>
                                <m:r>
                                  <a:rPr lang="en-US" sz="1350" b="0" i="1" smtClean="0">
                                    <a:latin typeface="Cambria Math" panose="02040503050406030204" pitchFamily="18" charset="0"/>
                                  </a:rPr>
                                  <m:t>𝑔</m:t>
                                </m:r>
                                <m:d>
                                  <m:dPr>
                                    <m:ctrlPr>
                                      <a:rPr lang="en-US" sz="1350" b="0" i="1" smtClean="0">
                                        <a:latin typeface="Cambria Math" panose="02040503050406030204" pitchFamily="18" charset="0"/>
                                      </a:rPr>
                                    </m:ctrlPr>
                                  </m:dPr>
                                  <m:e>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𝜃</m:t>
                                            </m:r>
                                          </m:e>
                                        </m:acc>
                                      </m:e>
                                      <m:sub>
                                        <m:r>
                                          <a:rPr lang="en-US" sz="1350" i="1">
                                            <a:latin typeface="Cambria Math" panose="02040503050406030204" pitchFamily="18" charset="0"/>
                                            <a:ea typeface="Cambria Math" panose="02040503050406030204" pitchFamily="18" charset="0"/>
                                          </a:rPr>
                                          <m:t>𝐶𝐿</m:t>
                                        </m:r>
                                      </m:sub>
                                    </m:sSub>
                                  </m:e>
                                </m:d>
                              </m:e>
                            </m:d>
                          </m:e>
                          <m:sup>
                            <m:r>
                              <a:rPr lang="en-US" sz="1350" b="0" i="1" smtClean="0">
                                <a:latin typeface="Cambria Math" panose="02040503050406030204" pitchFamily="18" charset="0"/>
                              </a:rPr>
                              <m:t>2</m:t>
                            </m:r>
                          </m:sup>
                        </m:sSup>
                      </m:den>
                    </m:f>
                  </m:oMath>
                </a14:m>
                <a:r>
                  <a:rPr lang="en-US" sz="1350" dirty="0"/>
                  <a:t>, where </a:t>
                </a:r>
                <a14:m>
                  <m:oMath xmlns:m="http://schemas.openxmlformats.org/officeDocument/2006/math">
                    <m:r>
                      <a:rPr lang="en-US" sz="1350" b="0" i="1" smtClean="0">
                        <a:latin typeface="Cambria Math" panose="02040503050406030204" pitchFamily="18" charset="0"/>
                      </a:rPr>
                      <m:t>𝑔</m:t>
                    </m:r>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𝜗</m:t>
                        </m:r>
                      </m:e>
                    </m:d>
                    <m:r>
                      <a:rPr lang="en-US" sz="1350" b="0" i="1" smtClean="0">
                        <a:latin typeface="Cambria Math" panose="02040503050406030204" pitchFamily="18" charset="0"/>
                      </a:rPr>
                      <m:t>=−</m:t>
                    </m:r>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𝑈</m:t>
                        </m:r>
                      </m:e>
                      <m:sub>
                        <m:r>
                          <a:rPr lang="en-US" sz="1350" b="0" i="1" smtClean="0">
                            <a:latin typeface="Cambria Math" panose="02040503050406030204" pitchFamily="18" charset="0"/>
                          </a:rPr>
                          <m:t>𝐿</m:t>
                        </m:r>
                      </m:sub>
                    </m:sSub>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𝜗</m:t>
                        </m:r>
                      </m:e>
                    </m:d>
                    <m:r>
                      <a:rPr lang="en-US" sz="1350" b="0" i="1" smtClean="0">
                        <a:latin typeface="Cambria Math" panose="02040503050406030204" pitchFamily="18" charset="0"/>
                      </a:rPr>
                      <m:t>/</m:t>
                    </m:r>
                    <m:r>
                      <a:rPr lang="en-US" sz="1350" b="0" i="1" smtClean="0">
                        <a:latin typeface="Cambria Math" panose="02040503050406030204" pitchFamily="18" charset="0"/>
                      </a:rPr>
                      <m:t>𝜕𝜗</m:t>
                    </m:r>
                  </m:oMath>
                </a14:m>
                <a:r>
                  <a:rPr lang="en-US" sz="1350" dirty="0"/>
                  <a:t>.</a:t>
                </a:r>
              </a:p>
            </p:txBody>
          </p:sp>
        </mc:Choice>
        <mc:Fallback xmlns="">
          <p:sp>
            <p:nvSpPr>
              <p:cNvPr id="4" name="TextBox 3">
                <a:extLst>
                  <a:ext uri="{FF2B5EF4-FFF2-40B4-BE49-F238E27FC236}">
                    <a16:creationId xmlns:a16="http://schemas.microsoft.com/office/drawing/2014/main" id="{0BD580CE-32BD-4F78-146C-9DE58CD5CA54}"/>
                  </a:ext>
                </a:extLst>
              </p:cNvPr>
              <p:cNvSpPr txBox="1">
                <a:spLocks noRot="1" noChangeAspect="1" noMove="1" noResize="1" noEditPoints="1" noAdjustHandles="1" noChangeArrowheads="1" noChangeShapeType="1" noTextEdit="1"/>
              </p:cNvSpPr>
              <p:nvPr/>
            </p:nvSpPr>
            <p:spPr>
              <a:xfrm>
                <a:off x="838200" y="986302"/>
                <a:ext cx="10748684" cy="5557162"/>
              </a:xfrm>
              <a:prstGeom prst="rect">
                <a:avLst/>
              </a:prstGeom>
              <a:blipFill>
                <a:blip r:embed="rId3"/>
                <a:stretch>
                  <a:fillRect l="-354" t="-3645" b="-10251"/>
                </a:stretch>
              </a:blipFill>
            </p:spPr>
            <p:txBody>
              <a:bodyPr/>
              <a:lstStyle/>
              <a:p>
                <a:r>
                  <a:rPr lang="en-US">
                    <a:noFill/>
                  </a:rPr>
                  <a:t> </a:t>
                </a:r>
              </a:p>
            </p:txBody>
          </p:sp>
        </mc:Fallback>
      </mc:AlternateContent>
    </p:spTree>
    <p:extLst>
      <p:ext uri="{BB962C8B-B14F-4D97-AF65-F5344CB8AC3E}">
        <p14:creationId xmlns:p14="http://schemas.microsoft.com/office/powerpoint/2010/main" val="17055894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56543-18DB-6050-090C-69E6F384C5D8}"/>
              </a:ext>
            </a:extLst>
          </p:cNvPr>
          <p:cNvSpPr>
            <a:spLocks noGrp="1"/>
          </p:cNvSpPr>
          <p:nvPr>
            <p:ph type="title"/>
          </p:nvPr>
        </p:nvSpPr>
        <p:spPr>
          <a:xfrm>
            <a:off x="838200" y="578485"/>
            <a:ext cx="10515600" cy="640936"/>
          </a:xfrm>
        </p:spPr>
        <p:txBody>
          <a:bodyPr>
            <a:normAutofit fontScale="90000"/>
          </a:bodyPr>
          <a:lstStyle/>
          <a:p>
            <a:r>
              <a:rPr lang="en-US" sz="3600" dirty="0"/>
              <a:t>Application to AIDS Clinical Trials Group Study 175 (Hammer et al. 1996)</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747132-2F35-CC15-CB17-8E7FF024F5A6}"/>
                  </a:ext>
                </a:extLst>
              </p:cNvPr>
              <p:cNvSpPr>
                <a:spLocks noGrp="1"/>
              </p:cNvSpPr>
              <p:nvPr>
                <p:ph idx="1"/>
              </p:nvPr>
            </p:nvSpPr>
            <p:spPr>
              <a:xfrm>
                <a:off x="838200" y="1245059"/>
                <a:ext cx="10515600" cy="4351338"/>
              </a:xfrm>
            </p:spPr>
            <p:txBody>
              <a:bodyPr/>
              <a:lstStyle/>
              <a:p>
                <a:pPr>
                  <a:spcBef>
                    <a:spcPts val="0"/>
                  </a:spcBef>
                  <a:spcAft>
                    <a:spcPts val="600"/>
                  </a:spcAft>
                </a:pPr>
                <a:r>
                  <a:rPr lang="en-US" sz="1600" b="1" dirty="0"/>
                  <a:t>Population</a:t>
                </a:r>
                <a:r>
                  <a:rPr lang="en-US" sz="1600" dirty="0"/>
                  <a:t>: Adults infected with HIV type 1 whose CD4 cell counts were 200-500 per cubic millimeter</a:t>
                </a:r>
              </a:p>
              <a:p>
                <a:pPr>
                  <a:spcBef>
                    <a:spcPts val="0"/>
                  </a:spcBef>
                  <a:spcAft>
                    <a:spcPts val="600"/>
                  </a:spcAft>
                </a:pPr>
                <a:r>
                  <a:rPr lang="en-US" sz="1600" b="1" dirty="0"/>
                  <a:t>Primary endpoint</a:t>
                </a:r>
                <a:r>
                  <a:rPr lang="en-US" sz="1600" dirty="0"/>
                  <a:t>: composite event (</a:t>
                </a:r>
                <a14:m>
                  <m:oMath xmlns:m="http://schemas.openxmlformats.org/officeDocument/2006/math">
                    <m:r>
                      <a:rPr lang="en-US" sz="1600" b="0" i="1" smtClean="0">
                        <a:latin typeface="Cambria Math" panose="02040503050406030204" pitchFamily="18" charset="0"/>
                      </a:rPr>
                      <m:t>≥50%</m:t>
                    </m:r>
                  </m:oMath>
                </a14:m>
                <a:r>
                  <a:rPr lang="en-US" sz="1600" dirty="0"/>
                  <a:t> decline in CD4 cell count, an AIDS-defining event, or death)</a:t>
                </a:r>
              </a:p>
              <a:p>
                <a:pPr>
                  <a:spcBef>
                    <a:spcPts val="0"/>
                  </a:spcBef>
                  <a:spcAft>
                    <a:spcPts val="600"/>
                  </a:spcAft>
                </a:pPr>
                <a:r>
                  <a:rPr lang="en-US" sz="1600" b="1" dirty="0"/>
                  <a:t>Stratified permuted block randomization</a:t>
                </a:r>
                <a:r>
                  <a:rPr lang="en-US" sz="1600" dirty="0"/>
                  <a:t>: equal allocation and three strata: 0 week, 1-52 weeks, and </a:t>
                </a:r>
                <a14:m>
                  <m:oMath xmlns:m="http://schemas.openxmlformats.org/officeDocument/2006/math">
                    <m:r>
                      <a:rPr lang="en-US" sz="1600" b="0" i="1" smtClean="0">
                        <a:latin typeface="Cambria Math" panose="02040503050406030204" pitchFamily="18" charset="0"/>
                      </a:rPr>
                      <m:t>≥52</m:t>
                    </m:r>
                  </m:oMath>
                </a14:m>
                <a:r>
                  <a:rPr lang="en-US" sz="1600" dirty="0"/>
                  <a:t> weeks of prior antiretroviral therapy.</a:t>
                </a:r>
              </a:p>
              <a:p>
                <a:pPr>
                  <a:spcBef>
                    <a:spcPts val="0"/>
                  </a:spcBef>
                  <a:spcAft>
                    <a:spcPts val="600"/>
                  </a:spcAft>
                </a:pPr>
                <a:r>
                  <a:rPr lang="en-US" sz="1600" b="1" dirty="0"/>
                  <a:t>Treatments</a:t>
                </a:r>
                <a:r>
                  <a:rPr lang="en-US" sz="1600" dirty="0"/>
                  <a:t>: Zidovudine (control) and Didanosine (treated).</a:t>
                </a:r>
              </a:p>
              <a:p>
                <a:pPr>
                  <a:spcBef>
                    <a:spcPts val="0"/>
                  </a:spcBef>
                  <a:spcAft>
                    <a:spcPts val="600"/>
                  </a:spcAft>
                </a:pPr>
                <a:r>
                  <a:rPr lang="en-US" sz="1600" b="1" dirty="0"/>
                  <a:t>Covariates for adjustment</a:t>
                </a:r>
                <a:r>
                  <a:rPr lang="en-US" sz="1600" dirty="0"/>
                  <a:t>: baseline CD4 cell count and number of days receiving prior antiretroviral therapy.</a:t>
                </a:r>
                <a:endParaRPr lang="en-US" sz="2600" dirty="0"/>
              </a:p>
            </p:txBody>
          </p:sp>
        </mc:Choice>
        <mc:Fallback xmlns="">
          <p:sp>
            <p:nvSpPr>
              <p:cNvPr id="3" name="Content Placeholder 2">
                <a:extLst>
                  <a:ext uri="{FF2B5EF4-FFF2-40B4-BE49-F238E27FC236}">
                    <a16:creationId xmlns:a16="http://schemas.microsoft.com/office/drawing/2014/main" id="{82747132-2F35-CC15-CB17-8E7FF024F5A6}"/>
                  </a:ext>
                </a:extLst>
              </p:cNvPr>
              <p:cNvSpPr>
                <a:spLocks noGrp="1" noRot="1" noChangeAspect="1" noMove="1" noResize="1" noEditPoints="1" noAdjustHandles="1" noChangeArrowheads="1" noChangeShapeType="1" noTextEdit="1"/>
              </p:cNvSpPr>
              <p:nvPr>
                <p:ph idx="1"/>
              </p:nvPr>
            </p:nvSpPr>
            <p:spPr>
              <a:xfrm>
                <a:off x="838200" y="1245059"/>
                <a:ext cx="10515600" cy="4351338"/>
              </a:xfrm>
              <a:blipFill>
                <a:blip r:embed="rId3"/>
                <a:stretch>
                  <a:fillRect l="-362" t="-87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1145C4A-1201-66F7-39C2-73E4C929C14B}"/>
              </a:ext>
            </a:extLst>
          </p:cNvPr>
          <p:cNvPicPr>
            <a:picLocks noChangeAspect="1"/>
          </p:cNvPicPr>
          <p:nvPr/>
        </p:nvPicPr>
        <p:blipFill>
          <a:blip r:embed="rId4"/>
          <a:stretch>
            <a:fillRect/>
          </a:stretch>
        </p:blipFill>
        <p:spPr>
          <a:xfrm>
            <a:off x="1089869" y="3191058"/>
            <a:ext cx="10012262" cy="3337421"/>
          </a:xfrm>
          <a:prstGeom prst="rect">
            <a:avLst/>
          </a:prstGeom>
        </p:spPr>
      </p:pic>
      <p:sp>
        <p:nvSpPr>
          <p:cNvPr id="4" name="Rounded Rectangle 3">
            <a:extLst>
              <a:ext uri="{FF2B5EF4-FFF2-40B4-BE49-F238E27FC236}">
                <a16:creationId xmlns:a16="http://schemas.microsoft.com/office/drawing/2014/main" id="{A34EBE93-FFD4-C73F-3000-91E63E2220D8}"/>
              </a:ext>
            </a:extLst>
          </p:cNvPr>
          <p:cNvSpPr/>
          <p:nvPr/>
        </p:nvSpPr>
        <p:spPr>
          <a:xfrm>
            <a:off x="838200" y="1219421"/>
            <a:ext cx="10515600" cy="1772257"/>
          </a:xfrm>
          <a:prstGeom prst="roundRect">
            <a:avLst>
              <a:gd name="adj" fmla="val 8745"/>
            </a:avLst>
          </a:prstGeom>
          <a:solidFill>
            <a:schemeClr val="accent3">
              <a:alpha val="29815"/>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19670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56543-18DB-6050-090C-69E6F384C5D8}"/>
              </a:ext>
            </a:extLst>
          </p:cNvPr>
          <p:cNvSpPr>
            <a:spLocks noGrp="1"/>
          </p:cNvSpPr>
          <p:nvPr>
            <p:ph type="title"/>
          </p:nvPr>
        </p:nvSpPr>
        <p:spPr>
          <a:xfrm>
            <a:off x="838200" y="578485"/>
            <a:ext cx="10515600" cy="640936"/>
          </a:xfrm>
        </p:spPr>
        <p:txBody>
          <a:bodyPr>
            <a:normAutofit fontScale="90000"/>
          </a:bodyPr>
          <a:lstStyle/>
          <a:p>
            <a:r>
              <a:rPr lang="en-US" sz="3600" dirty="0"/>
              <a:t>Application to AIDS Clinical Trials Group Study 175 (Hammer et al. 1996)</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747132-2F35-CC15-CB17-8E7FF024F5A6}"/>
                  </a:ext>
                </a:extLst>
              </p:cNvPr>
              <p:cNvSpPr>
                <a:spLocks noGrp="1"/>
              </p:cNvSpPr>
              <p:nvPr>
                <p:ph idx="1"/>
              </p:nvPr>
            </p:nvSpPr>
            <p:spPr>
              <a:xfrm>
                <a:off x="838200" y="1245059"/>
                <a:ext cx="10515600" cy="4351338"/>
              </a:xfrm>
            </p:spPr>
            <p:txBody>
              <a:bodyPr/>
              <a:lstStyle/>
              <a:p>
                <a:pPr>
                  <a:spcBef>
                    <a:spcPts val="0"/>
                  </a:spcBef>
                  <a:spcAft>
                    <a:spcPts val="600"/>
                  </a:spcAft>
                </a:pPr>
                <a:r>
                  <a:rPr lang="en-US" sz="1600" b="1" dirty="0"/>
                  <a:t>Population</a:t>
                </a:r>
                <a:r>
                  <a:rPr lang="en-US" sz="1600" dirty="0"/>
                  <a:t>: Adults infected with HIV type 1 whose CD4 cell counts were 200-500 per cubic millimeter</a:t>
                </a:r>
              </a:p>
              <a:p>
                <a:pPr>
                  <a:spcBef>
                    <a:spcPts val="0"/>
                  </a:spcBef>
                  <a:spcAft>
                    <a:spcPts val="600"/>
                  </a:spcAft>
                </a:pPr>
                <a:r>
                  <a:rPr lang="en-US" sz="1600" b="1" dirty="0"/>
                  <a:t>Primary endpoint</a:t>
                </a:r>
                <a:r>
                  <a:rPr lang="en-US" sz="1600" dirty="0"/>
                  <a:t>: composite event (</a:t>
                </a:r>
                <a14:m>
                  <m:oMath xmlns:m="http://schemas.openxmlformats.org/officeDocument/2006/math">
                    <m:r>
                      <a:rPr lang="en-US" sz="1600" b="0" i="1" smtClean="0">
                        <a:latin typeface="Cambria Math" panose="02040503050406030204" pitchFamily="18" charset="0"/>
                      </a:rPr>
                      <m:t>≥50%</m:t>
                    </m:r>
                  </m:oMath>
                </a14:m>
                <a:r>
                  <a:rPr lang="en-US" sz="1600" dirty="0"/>
                  <a:t> decline in CD4 cell count, an AIDS-defining event, or death)</a:t>
                </a:r>
              </a:p>
              <a:p>
                <a:pPr>
                  <a:spcBef>
                    <a:spcPts val="0"/>
                  </a:spcBef>
                  <a:spcAft>
                    <a:spcPts val="600"/>
                  </a:spcAft>
                </a:pPr>
                <a:r>
                  <a:rPr lang="en-US" sz="1600" b="1" dirty="0"/>
                  <a:t>Stratified permuted block randomization</a:t>
                </a:r>
                <a:r>
                  <a:rPr lang="en-US" sz="1600" dirty="0"/>
                  <a:t>: equal allocation and three strata: 0 week, 1-52 weeks, and </a:t>
                </a:r>
                <a14:m>
                  <m:oMath xmlns:m="http://schemas.openxmlformats.org/officeDocument/2006/math">
                    <m:r>
                      <a:rPr lang="en-US" sz="1600" b="0" i="1" smtClean="0">
                        <a:latin typeface="Cambria Math" panose="02040503050406030204" pitchFamily="18" charset="0"/>
                      </a:rPr>
                      <m:t>≥52</m:t>
                    </m:r>
                  </m:oMath>
                </a14:m>
                <a:r>
                  <a:rPr lang="en-US" sz="1600" dirty="0"/>
                  <a:t> weeks of prior antiretroviral therapy.</a:t>
                </a:r>
              </a:p>
              <a:p>
                <a:pPr>
                  <a:spcBef>
                    <a:spcPts val="0"/>
                  </a:spcBef>
                  <a:spcAft>
                    <a:spcPts val="600"/>
                  </a:spcAft>
                </a:pPr>
                <a:r>
                  <a:rPr lang="en-US" sz="1600" b="1" dirty="0"/>
                  <a:t>Treatments</a:t>
                </a:r>
                <a:r>
                  <a:rPr lang="en-US" sz="1600" dirty="0"/>
                  <a:t>: Zidovudine (control) and Didanosine (treated).</a:t>
                </a:r>
              </a:p>
              <a:p>
                <a:pPr>
                  <a:spcBef>
                    <a:spcPts val="0"/>
                  </a:spcBef>
                  <a:spcAft>
                    <a:spcPts val="600"/>
                  </a:spcAft>
                </a:pPr>
                <a:r>
                  <a:rPr lang="en-US" sz="1600" b="1" dirty="0"/>
                  <a:t>Covariates for adjustment</a:t>
                </a:r>
                <a:r>
                  <a:rPr lang="en-US" sz="1600" dirty="0"/>
                  <a:t>: baseline CD4 cell count and number of days receiving prior antiretroviral therapy.</a:t>
                </a:r>
                <a:endParaRPr lang="en-US" sz="2600" dirty="0"/>
              </a:p>
            </p:txBody>
          </p:sp>
        </mc:Choice>
        <mc:Fallback xmlns="">
          <p:sp>
            <p:nvSpPr>
              <p:cNvPr id="3" name="Content Placeholder 2">
                <a:extLst>
                  <a:ext uri="{FF2B5EF4-FFF2-40B4-BE49-F238E27FC236}">
                    <a16:creationId xmlns:a16="http://schemas.microsoft.com/office/drawing/2014/main" id="{82747132-2F35-CC15-CB17-8E7FF024F5A6}"/>
                  </a:ext>
                </a:extLst>
              </p:cNvPr>
              <p:cNvSpPr>
                <a:spLocks noGrp="1" noRot="1" noChangeAspect="1" noMove="1" noResize="1" noEditPoints="1" noAdjustHandles="1" noChangeArrowheads="1" noChangeShapeType="1" noTextEdit="1"/>
              </p:cNvSpPr>
              <p:nvPr>
                <p:ph idx="1"/>
              </p:nvPr>
            </p:nvSpPr>
            <p:spPr>
              <a:xfrm>
                <a:off x="838200" y="1245059"/>
                <a:ext cx="10515600" cy="4351338"/>
              </a:xfrm>
              <a:blipFill>
                <a:blip r:embed="rId3"/>
                <a:stretch>
                  <a:fillRect l="-362" t="-87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5974261-4F9A-B048-D4C2-4D164F8E143A}"/>
              </a:ext>
            </a:extLst>
          </p:cNvPr>
          <p:cNvPicPr>
            <a:picLocks noChangeAspect="1"/>
          </p:cNvPicPr>
          <p:nvPr/>
        </p:nvPicPr>
        <p:blipFill rotWithShape="1">
          <a:blip r:embed="rId4"/>
          <a:srcRect r="5188" b="42366"/>
          <a:stretch/>
        </p:blipFill>
        <p:spPr>
          <a:xfrm>
            <a:off x="838200" y="3182230"/>
            <a:ext cx="7424057" cy="3166859"/>
          </a:xfrm>
          <a:prstGeom prst="rect">
            <a:avLst/>
          </a:prstGeom>
        </p:spPr>
      </p:pic>
      <p:sp>
        <p:nvSpPr>
          <p:cNvPr id="4" name="Rounded Rectangle 3">
            <a:extLst>
              <a:ext uri="{FF2B5EF4-FFF2-40B4-BE49-F238E27FC236}">
                <a16:creationId xmlns:a16="http://schemas.microsoft.com/office/drawing/2014/main" id="{0B2D3BB1-9129-10A5-1555-2C8B9E31F9E9}"/>
              </a:ext>
            </a:extLst>
          </p:cNvPr>
          <p:cNvSpPr/>
          <p:nvPr/>
        </p:nvSpPr>
        <p:spPr>
          <a:xfrm>
            <a:off x="838200" y="1219421"/>
            <a:ext cx="10515600" cy="1772257"/>
          </a:xfrm>
          <a:prstGeom prst="roundRect">
            <a:avLst>
              <a:gd name="adj" fmla="val 8745"/>
            </a:avLst>
          </a:prstGeom>
          <a:solidFill>
            <a:schemeClr val="accent3">
              <a:alpha val="29815"/>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8E12B6-7C08-536A-93FD-1214D3DB7CFA}"/>
              </a:ext>
            </a:extLst>
          </p:cNvPr>
          <p:cNvSpPr/>
          <p:nvPr/>
        </p:nvSpPr>
        <p:spPr>
          <a:xfrm>
            <a:off x="5291829" y="4765040"/>
            <a:ext cx="640080" cy="203200"/>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312E9-19C4-AFA5-C3F4-A1A842E1AED7}"/>
              </a:ext>
            </a:extLst>
          </p:cNvPr>
          <p:cNvSpPr/>
          <p:nvPr/>
        </p:nvSpPr>
        <p:spPr>
          <a:xfrm>
            <a:off x="5291829" y="5871143"/>
            <a:ext cx="640080" cy="203200"/>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34F3185-73AD-B02C-7073-488C27A55C0A}"/>
                  </a:ext>
                </a:extLst>
              </p:cNvPr>
              <p:cNvSpPr txBox="1"/>
              <p:nvPr/>
            </p:nvSpPr>
            <p:spPr>
              <a:xfrm>
                <a:off x="8427720" y="3403274"/>
                <a:ext cx="2926080" cy="2874109"/>
              </a:xfrm>
              <a:prstGeom prst="roundRect">
                <a:avLst>
                  <a:gd name="adj" fmla="val 6088"/>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nchor="ctr">
                <a:spAutoFit/>
              </a:bodyPr>
              <a:lstStyle/>
              <a:p>
                <a:pPr marL="234950" indent="-234950">
                  <a:buFont typeface="Arial" panose="020B0604020202020204" pitchFamily="34" charset="0"/>
                  <a:buChar char="•"/>
                </a:pPr>
                <a:r>
                  <a:rPr lang="en-US" sz="1350" dirty="0"/>
                  <a:t>Covariate-Adjusted Log-rank test is </a:t>
                </a:r>
                <a:r>
                  <a:rPr lang="en-US" sz="1350" dirty="0">
                    <a:solidFill>
                      <a:srgbClr val="C00000"/>
                    </a:solidFill>
                  </a:rPr>
                  <a:t>more efficient</a:t>
                </a:r>
              </a:p>
              <a:p>
                <a:pPr marL="234950" indent="-234950">
                  <a:buFont typeface="Arial" panose="020B0604020202020204" pitchFamily="34" charset="0"/>
                  <a:buChar char="•"/>
                </a:pPr>
                <a:endParaRPr lang="en-US" sz="1350" dirty="0"/>
              </a:p>
              <a:p>
                <a:pPr marL="234950" indent="-234950">
                  <a:buFont typeface="Arial" panose="020B0604020202020204" pitchFamily="34" charset="0"/>
                  <a:buChar char="•"/>
                </a:pPr>
                <a:r>
                  <a:rPr lang="en-US" sz="1350" dirty="0"/>
                  <a:t>Both tests are </a:t>
                </a:r>
                <a:r>
                  <a:rPr lang="en-US" sz="1350" dirty="0">
                    <a:solidFill>
                      <a:srgbClr val="C00000"/>
                    </a:solidFill>
                  </a:rPr>
                  <a:t>significant for overall population</a:t>
                </a:r>
              </a:p>
              <a:p>
                <a:pPr marL="234950" indent="-234950">
                  <a:buFont typeface="Arial" panose="020B0604020202020204" pitchFamily="34" charset="0"/>
                  <a:buChar char="•"/>
                </a:pPr>
                <a:endParaRPr lang="en-US" sz="1350" dirty="0"/>
              </a:p>
              <a:p>
                <a:pPr marL="234950" indent="-234950">
                  <a:buFont typeface="Arial" panose="020B0604020202020204" pitchFamily="34" charset="0"/>
                  <a:buChar char="•"/>
                </a:pPr>
                <a:r>
                  <a:rPr lang="en-US" sz="1350" dirty="0">
                    <a:solidFill>
                      <a:srgbClr val="C00000"/>
                    </a:solidFill>
                  </a:rPr>
                  <a:t>Sub-group </a:t>
                </a:r>
                <a14:m>
                  <m:oMath xmlns:m="http://schemas.openxmlformats.org/officeDocument/2006/math">
                    <m:r>
                      <a:rPr lang="en-US" sz="1350" b="0" i="1" smtClean="0">
                        <a:solidFill>
                          <a:srgbClr val="C00000"/>
                        </a:solidFill>
                        <a:latin typeface="Cambria Math" panose="02040503050406030204" pitchFamily="18" charset="0"/>
                      </a:rPr>
                      <m:t>𝑍</m:t>
                    </m:r>
                    <m:r>
                      <a:rPr lang="en-US" sz="1350" b="0" i="1" smtClean="0">
                        <a:solidFill>
                          <a:srgbClr val="C00000"/>
                        </a:solidFill>
                        <a:latin typeface="Cambria Math" panose="02040503050406030204" pitchFamily="18" charset="0"/>
                      </a:rPr>
                      <m:t>=1</m:t>
                    </m:r>
                  </m:oMath>
                </a14:m>
                <a:r>
                  <a:rPr lang="en-US" sz="1350" dirty="0">
                    <a:solidFill>
                      <a:srgbClr val="C00000"/>
                    </a:solidFill>
                  </a:rPr>
                  <a:t> and </a:t>
                </a:r>
                <a14:m>
                  <m:oMath xmlns:m="http://schemas.openxmlformats.org/officeDocument/2006/math">
                    <m:r>
                      <a:rPr lang="en-US" sz="1350" b="0" i="1" smtClean="0">
                        <a:solidFill>
                          <a:srgbClr val="C00000"/>
                        </a:solidFill>
                        <a:latin typeface="Cambria Math" panose="02040503050406030204" pitchFamily="18" charset="0"/>
                      </a:rPr>
                      <m:t>𝑍</m:t>
                    </m:r>
                    <m:r>
                      <a:rPr lang="en-US" sz="1350" b="0" i="1" smtClean="0">
                        <a:solidFill>
                          <a:srgbClr val="C00000"/>
                        </a:solidFill>
                        <a:latin typeface="Cambria Math" panose="02040503050406030204" pitchFamily="18" charset="0"/>
                      </a:rPr>
                      <m:t>=3</m:t>
                    </m:r>
                  </m:oMath>
                </a14:m>
                <a:r>
                  <a:rPr lang="en-US" sz="1350" dirty="0">
                    <a:solidFill>
                      <a:srgbClr val="C00000"/>
                    </a:solidFill>
                  </a:rPr>
                  <a:t> </a:t>
                </a:r>
                <a:r>
                  <a:rPr lang="en-US" sz="1350" dirty="0"/>
                  <a:t>are significant when tested with </a:t>
                </a:r>
                <a:r>
                  <a:rPr lang="en-US" sz="1350" dirty="0">
                    <a:solidFill>
                      <a:srgbClr val="C00000"/>
                    </a:solidFill>
                  </a:rPr>
                  <a:t>Covariate-Adjusted Log-rank test and Bonferroni correction</a:t>
                </a:r>
                <a:r>
                  <a:rPr lang="en-US" sz="1350" dirty="0"/>
                  <a:t>, whereas </a:t>
                </a:r>
                <a:r>
                  <a:rPr lang="en-US" sz="1350" dirty="0">
                    <a:solidFill>
                      <a:srgbClr val="0070C0"/>
                    </a:solidFill>
                  </a:rPr>
                  <a:t>only sub-group </a:t>
                </a:r>
                <a14:m>
                  <m:oMath xmlns:m="http://schemas.openxmlformats.org/officeDocument/2006/math">
                    <m:r>
                      <a:rPr lang="en-US" sz="1350" i="1">
                        <a:solidFill>
                          <a:srgbClr val="0070C0"/>
                        </a:solidFill>
                        <a:latin typeface="Cambria Math" panose="02040503050406030204" pitchFamily="18" charset="0"/>
                      </a:rPr>
                      <m:t>𝑍</m:t>
                    </m:r>
                    <m:r>
                      <a:rPr lang="en-US" sz="1350" i="1">
                        <a:solidFill>
                          <a:srgbClr val="0070C0"/>
                        </a:solidFill>
                        <a:latin typeface="Cambria Math" panose="02040503050406030204" pitchFamily="18" charset="0"/>
                      </a:rPr>
                      <m:t>=3</m:t>
                    </m:r>
                  </m:oMath>
                </a14:m>
                <a:r>
                  <a:rPr lang="en-US" sz="1350" dirty="0">
                    <a:solidFill>
                      <a:srgbClr val="0070C0"/>
                    </a:solidFill>
                  </a:rPr>
                  <a:t> </a:t>
                </a:r>
                <a:r>
                  <a:rPr lang="en-US" sz="1350" dirty="0"/>
                  <a:t>is significant if tested by </a:t>
                </a:r>
                <a:r>
                  <a:rPr lang="en-US" sz="1350" dirty="0">
                    <a:solidFill>
                      <a:srgbClr val="0070C0"/>
                    </a:solidFill>
                  </a:rPr>
                  <a:t>Log-rank test</a:t>
                </a:r>
                <a:r>
                  <a:rPr lang="en-US" sz="1350" dirty="0"/>
                  <a:t>.</a:t>
                </a:r>
              </a:p>
            </p:txBody>
          </p:sp>
        </mc:Choice>
        <mc:Fallback xmlns="">
          <p:sp>
            <p:nvSpPr>
              <p:cNvPr id="8" name="TextBox 7">
                <a:extLst>
                  <a:ext uri="{FF2B5EF4-FFF2-40B4-BE49-F238E27FC236}">
                    <a16:creationId xmlns:a16="http://schemas.microsoft.com/office/drawing/2014/main" id="{234F3185-73AD-B02C-7073-488C27A55C0A}"/>
                  </a:ext>
                </a:extLst>
              </p:cNvPr>
              <p:cNvSpPr txBox="1">
                <a:spLocks noRot="1" noChangeAspect="1" noMove="1" noResize="1" noEditPoints="1" noAdjustHandles="1" noChangeArrowheads="1" noChangeShapeType="1" noTextEdit="1"/>
              </p:cNvSpPr>
              <p:nvPr/>
            </p:nvSpPr>
            <p:spPr>
              <a:xfrm>
                <a:off x="8427720" y="3403274"/>
                <a:ext cx="2926080" cy="2874109"/>
              </a:xfrm>
              <a:prstGeom prst="roundRect">
                <a:avLst>
                  <a:gd name="adj" fmla="val 6088"/>
                </a:avLst>
              </a:prstGeom>
              <a:blipFill>
                <a:blip r:embed="rId5"/>
                <a:stretch>
                  <a:fillRect/>
                </a:stretch>
              </a:blipFill>
              <a:ln w="9525" cap="flat" cmpd="sng" algn="ctr">
                <a:solidFill>
                  <a:schemeClr val="dk1"/>
                </a:solidFill>
                <a:prstDash val="solid"/>
                <a:round/>
                <a:headEnd type="none" w="med" len="med"/>
                <a:tailEnd type="none" w="med" len="med"/>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28E232AD-B211-E4B5-FA26-1A815BE2E7AF}"/>
              </a:ext>
            </a:extLst>
          </p:cNvPr>
          <p:cNvSpPr/>
          <p:nvPr/>
        </p:nvSpPr>
        <p:spPr>
          <a:xfrm>
            <a:off x="5291829" y="4979126"/>
            <a:ext cx="640080" cy="203200"/>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9E5350-D747-8E7A-9953-1532DFBD9A30}"/>
              </a:ext>
            </a:extLst>
          </p:cNvPr>
          <p:cNvSpPr/>
          <p:nvPr/>
        </p:nvSpPr>
        <p:spPr>
          <a:xfrm>
            <a:off x="5291829" y="6092005"/>
            <a:ext cx="640080" cy="203200"/>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1D535E-3665-0BCD-AF48-27A373296C12}"/>
              </a:ext>
            </a:extLst>
          </p:cNvPr>
          <p:cNvSpPr/>
          <p:nvPr/>
        </p:nvSpPr>
        <p:spPr>
          <a:xfrm>
            <a:off x="6178163" y="4979126"/>
            <a:ext cx="1924216" cy="203200"/>
          </a:xfrm>
          <a:prstGeom prst="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DBFB601-2165-174C-6E67-07ED27127922}"/>
              </a:ext>
            </a:extLst>
          </p:cNvPr>
          <p:cNvSpPr/>
          <p:nvPr/>
        </p:nvSpPr>
        <p:spPr>
          <a:xfrm>
            <a:off x="6178163" y="6092005"/>
            <a:ext cx="1924216" cy="203200"/>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984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9" grpId="0" animBg="1"/>
      <p:bldP spid="9" grpId="1" animBg="1"/>
      <p:bldP spid="10" grpId="0" animBg="1"/>
      <p:bldP spid="10" grpId="1" animBg="1"/>
      <p:bldP spid="11"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75EE-25D2-3484-9D94-A2D6A9C7F35A}"/>
              </a:ext>
            </a:extLst>
          </p:cNvPr>
          <p:cNvSpPr>
            <a:spLocks noGrp="1"/>
          </p:cNvSpPr>
          <p:nvPr>
            <p:ph type="title"/>
          </p:nvPr>
        </p:nvSpPr>
        <p:spPr/>
        <p:txBody>
          <a:bodyPr>
            <a:normAutofit fontScale="90000"/>
          </a:bodyPr>
          <a:lstStyle/>
          <a:p>
            <a:r>
              <a:rPr lang="en-US" b="1" dirty="0"/>
              <a:t>Table of Content</a:t>
            </a:r>
          </a:p>
        </p:txBody>
      </p:sp>
      <p:sp>
        <p:nvSpPr>
          <p:cNvPr id="3" name="Content Placeholder 2">
            <a:extLst>
              <a:ext uri="{FF2B5EF4-FFF2-40B4-BE49-F238E27FC236}">
                <a16:creationId xmlns:a16="http://schemas.microsoft.com/office/drawing/2014/main" id="{B77EEA21-B0FE-DE38-91DF-E7B714A781A8}"/>
              </a:ext>
            </a:extLst>
          </p:cNvPr>
          <p:cNvSpPr>
            <a:spLocks noGrp="1"/>
          </p:cNvSpPr>
          <p:nvPr>
            <p:ph idx="1"/>
          </p:nvPr>
        </p:nvSpPr>
        <p:spPr/>
        <p:txBody>
          <a:bodyPr>
            <a:normAutofit fontScale="77500" lnSpcReduction="20000"/>
          </a:bodyPr>
          <a:lstStyle/>
          <a:p>
            <a:pPr marL="350838" indent="-350838">
              <a:lnSpc>
                <a:spcPct val="100000"/>
              </a:lnSpc>
              <a:spcAft>
                <a:spcPts val="600"/>
              </a:spcAft>
              <a:buFont typeface="Wingdings" pitchFamily="2" charset="2"/>
              <a:buChar char="Ø"/>
            </a:pPr>
            <a:r>
              <a:rPr lang="en-US" b="1" dirty="0">
                <a:solidFill>
                  <a:schemeClr val="bg1">
                    <a:lumMod val="75000"/>
                  </a:schemeClr>
                </a:solidFill>
              </a:rPr>
              <a:t>Design Stage</a:t>
            </a:r>
          </a:p>
          <a:p>
            <a:pPr lvl="1">
              <a:lnSpc>
                <a:spcPct val="100000"/>
              </a:lnSpc>
              <a:spcAft>
                <a:spcPts val="600"/>
              </a:spcAft>
            </a:pPr>
            <a:r>
              <a:rPr lang="en-US" dirty="0">
                <a:solidFill>
                  <a:schemeClr val="bg1">
                    <a:lumMod val="75000"/>
                  </a:schemeClr>
                </a:solidFill>
              </a:rPr>
              <a:t>Covariate-Adaptive Randomization</a:t>
            </a:r>
          </a:p>
          <a:p>
            <a:pPr marL="457200" lvl="1" indent="0">
              <a:lnSpc>
                <a:spcPct val="100000"/>
              </a:lnSpc>
              <a:spcAft>
                <a:spcPts val="600"/>
              </a:spcAft>
              <a:buNone/>
            </a:pPr>
            <a:endParaRPr lang="en-US" dirty="0">
              <a:solidFill>
                <a:schemeClr val="bg1">
                  <a:lumMod val="75000"/>
                </a:schemeClr>
              </a:solidFill>
            </a:endParaRPr>
          </a:p>
          <a:p>
            <a:pPr marL="350838" indent="-350838">
              <a:lnSpc>
                <a:spcPct val="100000"/>
              </a:lnSpc>
              <a:spcAft>
                <a:spcPts val="600"/>
              </a:spcAft>
              <a:buFont typeface="Wingdings" pitchFamily="2" charset="2"/>
              <a:buChar char="Ø"/>
            </a:pPr>
            <a:r>
              <a:rPr lang="en-US" b="1" dirty="0">
                <a:solidFill>
                  <a:schemeClr val="bg1">
                    <a:lumMod val="75000"/>
                  </a:schemeClr>
                </a:solidFill>
              </a:rPr>
              <a:t>Analysis Stage</a:t>
            </a:r>
          </a:p>
          <a:p>
            <a:pPr lvl="1">
              <a:lnSpc>
                <a:spcPct val="100000"/>
              </a:lnSpc>
              <a:spcAft>
                <a:spcPts val="600"/>
              </a:spcAft>
            </a:pPr>
            <a:r>
              <a:rPr lang="en-US" dirty="0">
                <a:solidFill>
                  <a:schemeClr val="bg1">
                    <a:lumMod val="75000"/>
                  </a:schemeClr>
                </a:solidFill>
              </a:rPr>
              <a:t>Estimand</a:t>
            </a:r>
          </a:p>
          <a:p>
            <a:pPr lvl="1">
              <a:lnSpc>
                <a:spcPct val="100000"/>
              </a:lnSpc>
              <a:spcAft>
                <a:spcPts val="600"/>
              </a:spcAft>
            </a:pPr>
            <a:r>
              <a:rPr lang="en-US" dirty="0">
                <a:solidFill>
                  <a:schemeClr val="bg1">
                    <a:lumMod val="75000"/>
                  </a:schemeClr>
                </a:solidFill>
              </a:rPr>
              <a:t>Part I – Basic</a:t>
            </a:r>
          </a:p>
          <a:p>
            <a:pPr lvl="2">
              <a:lnSpc>
                <a:spcPct val="100000"/>
              </a:lnSpc>
              <a:spcAft>
                <a:spcPts val="600"/>
              </a:spcAft>
              <a:buFont typeface="Wingdings" pitchFamily="2" charset="2"/>
              <a:buChar char="§"/>
            </a:pPr>
            <a:r>
              <a:rPr lang="en-US" dirty="0">
                <a:solidFill>
                  <a:schemeClr val="bg1">
                    <a:lumMod val="75000"/>
                  </a:schemeClr>
                </a:solidFill>
              </a:rPr>
              <a:t>Linear Adjustment</a:t>
            </a:r>
          </a:p>
          <a:p>
            <a:pPr lvl="2">
              <a:lnSpc>
                <a:spcPct val="100000"/>
              </a:lnSpc>
              <a:spcAft>
                <a:spcPts val="600"/>
              </a:spcAft>
              <a:buFont typeface="Wingdings" pitchFamily="2" charset="2"/>
              <a:buChar char="§"/>
            </a:pPr>
            <a:r>
              <a:rPr lang="en-US" dirty="0">
                <a:solidFill>
                  <a:schemeClr val="bg1">
                    <a:lumMod val="75000"/>
                  </a:schemeClr>
                </a:solidFill>
              </a:rPr>
              <a:t>Nonlinear Adjustment (G-computation)</a:t>
            </a:r>
          </a:p>
          <a:p>
            <a:pPr lvl="2">
              <a:lnSpc>
                <a:spcPct val="100000"/>
              </a:lnSpc>
              <a:spcAft>
                <a:spcPts val="600"/>
              </a:spcAft>
              <a:buFont typeface="Wingdings" pitchFamily="2" charset="2"/>
              <a:buChar char="§"/>
            </a:pPr>
            <a:r>
              <a:rPr lang="en-US" dirty="0">
                <a:solidFill>
                  <a:schemeClr val="bg1">
                    <a:lumMod val="75000"/>
                  </a:schemeClr>
                </a:solidFill>
              </a:rPr>
              <a:t>General Form of Covariate Adjustment (AIPW)</a:t>
            </a:r>
          </a:p>
          <a:p>
            <a:pPr lvl="2">
              <a:lnSpc>
                <a:spcPct val="100000"/>
              </a:lnSpc>
              <a:spcAft>
                <a:spcPts val="600"/>
              </a:spcAft>
              <a:buFont typeface="Wingdings" pitchFamily="2" charset="2"/>
              <a:buChar char="§"/>
            </a:pPr>
            <a:r>
              <a:rPr lang="en-US" dirty="0">
                <a:solidFill>
                  <a:schemeClr val="bg1">
                    <a:lumMod val="75000"/>
                  </a:schemeClr>
                </a:solidFill>
              </a:rPr>
              <a:t>Robust Variance Estimation</a:t>
            </a:r>
          </a:p>
          <a:p>
            <a:pPr lvl="1">
              <a:lnSpc>
                <a:spcPct val="100000"/>
              </a:lnSpc>
              <a:spcAft>
                <a:spcPts val="600"/>
              </a:spcAft>
            </a:pPr>
            <a:r>
              <a:rPr lang="en-US" dirty="0"/>
              <a:t>Part II – Advanced </a:t>
            </a:r>
          </a:p>
          <a:p>
            <a:pPr lvl="2">
              <a:lnSpc>
                <a:spcPct val="100000"/>
              </a:lnSpc>
              <a:spcAft>
                <a:spcPts val="600"/>
              </a:spcAft>
              <a:buFont typeface="Wingdings" pitchFamily="2" charset="2"/>
              <a:buChar char="§"/>
            </a:pPr>
            <a:r>
              <a:rPr lang="en-US" dirty="0">
                <a:solidFill>
                  <a:schemeClr val="bg1">
                    <a:lumMod val="75000"/>
                  </a:schemeClr>
                </a:solidFill>
              </a:rPr>
              <a:t>Advanced Theories and Strategies</a:t>
            </a:r>
          </a:p>
          <a:p>
            <a:pPr lvl="2">
              <a:lnSpc>
                <a:spcPct val="100000"/>
              </a:lnSpc>
              <a:spcAft>
                <a:spcPts val="600"/>
              </a:spcAft>
              <a:buFont typeface="Wingdings" pitchFamily="2" charset="2"/>
              <a:buChar char="§"/>
            </a:pPr>
            <a:r>
              <a:rPr lang="en-US" dirty="0">
                <a:solidFill>
                  <a:schemeClr val="bg1">
                    <a:lumMod val="75000"/>
                  </a:schemeClr>
                </a:solidFill>
              </a:rPr>
              <a:t>Covariate Adjustment in Survival Analysis</a:t>
            </a:r>
          </a:p>
          <a:p>
            <a:pPr lvl="2">
              <a:lnSpc>
                <a:spcPct val="100000"/>
              </a:lnSpc>
              <a:spcAft>
                <a:spcPts val="600"/>
              </a:spcAft>
              <a:buFont typeface="Wingdings" pitchFamily="2" charset="2"/>
              <a:buChar char="§"/>
            </a:pPr>
            <a:r>
              <a:rPr lang="en-US" dirty="0"/>
              <a:t>Practical Considerations</a:t>
            </a:r>
          </a:p>
        </p:txBody>
      </p:sp>
    </p:spTree>
    <p:extLst>
      <p:ext uri="{BB962C8B-B14F-4D97-AF65-F5344CB8AC3E}">
        <p14:creationId xmlns:p14="http://schemas.microsoft.com/office/powerpoint/2010/main" val="1995365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7B33-2B55-48F0-A6D2-314645EB3952}"/>
              </a:ext>
            </a:extLst>
          </p:cNvPr>
          <p:cNvSpPr>
            <a:spLocks noGrp="1"/>
          </p:cNvSpPr>
          <p:nvPr>
            <p:ph type="title"/>
          </p:nvPr>
        </p:nvSpPr>
        <p:spPr/>
        <p:txBody>
          <a:bodyPr>
            <a:normAutofit fontScale="90000"/>
          </a:bodyPr>
          <a:lstStyle/>
          <a:p>
            <a:r>
              <a:rPr lang="en-US" dirty="0"/>
              <a:t>Interpretation from Estimand Framework</a:t>
            </a:r>
          </a:p>
        </p:txBody>
      </p:sp>
      <p:grpSp>
        <p:nvGrpSpPr>
          <p:cNvPr id="26" name="Group">
            <a:extLst>
              <a:ext uri="{FF2B5EF4-FFF2-40B4-BE49-F238E27FC236}">
                <a16:creationId xmlns:a16="http://schemas.microsoft.com/office/drawing/2014/main" id="{0E979746-324C-068D-4538-641F615F1EC4}"/>
              </a:ext>
            </a:extLst>
          </p:cNvPr>
          <p:cNvGrpSpPr>
            <a:grpSpLocks/>
          </p:cNvGrpSpPr>
          <p:nvPr/>
        </p:nvGrpSpPr>
        <p:grpSpPr>
          <a:xfrm>
            <a:off x="1317348" y="1404128"/>
            <a:ext cx="9557303" cy="4394394"/>
            <a:chOff x="1052050" y="1382361"/>
            <a:chExt cx="9557303" cy="4394394"/>
          </a:xfrm>
        </p:grpSpPr>
        <p:grpSp>
          <p:nvGrpSpPr>
            <p:cNvPr id="4" name="Group 3">
              <a:extLst>
                <a:ext uri="{FF2B5EF4-FFF2-40B4-BE49-F238E27FC236}">
                  <a16:creationId xmlns:a16="http://schemas.microsoft.com/office/drawing/2014/main" id="{7FE6345D-EC94-A4BE-6D12-9C6C164E9DEF}"/>
                </a:ext>
              </a:extLst>
            </p:cNvPr>
            <p:cNvGrpSpPr>
              <a:grpSpLocks/>
            </p:cNvGrpSpPr>
            <p:nvPr/>
          </p:nvGrpSpPr>
          <p:grpSpPr>
            <a:xfrm>
              <a:off x="1230430" y="1384246"/>
              <a:ext cx="4048150" cy="2856298"/>
              <a:chOff x="1230430" y="1384246"/>
              <a:chExt cx="4048150" cy="2856298"/>
            </a:xfrm>
          </p:grpSpPr>
          <p:pic>
            <p:nvPicPr>
              <p:cNvPr id="5" name="Estimand diagram">
                <a:extLst>
                  <a:ext uri="{FF2B5EF4-FFF2-40B4-BE49-F238E27FC236}">
                    <a16:creationId xmlns:a16="http://schemas.microsoft.com/office/drawing/2014/main" id="{6854B843-8EB9-BC05-63F7-C89917BC2298}"/>
                  </a:ext>
                </a:extLst>
              </p:cNvPr>
              <p:cNvPicPr>
                <a:picLocks noChangeAspect="1"/>
              </p:cNvPicPr>
              <p:nvPr/>
            </p:nvPicPr>
            <p:blipFill rotWithShape="1">
              <a:blip r:embed="rId2"/>
              <a:srcRect l="4849" t="2325" r="8331" b="4026"/>
              <a:stretch/>
            </p:blipFill>
            <p:spPr>
              <a:xfrm>
                <a:off x="2412356" y="1384246"/>
                <a:ext cx="1568591" cy="2836140"/>
              </a:xfrm>
              <a:prstGeom prst="rect">
                <a:avLst/>
              </a:prstGeom>
              <a:ln>
                <a:noFill/>
              </a:ln>
            </p:spPr>
          </p:pic>
          <p:sp>
            <p:nvSpPr>
              <p:cNvPr id="10" name="Left Brace - target">
                <a:extLst>
                  <a:ext uri="{FF2B5EF4-FFF2-40B4-BE49-F238E27FC236}">
                    <a16:creationId xmlns:a16="http://schemas.microsoft.com/office/drawing/2014/main" id="{ACBE125D-A8A3-AAEC-0323-1BE241FC6EF4}"/>
                  </a:ext>
                </a:extLst>
              </p:cNvPr>
              <p:cNvSpPr>
                <a:spLocks/>
              </p:cNvSpPr>
              <p:nvPr/>
            </p:nvSpPr>
            <p:spPr>
              <a:xfrm flipH="1">
                <a:off x="3975824" y="1609737"/>
                <a:ext cx="240547" cy="830248"/>
              </a:xfrm>
              <a:prstGeom prst="leftBrace">
                <a:avLst>
                  <a:gd name="adj1" fmla="val 23258"/>
                  <a:gd name="adj2" fmla="val 50000"/>
                </a:avLst>
              </a:prstGeom>
              <a:ln>
                <a:solidFill>
                  <a:srgbClr val="0070C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1" name="Rectangle - target">
                <a:extLst>
                  <a:ext uri="{FF2B5EF4-FFF2-40B4-BE49-F238E27FC236}">
                    <a16:creationId xmlns:a16="http://schemas.microsoft.com/office/drawing/2014/main" id="{D7AABEED-FDAE-7D2A-5011-B28F58312532}"/>
                  </a:ext>
                </a:extLst>
              </p:cNvPr>
              <p:cNvSpPr>
                <a:spLocks/>
              </p:cNvSpPr>
              <p:nvPr/>
            </p:nvSpPr>
            <p:spPr>
              <a:xfrm>
                <a:off x="4195132" y="1404128"/>
                <a:ext cx="1083448" cy="1241466"/>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defTabSz="731520">
                  <a:spcAft>
                    <a:spcPts val="600"/>
                  </a:spcAft>
                </a:pPr>
                <a:r>
                  <a:rPr lang="en-US" sz="1280" b="1" u="sng" kern="1200" dirty="0">
                    <a:solidFill>
                      <a:srgbClr val="0070C0"/>
                    </a:solidFill>
                    <a:latin typeface="+mn-lt"/>
                    <a:ea typeface="+mn-ea"/>
                    <a:cs typeface="+mn-cs"/>
                  </a:rPr>
                  <a:t>Target</a:t>
                </a:r>
                <a:r>
                  <a:rPr lang="en-US" sz="1280" b="1" kern="1200" dirty="0">
                    <a:solidFill>
                      <a:srgbClr val="0070C0"/>
                    </a:solidFill>
                    <a:latin typeface="+mn-lt"/>
                    <a:ea typeface="+mn-ea"/>
                    <a:cs typeface="+mn-cs"/>
                  </a:rPr>
                  <a:t> of Estimation =</a:t>
                </a:r>
              </a:p>
              <a:p>
                <a:pPr algn="ctr" defTabSz="731520">
                  <a:spcAft>
                    <a:spcPts val="600"/>
                  </a:spcAft>
                </a:pPr>
                <a:r>
                  <a:rPr lang="en-US" sz="1280" b="1" u="sng" kern="1200" dirty="0">
                    <a:solidFill>
                      <a:srgbClr val="0070C0"/>
                    </a:solidFill>
                    <a:highlight>
                      <a:srgbClr val="FFFF00"/>
                    </a:highlight>
                    <a:latin typeface="+mn-lt"/>
                    <a:ea typeface="+mn-ea"/>
                    <a:cs typeface="+mn-cs"/>
                  </a:rPr>
                  <a:t>WHAT</a:t>
                </a:r>
                <a:r>
                  <a:rPr lang="en-US" sz="1280" b="1" kern="1200" dirty="0">
                    <a:solidFill>
                      <a:srgbClr val="0070C0"/>
                    </a:solidFill>
                    <a:latin typeface="+mn-lt"/>
                    <a:ea typeface="+mn-ea"/>
                    <a:cs typeface="+mn-cs"/>
                  </a:rPr>
                  <a:t> to estimate</a:t>
                </a:r>
                <a:endParaRPr lang="en-US" sz="1600" b="1" dirty="0">
                  <a:solidFill>
                    <a:srgbClr val="0070C0"/>
                  </a:solidFill>
                </a:endParaRPr>
              </a:p>
            </p:txBody>
          </p:sp>
          <p:sp>
            <p:nvSpPr>
              <p:cNvPr id="9" name="Left Brace - method">
                <a:extLst>
                  <a:ext uri="{FF2B5EF4-FFF2-40B4-BE49-F238E27FC236}">
                    <a16:creationId xmlns:a16="http://schemas.microsoft.com/office/drawing/2014/main" id="{995AB75C-8FC3-1104-543B-CA5B3DA4944E}"/>
                  </a:ext>
                </a:extLst>
              </p:cNvPr>
              <p:cNvSpPr>
                <a:spLocks/>
              </p:cNvSpPr>
              <p:nvPr/>
            </p:nvSpPr>
            <p:spPr>
              <a:xfrm>
                <a:off x="2313878" y="3180151"/>
                <a:ext cx="248605" cy="830248"/>
              </a:xfrm>
              <a:prstGeom prst="leftBrace">
                <a:avLst>
                  <a:gd name="adj1" fmla="val 23258"/>
                  <a:gd name="adj2" fmla="val 50000"/>
                </a:avLst>
              </a:prstGeom>
              <a:ln>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ectangle - method">
                <a:extLst>
                  <a:ext uri="{FF2B5EF4-FFF2-40B4-BE49-F238E27FC236}">
                    <a16:creationId xmlns:a16="http://schemas.microsoft.com/office/drawing/2014/main" id="{A05BA8E3-E5EA-60DC-22B5-4D345094C7E0}"/>
                  </a:ext>
                </a:extLst>
              </p:cNvPr>
              <p:cNvSpPr>
                <a:spLocks/>
              </p:cNvSpPr>
              <p:nvPr/>
            </p:nvSpPr>
            <p:spPr>
              <a:xfrm>
                <a:off x="1230430" y="2996960"/>
                <a:ext cx="1083448" cy="124358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defTabSz="731520">
                  <a:spcAft>
                    <a:spcPts val="600"/>
                  </a:spcAft>
                </a:pPr>
                <a:r>
                  <a:rPr lang="en-US" sz="1280" b="1" u="sng" kern="1200" dirty="0">
                    <a:solidFill>
                      <a:srgbClr val="C00000"/>
                    </a:solidFill>
                    <a:latin typeface="+mn-lt"/>
                    <a:ea typeface="+mn-ea"/>
                    <a:cs typeface="+mn-cs"/>
                  </a:rPr>
                  <a:t>Method</a:t>
                </a:r>
                <a:r>
                  <a:rPr lang="en-US" sz="1280" b="1" kern="1200" dirty="0">
                    <a:solidFill>
                      <a:srgbClr val="C00000"/>
                    </a:solidFill>
                    <a:latin typeface="+mn-lt"/>
                    <a:ea typeface="+mn-ea"/>
                    <a:cs typeface="+mn-cs"/>
                  </a:rPr>
                  <a:t> of Estimation =</a:t>
                </a:r>
              </a:p>
              <a:p>
                <a:pPr algn="ctr" defTabSz="731520">
                  <a:spcAft>
                    <a:spcPts val="600"/>
                  </a:spcAft>
                </a:pPr>
                <a:r>
                  <a:rPr lang="en-US" sz="1280" b="1" u="sng" kern="1200" dirty="0">
                    <a:solidFill>
                      <a:srgbClr val="C00000"/>
                    </a:solidFill>
                    <a:highlight>
                      <a:srgbClr val="FFFF00"/>
                    </a:highlight>
                    <a:latin typeface="+mn-lt"/>
                    <a:ea typeface="+mn-ea"/>
                    <a:cs typeface="+mn-cs"/>
                  </a:rPr>
                  <a:t>HOW</a:t>
                </a:r>
                <a:r>
                  <a:rPr lang="en-US" sz="1280" b="1" kern="1200" dirty="0">
                    <a:solidFill>
                      <a:srgbClr val="C00000"/>
                    </a:solidFill>
                    <a:latin typeface="+mn-lt"/>
                    <a:ea typeface="+mn-ea"/>
                    <a:cs typeface="+mn-cs"/>
                  </a:rPr>
                  <a:t> to estimate</a:t>
                </a:r>
                <a:endParaRPr lang="en-US" sz="1600" b="1" dirty="0">
                  <a:solidFill>
                    <a:srgbClr val="C00000"/>
                  </a:solidFill>
                </a:endParaRPr>
              </a:p>
            </p:txBody>
          </p:sp>
        </p:grpSp>
        <p:grpSp>
          <p:nvGrpSpPr>
            <p:cNvPr id="15" name="Group 14">
              <a:extLst>
                <a:ext uri="{FF2B5EF4-FFF2-40B4-BE49-F238E27FC236}">
                  <a16:creationId xmlns:a16="http://schemas.microsoft.com/office/drawing/2014/main" id="{A9EBE075-41E4-229B-D0CC-0D74B99A5B9B}"/>
                </a:ext>
              </a:extLst>
            </p:cNvPr>
            <p:cNvGrpSpPr>
              <a:grpSpLocks/>
            </p:cNvGrpSpPr>
            <p:nvPr/>
          </p:nvGrpSpPr>
          <p:grpSpPr>
            <a:xfrm>
              <a:off x="5278580" y="1382361"/>
              <a:ext cx="5255370" cy="2683812"/>
              <a:chOff x="5278580" y="1382361"/>
              <a:chExt cx="5255370" cy="2683812"/>
            </a:xfrm>
          </p:grpSpPr>
          <p:sp>
            <p:nvSpPr>
              <p:cNvPr id="20" name="Left Brace - estimand">
                <a:extLst>
                  <a:ext uri="{FF2B5EF4-FFF2-40B4-BE49-F238E27FC236}">
                    <a16:creationId xmlns:a16="http://schemas.microsoft.com/office/drawing/2014/main" id="{30DE57BC-CAAB-BB67-040D-47032D1B466B}"/>
                  </a:ext>
                </a:extLst>
              </p:cNvPr>
              <p:cNvSpPr>
                <a:spLocks/>
              </p:cNvSpPr>
              <p:nvPr/>
            </p:nvSpPr>
            <p:spPr>
              <a:xfrm>
                <a:off x="5278580" y="1609737"/>
                <a:ext cx="240547" cy="2323166"/>
              </a:xfrm>
              <a:prstGeom prst="leftBrace">
                <a:avLst>
                  <a:gd name="adj1" fmla="val 23258"/>
                  <a:gd name="adj2" fmla="val 17596"/>
                </a:avLst>
              </a:prstGeom>
              <a:ln>
                <a:solidFill>
                  <a:srgbClr val="0070C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9" name="Rectangle - estimand">
                <a:extLst>
                  <a:ext uri="{FF2B5EF4-FFF2-40B4-BE49-F238E27FC236}">
                    <a16:creationId xmlns:a16="http://schemas.microsoft.com/office/drawing/2014/main" id="{1867F5C2-23CF-3000-DA34-241BF5E6F1B8}"/>
                  </a:ext>
                </a:extLst>
              </p:cNvPr>
              <p:cNvSpPr>
                <a:spLocks/>
              </p:cNvSpPr>
              <p:nvPr/>
            </p:nvSpPr>
            <p:spPr>
              <a:xfrm>
                <a:off x="5544415" y="1382361"/>
                <a:ext cx="4989535" cy="2683812"/>
              </a:xfrm>
              <a:prstGeom prst="rect">
                <a:avLst/>
              </a:prstGeom>
              <a:ln>
                <a:noFill/>
              </a:ln>
            </p:spPr>
            <p:txBody>
              <a:bodyPr wrap="square">
                <a:spAutoFit/>
              </a:bodyPr>
              <a:lstStyle/>
              <a:p>
                <a:pPr marL="0" lvl="1" defTabSz="731520">
                  <a:spcAft>
                    <a:spcPts val="600"/>
                  </a:spcAft>
                </a:pPr>
                <a:r>
                  <a:rPr lang="en-US" sz="1600" b="1" kern="1200" dirty="0">
                    <a:solidFill>
                      <a:schemeClr val="tx1"/>
                    </a:solidFill>
                    <a:latin typeface="+mn-lt"/>
                    <a:ea typeface="+mn-ea"/>
                    <a:cs typeface="+mn-cs"/>
                  </a:rPr>
                  <a:t>Estimand Attributes:</a:t>
                </a:r>
                <a:endParaRPr lang="en-US" sz="560" b="1" kern="1200" dirty="0">
                  <a:solidFill>
                    <a:schemeClr val="tx1"/>
                  </a:solidFill>
                  <a:latin typeface="+mn-lt"/>
                  <a:ea typeface="+mn-ea"/>
                  <a:cs typeface="+mn-cs"/>
                </a:endParaRPr>
              </a:p>
              <a:p>
                <a:pPr marL="225425" lvl="1" indent="-225425" defTabSz="731520">
                  <a:spcAft>
                    <a:spcPts val="300"/>
                  </a:spcAft>
                  <a:buFont typeface="Arial" panose="020B0604020202020204" pitchFamily="34" charset="0"/>
                  <a:buChar char="•"/>
                </a:pPr>
                <a:r>
                  <a:rPr lang="en-US" sz="1400" kern="1200" dirty="0">
                    <a:solidFill>
                      <a:schemeClr val="tx1"/>
                    </a:solidFill>
                    <a:latin typeface="+mn-lt"/>
                    <a:ea typeface="+mn-ea"/>
                    <a:cs typeface="+mn-cs"/>
                  </a:rPr>
                  <a:t>Treatment(s) of interest</a:t>
                </a:r>
              </a:p>
              <a:p>
                <a:pPr marL="225425" lvl="1" indent="-225425" defTabSz="731520">
                  <a:spcAft>
                    <a:spcPts val="300"/>
                  </a:spcAft>
                  <a:buFont typeface="Arial" panose="020B0604020202020204" pitchFamily="34" charset="0"/>
                  <a:buChar char="•"/>
                </a:pPr>
                <a:r>
                  <a:rPr lang="en-US" sz="1400" kern="1200" dirty="0">
                    <a:solidFill>
                      <a:schemeClr val="tx1"/>
                    </a:solidFill>
                    <a:latin typeface="+mn-lt"/>
                    <a:ea typeface="+mn-ea"/>
                    <a:cs typeface="+mn-cs"/>
                  </a:rPr>
                  <a:t>Population of interest</a:t>
                </a:r>
              </a:p>
              <a:p>
                <a:pPr marL="225425" lvl="1" indent="-225425" defTabSz="731520">
                  <a:spcAft>
                    <a:spcPts val="300"/>
                  </a:spcAft>
                  <a:buFont typeface="Arial" panose="020B0604020202020204" pitchFamily="34" charset="0"/>
                  <a:buChar char="•"/>
                </a:pPr>
                <a:r>
                  <a:rPr lang="en-US" sz="1400" kern="1200" dirty="0">
                    <a:solidFill>
                      <a:schemeClr val="tx1"/>
                    </a:solidFill>
                    <a:latin typeface="+mn-lt"/>
                    <a:ea typeface="+mn-ea"/>
                    <a:cs typeface="+mn-cs"/>
                  </a:rPr>
                  <a:t>Handling of relevant intercurrent events</a:t>
                </a:r>
              </a:p>
              <a:p>
                <a:pPr marL="225425" lvl="1" indent="-225425" defTabSz="731520">
                  <a:spcAft>
                    <a:spcPts val="300"/>
                  </a:spcAft>
                  <a:buFont typeface="Arial" panose="020B0604020202020204" pitchFamily="34" charset="0"/>
                  <a:buChar char="•"/>
                </a:pPr>
                <a:r>
                  <a:rPr lang="en-US" sz="1400" kern="1200" dirty="0">
                    <a:solidFill>
                      <a:schemeClr val="tx1"/>
                    </a:solidFill>
                    <a:latin typeface="+mn-lt"/>
                    <a:ea typeface="+mn-ea"/>
                    <a:cs typeface="+mn-cs"/>
                  </a:rPr>
                  <a:t>Outcome variable (endpoint) </a:t>
                </a:r>
                <a:r>
                  <a:rPr lang="en-US" sz="1400" dirty="0"/>
                  <a:t>at patient-level</a:t>
                </a:r>
                <a:endParaRPr lang="en-US" sz="1400" kern="1200" dirty="0">
                  <a:solidFill>
                    <a:schemeClr val="tx1"/>
                  </a:solidFill>
                  <a:latin typeface="+mn-lt"/>
                  <a:ea typeface="+mn-ea"/>
                  <a:cs typeface="+mn-cs"/>
                </a:endParaRPr>
              </a:p>
              <a:p>
                <a:pPr marL="225425" lvl="1" indent="-225425" defTabSz="731520">
                  <a:spcAft>
                    <a:spcPts val="300"/>
                  </a:spcAft>
                  <a:buFont typeface="Arial" panose="020B0604020202020204" pitchFamily="34" charset="0"/>
                  <a:buChar char="•"/>
                </a:pPr>
                <a:r>
                  <a:rPr lang="en-US" sz="1400" kern="1200" dirty="0">
                    <a:solidFill>
                      <a:srgbClr val="0070C0"/>
                    </a:solidFill>
                    <a:latin typeface="+mn-lt"/>
                    <a:ea typeface="+mn-ea"/>
                    <a:cs typeface="+mn-cs"/>
                  </a:rPr>
                  <a:t>Population-level summary for outcome variable</a:t>
                </a:r>
              </a:p>
              <a:p>
                <a:pPr marL="0" lvl="1" defTabSz="731520">
                  <a:spcAft>
                    <a:spcPts val="600"/>
                  </a:spcAft>
                </a:pPr>
                <a:endParaRPr lang="en-US" sz="840" kern="1200" dirty="0">
                  <a:solidFill>
                    <a:schemeClr val="tx1"/>
                  </a:solidFill>
                  <a:latin typeface="+mn-lt"/>
                  <a:ea typeface="+mn-ea"/>
                  <a:cs typeface="+mn-cs"/>
                </a:endParaRPr>
              </a:p>
              <a:p>
                <a:pPr marL="0" lvl="1" defTabSz="731520">
                  <a:spcAft>
                    <a:spcPts val="600"/>
                  </a:spcAft>
                </a:pPr>
                <a:r>
                  <a:rPr lang="en-US" sz="1600" b="1" kern="1200" dirty="0">
                    <a:solidFill>
                      <a:schemeClr val="tx1"/>
                    </a:solidFill>
                    <a:latin typeface="+mn-lt"/>
                    <a:ea typeface="+mn-ea"/>
                    <a:cs typeface="+mn-cs"/>
                  </a:rPr>
                  <a:t>Treatment effect of interest:</a:t>
                </a:r>
                <a:endParaRPr lang="en-US" sz="560" b="1" kern="1200" dirty="0">
                  <a:solidFill>
                    <a:schemeClr val="tx1"/>
                  </a:solidFill>
                  <a:latin typeface="+mn-lt"/>
                  <a:ea typeface="+mn-ea"/>
                  <a:cs typeface="+mn-cs"/>
                </a:endParaRPr>
              </a:p>
              <a:p>
                <a:pPr marL="225425" lvl="1" indent="-225425" defTabSz="731520">
                  <a:spcAft>
                    <a:spcPts val="300"/>
                  </a:spcAft>
                  <a:buFont typeface="Arial" panose="020B0604020202020204" pitchFamily="34" charset="0"/>
                  <a:buChar char="•"/>
                </a:pPr>
                <a:r>
                  <a:rPr lang="en-US" sz="1400" kern="1200" dirty="0">
                    <a:solidFill>
                      <a:schemeClr val="tx1"/>
                    </a:solidFill>
                    <a:latin typeface="+mn-lt"/>
                    <a:ea typeface="+mn-ea"/>
                    <a:cs typeface="+mn-cs"/>
                  </a:rPr>
                  <a:t>Comparison between treatment(s) </a:t>
                </a:r>
              </a:p>
              <a:p>
                <a:pPr marL="225425" lvl="1" indent="-225425" defTabSz="731520">
                  <a:spcAft>
                    <a:spcPts val="300"/>
                  </a:spcAft>
                  <a:buFont typeface="Arial" panose="020B0604020202020204" pitchFamily="34" charset="0"/>
                  <a:buChar char="•"/>
                </a:pPr>
                <a:r>
                  <a:rPr lang="en-US" sz="1400" kern="1200" dirty="0">
                    <a:solidFill>
                      <a:schemeClr val="tx1"/>
                    </a:solidFill>
                    <a:latin typeface="+mn-lt"/>
                    <a:ea typeface="+mn-ea"/>
                    <a:cs typeface="+mn-cs"/>
                  </a:rPr>
                  <a:t>E.g., difference, odds ratio, risk ratio, hazard ratio, etc.</a:t>
                </a:r>
                <a:endParaRPr lang="en-US" sz="1400" dirty="0"/>
              </a:p>
            </p:txBody>
          </p:sp>
        </p:grpSp>
        <p:grpSp>
          <p:nvGrpSpPr>
            <p:cNvPr id="25" name="Group 24">
              <a:extLst>
                <a:ext uri="{FF2B5EF4-FFF2-40B4-BE49-F238E27FC236}">
                  <a16:creationId xmlns:a16="http://schemas.microsoft.com/office/drawing/2014/main" id="{50565609-1011-5843-350C-A0CBBA0B17E4}"/>
                </a:ext>
              </a:extLst>
            </p:cNvPr>
            <p:cNvGrpSpPr>
              <a:grpSpLocks/>
            </p:cNvGrpSpPr>
            <p:nvPr/>
          </p:nvGrpSpPr>
          <p:grpSpPr>
            <a:xfrm>
              <a:off x="1052050" y="4296615"/>
              <a:ext cx="9557303" cy="1480140"/>
              <a:chOff x="1052050" y="4296615"/>
              <a:chExt cx="9557303" cy="1480140"/>
            </a:xfrm>
          </p:grpSpPr>
          <p:sp>
            <p:nvSpPr>
              <p:cNvPr id="21" name="Left Brace - covadj">
                <a:extLst>
                  <a:ext uri="{FF2B5EF4-FFF2-40B4-BE49-F238E27FC236}">
                    <a16:creationId xmlns:a16="http://schemas.microsoft.com/office/drawing/2014/main" id="{6821777E-FCED-1A08-9A47-4D8615AD24EC}"/>
                  </a:ext>
                </a:extLst>
              </p:cNvPr>
              <p:cNvSpPr>
                <a:spLocks/>
              </p:cNvSpPr>
              <p:nvPr/>
            </p:nvSpPr>
            <p:spPr>
              <a:xfrm rot="5400000">
                <a:off x="5702659" y="-353993"/>
                <a:ext cx="256086" cy="9557301"/>
              </a:xfrm>
              <a:prstGeom prst="leftBrace">
                <a:avLst>
                  <a:gd name="adj1" fmla="val 67209"/>
                  <a:gd name="adj2" fmla="val 92755"/>
                </a:avLst>
              </a:prstGeom>
              <a:ln w="1905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 name="Rectangle - covadj">
                <a:extLst>
                  <a:ext uri="{FF2B5EF4-FFF2-40B4-BE49-F238E27FC236}">
                    <a16:creationId xmlns:a16="http://schemas.microsoft.com/office/drawing/2014/main" id="{317D1D28-E31C-F1E5-1922-7C9FFB08F07C}"/>
                  </a:ext>
                </a:extLst>
              </p:cNvPr>
              <p:cNvSpPr>
                <a:spLocks/>
              </p:cNvSpPr>
              <p:nvPr/>
            </p:nvSpPr>
            <p:spPr>
              <a:xfrm>
                <a:off x="1052050" y="4584096"/>
                <a:ext cx="9557303" cy="119265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defTabSz="731520">
                  <a:spcAft>
                    <a:spcPts val="600"/>
                  </a:spcAft>
                </a:pPr>
                <a:r>
                  <a:rPr lang="en-US" sz="1600" b="1" kern="1200" dirty="0">
                    <a:solidFill>
                      <a:schemeClr val="tx1"/>
                    </a:solidFill>
                    <a:latin typeface="+mn-lt"/>
                    <a:ea typeface="+mn-ea"/>
                    <a:cs typeface="+mn-cs"/>
                  </a:rPr>
                  <a:t>Covariate adjustment (at analysis stage) is a method of estimation</a:t>
                </a:r>
                <a:endParaRPr lang="en-US" sz="1600" b="1" dirty="0">
                  <a:solidFill>
                    <a:schemeClr val="tx1"/>
                  </a:solidFill>
                </a:endParaRPr>
              </a:p>
              <a:p>
                <a:pPr marL="285750" indent="-285750" defTabSz="731520">
                  <a:spcAft>
                    <a:spcPts val="300"/>
                  </a:spcAft>
                  <a:buFont typeface="Arial" panose="020B0604020202020204" pitchFamily="34" charset="0"/>
                  <a:buChar char="•"/>
                </a:pPr>
                <a:r>
                  <a:rPr lang="en-US" sz="1400" kern="1200" dirty="0">
                    <a:solidFill>
                      <a:schemeClr val="tx1"/>
                    </a:solidFill>
                    <a:latin typeface="+mn-lt"/>
                    <a:ea typeface="+mn-ea"/>
                    <a:cs typeface="+mn-cs"/>
                  </a:rPr>
                  <a:t>consists of a </a:t>
                </a:r>
                <a:r>
                  <a:rPr lang="en-US" sz="1400" i="1" u="sng" kern="1200" dirty="0">
                    <a:solidFill>
                      <a:schemeClr val="tx1"/>
                    </a:solidFill>
                    <a:latin typeface="+mn-lt"/>
                    <a:ea typeface="+mn-ea"/>
                    <a:cs typeface="+mn-cs"/>
                  </a:rPr>
                  <a:t>covariate adjusted estimator</a:t>
                </a:r>
                <a:r>
                  <a:rPr lang="en-US" sz="1400" kern="1200" dirty="0">
                    <a:solidFill>
                      <a:schemeClr val="tx1"/>
                    </a:solidFill>
                    <a:latin typeface="+mn-lt"/>
                    <a:ea typeface="+mn-ea"/>
                    <a:cs typeface="+mn-cs"/>
                  </a:rPr>
                  <a:t> and its corresponding </a:t>
                </a:r>
                <a:r>
                  <a:rPr lang="en-US" sz="1400" i="1" u="sng" kern="1200" dirty="0">
                    <a:solidFill>
                      <a:schemeClr val="tx1"/>
                    </a:solidFill>
                    <a:latin typeface="+mn-lt"/>
                    <a:ea typeface="+mn-ea"/>
                    <a:cs typeface="+mn-cs"/>
                  </a:rPr>
                  <a:t>standard error</a:t>
                </a:r>
                <a:r>
                  <a:rPr lang="en-US" sz="1400" kern="1200" dirty="0">
                    <a:solidFill>
                      <a:schemeClr val="tx1"/>
                    </a:solidFill>
                    <a:latin typeface="+mn-lt"/>
                    <a:ea typeface="+mn-ea"/>
                    <a:cs typeface="+mn-cs"/>
                  </a:rPr>
                  <a:t> under minimal conditions</a:t>
                </a:r>
              </a:p>
              <a:p>
                <a:pPr marL="285750" indent="-285750" defTabSz="731520">
                  <a:spcAft>
                    <a:spcPts val="300"/>
                  </a:spcAft>
                  <a:buFont typeface="Arial" panose="020B0604020202020204" pitchFamily="34" charset="0"/>
                  <a:buChar char="•"/>
                </a:pPr>
                <a:r>
                  <a:rPr lang="en-US" sz="1400" kern="1200" dirty="0">
                    <a:solidFill>
                      <a:schemeClr val="tx1"/>
                    </a:solidFill>
                    <a:latin typeface="+mn-lt"/>
                    <a:ea typeface="+mn-ea"/>
                    <a:cs typeface="+mn-cs"/>
                  </a:rPr>
                  <a:t>lead to </a:t>
                </a:r>
                <a:r>
                  <a:rPr lang="en-US" sz="1400" i="1" u="sng" dirty="0">
                    <a:solidFill>
                      <a:schemeClr val="tx1"/>
                    </a:solidFill>
                  </a:rPr>
                  <a:t>m</a:t>
                </a:r>
                <a:r>
                  <a:rPr lang="en-US" sz="1400" i="1" u="sng" kern="1200" dirty="0">
                    <a:solidFill>
                      <a:schemeClr val="tx1"/>
                    </a:solidFill>
                    <a:latin typeface="+mn-lt"/>
                    <a:ea typeface="+mn-ea"/>
                    <a:cs typeface="+mn-cs"/>
                  </a:rPr>
                  <a:t>ore efficient</a:t>
                </a:r>
                <a:r>
                  <a:rPr lang="en-US" sz="1400" kern="1200" dirty="0">
                    <a:solidFill>
                      <a:schemeClr val="tx1"/>
                    </a:solidFill>
                    <a:latin typeface="+mn-lt"/>
                    <a:ea typeface="+mn-ea"/>
                    <a:cs typeface="+mn-cs"/>
                  </a:rPr>
                  <a:t> use of the data (narrower confidence intervals and more powerful hypothesis testing)</a:t>
                </a:r>
              </a:p>
              <a:p>
                <a:pPr marL="285750" indent="-285750" defTabSz="731520">
                  <a:spcAft>
                    <a:spcPts val="300"/>
                  </a:spcAft>
                  <a:buFont typeface="Arial" panose="020B0604020202020204" pitchFamily="34" charset="0"/>
                  <a:buChar char="•"/>
                </a:pPr>
                <a:r>
                  <a:rPr lang="en-US" sz="1400" kern="1200" dirty="0">
                    <a:solidFill>
                      <a:schemeClr val="tx1"/>
                    </a:solidFill>
                    <a:latin typeface="+mn-lt"/>
                    <a:ea typeface="+mn-ea"/>
                    <a:cs typeface="+mn-cs"/>
                  </a:rPr>
                  <a:t>However, </a:t>
                </a:r>
                <a:r>
                  <a:rPr lang="en-US" sz="1400" i="1" u="sng" kern="1200" dirty="0">
                    <a:solidFill>
                      <a:schemeClr val="tx1"/>
                    </a:solidFill>
                    <a:latin typeface="+mn-lt"/>
                    <a:ea typeface="+mn-ea"/>
                    <a:cs typeface="+mn-cs"/>
                  </a:rPr>
                  <a:t>improper covariate adjustment</a:t>
                </a:r>
                <a:r>
                  <a:rPr lang="en-US" sz="1400" kern="1200" dirty="0">
                    <a:solidFill>
                      <a:schemeClr val="tx1"/>
                    </a:solidFill>
                    <a:latin typeface="+mn-lt"/>
                    <a:ea typeface="+mn-ea"/>
                    <a:cs typeface="+mn-cs"/>
                  </a:rPr>
                  <a:t> can </a:t>
                </a:r>
                <a:r>
                  <a:rPr lang="en-US" sz="1400" b="1" kern="1200" dirty="0">
                    <a:solidFill>
                      <a:schemeClr val="tx1"/>
                    </a:solidFill>
                    <a:highlight>
                      <a:srgbClr val="FFFF00"/>
                    </a:highlight>
                    <a:latin typeface="+mn-lt"/>
                    <a:ea typeface="+mn-ea"/>
                    <a:cs typeface="+mn-cs"/>
                  </a:rPr>
                  <a:t>change</a:t>
                </a:r>
                <a:r>
                  <a:rPr lang="en-US" sz="1400" kern="1200" dirty="0">
                    <a:solidFill>
                      <a:schemeClr val="tx1"/>
                    </a:solidFill>
                    <a:latin typeface="+mn-lt"/>
                    <a:ea typeface="+mn-ea"/>
                    <a:cs typeface="+mn-cs"/>
                  </a:rPr>
                  <a:t> the definition of the treatment effect that is being estimated.</a:t>
                </a:r>
              </a:p>
            </p:txBody>
          </p:sp>
        </p:grpSp>
      </p:grpSp>
      <p:sp>
        <p:nvSpPr>
          <p:cNvPr id="22" name="Note">
            <a:extLst>
              <a:ext uri="{FF2B5EF4-FFF2-40B4-BE49-F238E27FC236}">
                <a16:creationId xmlns:a16="http://schemas.microsoft.com/office/drawing/2014/main" id="{BFE7B931-9565-93C9-6B61-CFA449AD2BAC}"/>
              </a:ext>
            </a:extLst>
          </p:cNvPr>
          <p:cNvSpPr txBox="1">
            <a:spLocks/>
          </p:cNvSpPr>
          <p:nvPr/>
        </p:nvSpPr>
        <p:spPr>
          <a:xfrm>
            <a:off x="838201" y="6097173"/>
            <a:ext cx="10515599" cy="369332"/>
          </a:xfrm>
          <a:prstGeom prst="rect">
            <a:avLst/>
          </a:prstGeom>
          <a:noFill/>
        </p:spPr>
        <p:txBody>
          <a:bodyPr wrap="square">
            <a:spAutoFit/>
          </a:bodyPr>
          <a:lstStyle/>
          <a:p>
            <a:pPr algn="ctr" defTabSz="731520">
              <a:spcAft>
                <a:spcPts val="600"/>
              </a:spcAft>
            </a:pPr>
            <a:r>
              <a:rPr lang="en-US" sz="1800" b="1" kern="1200" dirty="0">
                <a:latin typeface="+mn-lt"/>
                <a:ea typeface="+mn-ea"/>
                <a:cs typeface="+mn-cs"/>
              </a:rPr>
              <a:t>Covariate Adjustment should </a:t>
            </a:r>
            <a:r>
              <a:rPr lang="en-US" sz="1800" b="1" kern="1200" dirty="0">
                <a:solidFill>
                  <a:srgbClr val="C00000"/>
                </a:solidFill>
                <a:latin typeface="+mn-lt"/>
                <a:ea typeface="+mn-ea"/>
                <a:cs typeface="+mn-cs"/>
              </a:rPr>
              <a:t>ONLY affect how to estimate,</a:t>
            </a:r>
            <a:r>
              <a:rPr lang="en-US" sz="1800" b="1" kern="1200" dirty="0">
                <a:solidFill>
                  <a:srgbClr val="FF0000"/>
                </a:solidFill>
                <a:latin typeface="+mn-lt"/>
                <a:ea typeface="+mn-ea"/>
                <a:cs typeface="+mn-cs"/>
              </a:rPr>
              <a:t> </a:t>
            </a:r>
            <a:r>
              <a:rPr lang="en-US" sz="1800" b="1" kern="1200" dirty="0">
                <a:solidFill>
                  <a:srgbClr val="0070C0"/>
                </a:solidFill>
                <a:latin typeface="+mn-lt"/>
                <a:ea typeface="+mn-ea"/>
                <a:cs typeface="+mn-cs"/>
              </a:rPr>
              <a:t>but NOT what to estimate.</a:t>
            </a:r>
            <a:endParaRPr lang="en-US" sz="1800" b="1" dirty="0">
              <a:solidFill>
                <a:srgbClr val="0070C0"/>
              </a:solidFill>
            </a:endParaRPr>
          </a:p>
        </p:txBody>
      </p:sp>
    </p:spTree>
    <p:extLst>
      <p:ext uri="{BB962C8B-B14F-4D97-AF65-F5344CB8AC3E}">
        <p14:creationId xmlns:p14="http://schemas.microsoft.com/office/powerpoint/2010/main" val="2085385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E1207-07F8-55C0-A26E-46B3F84C38DB}"/>
              </a:ext>
            </a:extLst>
          </p:cNvPr>
          <p:cNvSpPr>
            <a:spLocks noGrp="1"/>
          </p:cNvSpPr>
          <p:nvPr>
            <p:ph type="title"/>
          </p:nvPr>
        </p:nvSpPr>
        <p:spPr/>
        <p:txBody>
          <a:bodyPr>
            <a:normAutofit fontScale="90000"/>
          </a:bodyPr>
          <a:lstStyle/>
          <a:p>
            <a:r>
              <a:rPr lang="en-US" dirty="0"/>
              <a:t>Practical insights </a:t>
            </a:r>
            <a:r>
              <a:rPr lang="en-US" sz="3100" dirty="0"/>
              <a:t>(to maximize efficiency gain)</a:t>
            </a:r>
            <a:endParaRPr lang="en-US" dirty="0"/>
          </a:p>
        </p:txBody>
      </p:sp>
      <p:sp>
        <p:nvSpPr>
          <p:cNvPr id="3" name="Content Placeholder 2">
            <a:extLst>
              <a:ext uri="{FF2B5EF4-FFF2-40B4-BE49-F238E27FC236}">
                <a16:creationId xmlns:a16="http://schemas.microsoft.com/office/drawing/2014/main" id="{303B2F2B-B7F3-33C9-4F5D-1B077820507E}"/>
              </a:ext>
            </a:extLst>
          </p:cNvPr>
          <p:cNvSpPr>
            <a:spLocks noGrp="1"/>
          </p:cNvSpPr>
          <p:nvPr>
            <p:ph idx="1"/>
          </p:nvPr>
        </p:nvSpPr>
        <p:spPr>
          <a:xfrm>
            <a:off x="838200" y="1230597"/>
            <a:ext cx="10878094" cy="869740"/>
          </a:xfrm>
        </p:spPr>
        <p:txBody>
          <a:bodyPr/>
          <a:lstStyle/>
          <a:p>
            <a:pPr marL="0" indent="0">
              <a:buNone/>
            </a:pPr>
            <a:r>
              <a:rPr lang="en-US" altLang="zh-CN" sz="2400" dirty="0"/>
              <a:t>1.</a:t>
            </a:r>
            <a:r>
              <a:rPr lang="zh-CN" altLang="en-US" sz="2400" dirty="0"/>
              <a:t> </a:t>
            </a:r>
            <a:r>
              <a:rPr lang="en-US" sz="2400" dirty="0"/>
              <a:t>In </a:t>
            </a:r>
            <a:r>
              <a:rPr lang="en-US" sz="2400" b="1" dirty="0"/>
              <a:t>multi-arm trials</a:t>
            </a:r>
            <a:r>
              <a:rPr lang="en-US" sz="2400" dirty="0"/>
              <a:t>, do not subset the arms for comparison; instead, fit a model (e.g., ANHECOVA) using the </a:t>
            </a:r>
            <a:r>
              <a:rPr lang="en-US" sz="2400" b="1" dirty="0"/>
              <a:t>full dataset</a:t>
            </a:r>
          </a:p>
        </p:txBody>
      </p:sp>
      <p:sp>
        <p:nvSpPr>
          <p:cNvPr id="4" name="TextBox 3">
            <a:extLst>
              <a:ext uri="{FF2B5EF4-FFF2-40B4-BE49-F238E27FC236}">
                <a16:creationId xmlns:a16="http://schemas.microsoft.com/office/drawing/2014/main" id="{DB5E89A1-15D8-426C-D231-8795BF4AB7EE}"/>
              </a:ext>
            </a:extLst>
          </p:cNvPr>
          <p:cNvSpPr txBox="1"/>
          <p:nvPr/>
        </p:nvSpPr>
        <p:spPr>
          <a:xfrm>
            <a:off x="463705" y="6153900"/>
            <a:ext cx="11627084" cy="738664"/>
          </a:xfrm>
          <a:prstGeom prst="rect">
            <a:avLst/>
          </a:prstGeom>
          <a:noFill/>
        </p:spPr>
        <p:txBody>
          <a:bodyPr wrap="square" rtlCol="0">
            <a:spAutoFit/>
          </a:bodyPr>
          <a:lstStyle/>
          <a:p>
            <a:r>
              <a:rPr lang="en-US" sz="1400" i="1" dirty="0"/>
              <a:t>Ye, Shao, Yi and Zhao (2023). Toward better practice of covariate adjustment in analyzing randomized clinical trials. JASA</a:t>
            </a:r>
          </a:p>
          <a:p>
            <a:r>
              <a:rPr lang="en-US" sz="1400" i="1" dirty="0" err="1"/>
              <a:t>Bannick</a:t>
            </a:r>
            <a:r>
              <a:rPr lang="en-US" sz="1400" i="1" dirty="0"/>
              <a:t>, M., Shao, J., Liu, J., Du, Y., Yi, Y., and Ye, T. (2025) A general form of covariate adjustment in randomized clinical trials under covariate-adaptive randomization. Biometrika.</a:t>
            </a:r>
          </a:p>
        </p:txBody>
      </p:sp>
      <p:grpSp>
        <p:nvGrpSpPr>
          <p:cNvPr id="5" name="Group 4">
            <a:extLst>
              <a:ext uri="{FF2B5EF4-FFF2-40B4-BE49-F238E27FC236}">
                <a16:creationId xmlns:a16="http://schemas.microsoft.com/office/drawing/2014/main" id="{0FAD490F-99AB-D8F8-2676-9FE57CE5C656}"/>
              </a:ext>
            </a:extLst>
          </p:cNvPr>
          <p:cNvGrpSpPr/>
          <p:nvPr/>
        </p:nvGrpSpPr>
        <p:grpSpPr>
          <a:xfrm>
            <a:off x="3025877" y="2198106"/>
            <a:ext cx="6140245" cy="1012516"/>
            <a:chOff x="755158" y="3202197"/>
            <a:chExt cx="3419858" cy="629436"/>
          </a:xfrm>
        </p:grpSpPr>
        <mc:AlternateContent xmlns:mc="http://schemas.openxmlformats.org/markup-compatibility/2006" xmlns:a14="http://schemas.microsoft.com/office/drawing/2010/main">
          <mc:Choice Requires="a14">
            <p:sp>
              <p:nvSpPr>
                <p:cNvPr id="6" name="s4-t2">
                  <a:extLst>
                    <a:ext uri="{FF2B5EF4-FFF2-40B4-BE49-F238E27FC236}">
                      <a16:creationId xmlns:a16="http://schemas.microsoft.com/office/drawing/2014/main" id="{7ED6CC4F-10E0-F6F4-DCF7-4B588EAB1D7D}"/>
                    </a:ext>
                  </a:extLst>
                </p:cNvPr>
                <p:cNvSpPr/>
                <p:nvPr/>
              </p:nvSpPr>
              <p:spPr>
                <a:xfrm>
                  <a:off x="755158" y="3423126"/>
                  <a:ext cx="3418633" cy="182880"/>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lvl="0"/>
                  <a:r>
                    <a:rPr lang="en-US" sz="1600" b="1" dirty="0">
                      <a:solidFill>
                        <a:prstClr val="black"/>
                      </a:solidFill>
                    </a:rPr>
                    <a:t>Treatment 2</a:t>
                  </a:r>
                  <a:r>
                    <a:rPr lang="en-US" altLang="zh-CN" sz="1600" b="1" dirty="0">
                      <a:solidFill>
                        <a:prstClr val="black"/>
                      </a:solidFill>
                    </a:rPr>
                    <a:t> (</a:t>
                  </a:r>
                  <a14:m>
                    <m:oMath xmlns:m="http://schemas.openxmlformats.org/officeDocument/2006/math">
                      <m:sSub>
                        <m:sSubPr>
                          <m:ctrlPr>
                            <a:rPr lang="en-US" altLang="zh-CN" sz="1600" b="1" i="1">
                              <a:solidFill>
                                <a:prstClr val="black"/>
                              </a:solidFill>
                              <a:latin typeface="Cambria Math" panose="02040503050406030204" pitchFamily="18" charset="0"/>
                            </a:rPr>
                          </m:ctrlPr>
                        </m:sSubPr>
                        <m:e>
                          <m:r>
                            <a:rPr lang="en-US" altLang="zh-CN" sz="1600" b="1" i="1">
                              <a:solidFill>
                                <a:prstClr val="black"/>
                              </a:solidFill>
                              <a:latin typeface="Cambria Math" panose="02040503050406030204" pitchFamily="18" charset="0"/>
                            </a:rPr>
                            <m:t>𝝅</m:t>
                          </m:r>
                        </m:e>
                        <m:sub>
                          <m:r>
                            <a:rPr lang="en-US" altLang="zh-CN" sz="1600" b="1" i="1" smtClean="0">
                              <a:solidFill>
                                <a:prstClr val="black"/>
                              </a:solidFill>
                              <a:latin typeface="Cambria Math" panose="02040503050406030204" pitchFamily="18" charset="0"/>
                            </a:rPr>
                            <m:t>𝟐</m:t>
                          </m:r>
                        </m:sub>
                      </m:sSub>
                      <m:r>
                        <a:rPr lang="en-US" altLang="zh-CN" sz="1600" b="1" i="1">
                          <a:solidFill>
                            <a:prstClr val="black"/>
                          </a:solidFill>
                          <a:latin typeface="Cambria Math" panose="02040503050406030204" pitchFamily="18" charset="0"/>
                        </a:rPr>
                        <m:t>=</m:t>
                      </m:r>
                      <m:r>
                        <a:rPr lang="en-US" altLang="zh-CN" sz="1600" b="1" i="1">
                          <a:solidFill>
                            <a:prstClr val="black"/>
                          </a:solidFill>
                          <a:latin typeface="Cambria Math" panose="02040503050406030204" pitchFamily="18" charset="0"/>
                        </a:rPr>
                        <m:t>𝟏</m:t>
                      </m:r>
                      <m:r>
                        <a:rPr lang="en-US" altLang="zh-CN" sz="1600" b="1" i="1">
                          <a:solidFill>
                            <a:prstClr val="black"/>
                          </a:solidFill>
                          <a:latin typeface="Cambria Math" panose="02040503050406030204" pitchFamily="18" charset="0"/>
                        </a:rPr>
                        <m:t>/</m:t>
                      </m:r>
                      <m:r>
                        <a:rPr lang="en-US" altLang="zh-CN" sz="1600" b="1" i="1">
                          <a:solidFill>
                            <a:prstClr val="black"/>
                          </a:solidFill>
                          <a:latin typeface="Cambria Math" panose="02040503050406030204" pitchFamily="18" charset="0"/>
                        </a:rPr>
                        <m:t>𝟑</m:t>
                      </m:r>
                      <m:r>
                        <a:rPr lang="en-US" altLang="zh-CN" sz="1600" b="1" i="1">
                          <a:solidFill>
                            <a:prstClr val="black"/>
                          </a:solidFill>
                          <a:latin typeface="Cambria Math" panose="02040503050406030204" pitchFamily="18" charset="0"/>
                        </a:rPr>
                        <m:t>)</m:t>
                      </m:r>
                    </m:oMath>
                  </a14:m>
                  <a:endParaRPr lang="en-US" sz="1600" i="1" dirty="0">
                    <a:solidFill>
                      <a:prstClr val="black"/>
                    </a:solidFill>
                  </a:endParaRPr>
                </a:p>
              </p:txBody>
            </p:sp>
          </mc:Choice>
          <mc:Fallback xmlns="">
            <p:sp>
              <p:nvSpPr>
                <p:cNvPr id="6" name="s4-t2">
                  <a:extLst>
                    <a:ext uri="{FF2B5EF4-FFF2-40B4-BE49-F238E27FC236}">
                      <a16:creationId xmlns:a16="http://schemas.microsoft.com/office/drawing/2014/main" id="{7ED6CC4F-10E0-F6F4-DCF7-4B588EAB1D7D}"/>
                    </a:ext>
                  </a:extLst>
                </p:cNvPr>
                <p:cNvSpPr>
                  <a:spLocks noRot="1" noChangeAspect="1" noMove="1" noResize="1" noEditPoints="1" noAdjustHandles="1" noChangeArrowheads="1" noChangeShapeType="1" noTextEdit="1"/>
                </p:cNvSpPr>
                <p:nvPr/>
              </p:nvSpPr>
              <p:spPr>
                <a:xfrm>
                  <a:off x="755158" y="3423126"/>
                  <a:ext cx="3418633" cy="182880"/>
                </a:xfrm>
                <a:prstGeom prst="rect">
                  <a:avLst/>
                </a:prstGeom>
                <a:blipFill>
                  <a:blip r:embed="rId2"/>
                  <a:stretch>
                    <a:fillRect l="-620" t="-12500" b="-3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s4-t3">
                  <a:extLst>
                    <a:ext uri="{FF2B5EF4-FFF2-40B4-BE49-F238E27FC236}">
                      <a16:creationId xmlns:a16="http://schemas.microsoft.com/office/drawing/2014/main" id="{3559A56F-04F5-073C-0371-A9FB4C36E35A}"/>
                    </a:ext>
                  </a:extLst>
                </p:cNvPr>
                <p:cNvSpPr/>
                <p:nvPr/>
              </p:nvSpPr>
              <p:spPr>
                <a:xfrm>
                  <a:off x="762992" y="3648767"/>
                  <a:ext cx="3410799" cy="182866"/>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lvl="0"/>
                  <a:r>
                    <a:rPr lang="en-US" sz="1600" b="1" dirty="0">
                      <a:solidFill>
                        <a:prstClr val="black"/>
                      </a:solidFill>
                    </a:rPr>
                    <a:t>Treatment 3</a:t>
                  </a:r>
                  <a:r>
                    <a:rPr lang="en-US" altLang="zh-CN" sz="1600" b="1" dirty="0">
                      <a:solidFill>
                        <a:prstClr val="black"/>
                      </a:solidFill>
                    </a:rPr>
                    <a:t> (</a:t>
                  </a:r>
                  <a14:m>
                    <m:oMath xmlns:m="http://schemas.openxmlformats.org/officeDocument/2006/math">
                      <m:sSub>
                        <m:sSubPr>
                          <m:ctrlPr>
                            <a:rPr lang="en-US" altLang="zh-CN" sz="1600" b="1" i="1">
                              <a:solidFill>
                                <a:prstClr val="black"/>
                              </a:solidFill>
                              <a:latin typeface="Cambria Math" panose="02040503050406030204" pitchFamily="18" charset="0"/>
                            </a:rPr>
                          </m:ctrlPr>
                        </m:sSubPr>
                        <m:e>
                          <m:r>
                            <a:rPr lang="en-US" altLang="zh-CN" sz="1600" b="1" i="1">
                              <a:solidFill>
                                <a:prstClr val="black"/>
                              </a:solidFill>
                              <a:latin typeface="Cambria Math" panose="02040503050406030204" pitchFamily="18" charset="0"/>
                            </a:rPr>
                            <m:t>𝝅</m:t>
                          </m:r>
                        </m:e>
                        <m:sub>
                          <m:r>
                            <a:rPr lang="en-US" altLang="zh-CN" sz="1600" b="1" i="1" smtClean="0">
                              <a:solidFill>
                                <a:prstClr val="black"/>
                              </a:solidFill>
                              <a:latin typeface="Cambria Math" panose="02040503050406030204" pitchFamily="18" charset="0"/>
                            </a:rPr>
                            <m:t>𝟑</m:t>
                          </m:r>
                        </m:sub>
                      </m:sSub>
                      <m:r>
                        <a:rPr lang="en-US" altLang="zh-CN" sz="1600" b="1" i="1">
                          <a:solidFill>
                            <a:prstClr val="black"/>
                          </a:solidFill>
                          <a:latin typeface="Cambria Math" panose="02040503050406030204" pitchFamily="18" charset="0"/>
                        </a:rPr>
                        <m:t>=</m:t>
                      </m:r>
                      <m:r>
                        <a:rPr lang="en-US" altLang="zh-CN" sz="1600" b="1" i="1">
                          <a:solidFill>
                            <a:prstClr val="black"/>
                          </a:solidFill>
                          <a:latin typeface="Cambria Math" panose="02040503050406030204" pitchFamily="18" charset="0"/>
                        </a:rPr>
                        <m:t>𝟏</m:t>
                      </m:r>
                      <m:r>
                        <a:rPr lang="en-US" altLang="zh-CN" sz="1600" b="1" i="1">
                          <a:solidFill>
                            <a:prstClr val="black"/>
                          </a:solidFill>
                          <a:latin typeface="Cambria Math" panose="02040503050406030204" pitchFamily="18" charset="0"/>
                        </a:rPr>
                        <m:t>/</m:t>
                      </m:r>
                      <m:r>
                        <a:rPr lang="en-US" altLang="zh-CN" sz="1600" b="1" i="1">
                          <a:solidFill>
                            <a:prstClr val="black"/>
                          </a:solidFill>
                          <a:latin typeface="Cambria Math" panose="02040503050406030204" pitchFamily="18" charset="0"/>
                        </a:rPr>
                        <m:t>𝟑</m:t>
                      </m:r>
                      <m:r>
                        <a:rPr lang="en-US" altLang="zh-CN" sz="1600" b="1" i="1">
                          <a:solidFill>
                            <a:prstClr val="black"/>
                          </a:solidFill>
                          <a:latin typeface="Cambria Math" panose="02040503050406030204" pitchFamily="18" charset="0"/>
                        </a:rPr>
                        <m:t>)</m:t>
                      </m:r>
                    </m:oMath>
                  </a14:m>
                  <a:endParaRPr lang="en-US" sz="1600" i="1" dirty="0">
                    <a:solidFill>
                      <a:prstClr val="black"/>
                    </a:solidFill>
                  </a:endParaRPr>
                </a:p>
              </p:txBody>
            </p:sp>
          </mc:Choice>
          <mc:Fallback xmlns="">
            <p:sp>
              <p:nvSpPr>
                <p:cNvPr id="7" name="s4-t3">
                  <a:extLst>
                    <a:ext uri="{FF2B5EF4-FFF2-40B4-BE49-F238E27FC236}">
                      <a16:creationId xmlns:a16="http://schemas.microsoft.com/office/drawing/2014/main" id="{3559A56F-04F5-073C-0371-A9FB4C36E35A}"/>
                    </a:ext>
                  </a:extLst>
                </p:cNvPr>
                <p:cNvSpPr>
                  <a:spLocks noRot="1" noChangeAspect="1" noMove="1" noResize="1" noEditPoints="1" noAdjustHandles="1" noChangeArrowheads="1" noChangeShapeType="1" noTextEdit="1"/>
                </p:cNvSpPr>
                <p:nvPr/>
              </p:nvSpPr>
              <p:spPr>
                <a:xfrm>
                  <a:off x="762992" y="3648767"/>
                  <a:ext cx="3410799" cy="182866"/>
                </a:xfrm>
                <a:prstGeom prst="rect">
                  <a:avLst/>
                </a:prstGeom>
                <a:blipFill>
                  <a:blip r:embed="rId3"/>
                  <a:stretch>
                    <a:fillRect l="-621" t="-12500" b="-37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s2-t1">
                  <a:extLst>
                    <a:ext uri="{FF2B5EF4-FFF2-40B4-BE49-F238E27FC236}">
                      <a16:creationId xmlns:a16="http://schemas.microsoft.com/office/drawing/2014/main" id="{56DFB626-9920-0E05-278E-91812211C03A}"/>
                    </a:ext>
                  </a:extLst>
                </p:cNvPr>
                <p:cNvSpPr/>
                <p:nvPr/>
              </p:nvSpPr>
              <p:spPr>
                <a:xfrm>
                  <a:off x="755160" y="3202197"/>
                  <a:ext cx="3419856" cy="182880"/>
                </a:xfrm>
                <a:prstGeom prst="rect">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600" b="1" dirty="0">
                      <a:solidFill>
                        <a:schemeClr val="tx1"/>
                      </a:solidFill>
                    </a:rPr>
                    <a:t>Treatment </a:t>
                  </a:r>
                  <a:r>
                    <a:rPr lang="en-US" altLang="zh-CN" sz="1600" b="1" dirty="0">
                      <a:solidFill>
                        <a:schemeClr val="tx1"/>
                      </a:solidFill>
                    </a:rPr>
                    <a:t>1 (</a:t>
                  </a:r>
                  <a14:m>
                    <m:oMath xmlns:m="http://schemas.openxmlformats.org/officeDocument/2006/math">
                      <m:sSub>
                        <m:sSubPr>
                          <m:ctrlPr>
                            <a:rPr lang="en-US" altLang="zh-CN" sz="1600" b="1" i="1" smtClean="0">
                              <a:solidFill>
                                <a:schemeClr val="tx1"/>
                              </a:solidFill>
                              <a:latin typeface="Cambria Math" panose="02040503050406030204" pitchFamily="18" charset="0"/>
                            </a:rPr>
                          </m:ctrlPr>
                        </m:sSubPr>
                        <m:e>
                          <m:r>
                            <a:rPr lang="en-US" altLang="zh-CN" sz="1600" b="1" i="1" smtClean="0">
                              <a:solidFill>
                                <a:schemeClr val="tx1"/>
                              </a:solidFill>
                              <a:latin typeface="Cambria Math" panose="02040503050406030204" pitchFamily="18" charset="0"/>
                            </a:rPr>
                            <m:t>𝝅</m:t>
                          </m:r>
                        </m:e>
                        <m:sub>
                          <m:r>
                            <a:rPr lang="en-US" altLang="zh-CN" sz="1600" b="1" i="1" smtClean="0">
                              <a:solidFill>
                                <a:schemeClr val="tx1"/>
                              </a:solidFill>
                              <a:latin typeface="Cambria Math" panose="02040503050406030204" pitchFamily="18" charset="0"/>
                            </a:rPr>
                            <m:t>𝟏</m:t>
                          </m:r>
                        </m:sub>
                      </m:sSub>
                      <m:r>
                        <a:rPr lang="en-US" altLang="zh-CN" sz="1600" b="1" i="1" smtClean="0">
                          <a:solidFill>
                            <a:schemeClr val="tx1"/>
                          </a:solidFill>
                          <a:latin typeface="Cambria Math" panose="02040503050406030204" pitchFamily="18" charset="0"/>
                        </a:rPr>
                        <m:t>=</m:t>
                      </m:r>
                      <m:r>
                        <a:rPr lang="en-US" altLang="zh-CN" sz="1600" b="1" i="1" smtClean="0">
                          <a:solidFill>
                            <a:schemeClr val="tx1"/>
                          </a:solidFill>
                          <a:latin typeface="Cambria Math" panose="02040503050406030204" pitchFamily="18" charset="0"/>
                        </a:rPr>
                        <m:t>𝟏</m:t>
                      </m:r>
                      <m:r>
                        <a:rPr lang="en-US" altLang="zh-CN" sz="1600" b="1" i="1" smtClean="0">
                          <a:solidFill>
                            <a:schemeClr val="tx1"/>
                          </a:solidFill>
                          <a:latin typeface="Cambria Math" panose="02040503050406030204" pitchFamily="18" charset="0"/>
                        </a:rPr>
                        <m:t>/</m:t>
                      </m:r>
                      <m:r>
                        <a:rPr lang="en-US" altLang="zh-CN" sz="1600" b="1" i="1" smtClean="0">
                          <a:solidFill>
                            <a:schemeClr val="tx1"/>
                          </a:solidFill>
                          <a:latin typeface="Cambria Math" panose="02040503050406030204" pitchFamily="18" charset="0"/>
                        </a:rPr>
                        <m:t>𝟑</m:t>
                      </m:r>
                      <m:r>
                        <a:rPr lang="en-US" altLang="zh-CN" sz="1600" b="1" i="1" smtClean="0">
                          <a:solidFill>
                            <a:schemeClr val="tx1"/>
                          </a:solidFill>
                          <a:latin typeface="Cambria Math" panose="02040503050406030204" pitchFamily="18" charset="0"/>
                        </a:rPr>
                        <m:t>)</m:t>
                      </m:r>
                    </m:oMath>
                  </a14:m>
                  <a:endParaRPr lang="en-US" sz="1600" i="1" dirty="0">
                    <a:solidFill>
                      <a:schemeClr val="tx1"/>
                    </a:solidFill>
                  </a:endParaRPr>
                </a:p>
              </p:txBody>
            </p:sp>
          </mc:Choice>
          <mc:Fallback xmlns="">
            <p:sp>
              <p:nvSpPr>
                <p:cNvPr id="8" name="s2-t1">
                  <a:extLst>
                    <a:ext uri="{FF2B5EF4-FFF2-40B4-BE49-F238E27FC236}">
                      <a16:creationId xmlns:a16="http://schemas.microsoft.com/office/drawing/2014/main" id="{56DFB626-9920-0E05-278E-91812211C03A}"/>
                    </a:ext>
                  </a:extLst>
                </p:cNvPr>
                <p:cNvSpPr>
                  <a:spLocks noRot="1" noChangeAspect="1" noMove="1" noResize="1" noEditPoints="1" noAdjustHandles="1" noChangeArrowheads="1" noChangeShapeType="1" noTextEdit="1"/>
                </p:cNvSpPr>
                <p:nvPr/>
              </p:nvSpPr>
              <p:spPr>
                <a:xfrm>
                  <a:off x="755160" y="3202197"/>
                  <a:ext cx="3419856" cy="182880"/>
                </a:xfrm>
                <a:prstGeom prst="rect">
                  <a:avLst/>
                </a:prstGeom>
                <a:blipFill>
                  <a:blip r:embed="rId4"/>
                  <a:stretch>
                    <a:fillRect l="-620" t="-16667" b="-33333"/>
                  </a:stretch>
                </a:blipFill>
                <a:ln>
                  <a:noFill/>
                </a:ln>
              </p:spPr>
              <p:txBody>
                <a:bodyPr/>
                <a:lstStyle/>
                <a:p>
                  <a:r>
                    <a:rPr lang="en-US">
                      <a:noFill/>
                    </a:rPr>
                    <a:t> </a:t>
                  </a:r>
                </a:p>
              </p:txBody>
            </p:sp>
          </mc:Fallback>
        </mc:AlternateContent>
      </p:grpSp>
      <p:sp>
        <p:nvSpPr>
          <p:cNvPr id="10" name="TextBox 9">
            <a:extLst>
              <a:ext uri="{FF2B5EF4-FFF2-40B4-BE49-F238E27FC236}">
                <a16:creationId xmlns:a16="http://schemas.microsoft.com/office/drawing/2014/main" id="{18A1261D-152E-6C9E-FCFF-E7B532174D91}"/>
              </a:ext>
            </a:extLst>
          </p:cNvPr>
          <p:cNvSpPr txBox="1"/>
          <p:nvPr/>
        </p:nvSpPr>
        <p:spPr>
          <a:xfrm>
            <a:off x="1031328" y="4131584"/>
            <a:ext cx="2878520" cy="400110"/>
          </a:xfrm>
          <a:prstGeom prst="rect">
            <a:avLst/>
          </a:prstGeom>
          <a:noFill/>
        </p:spPr>
        <p:txBody>
          <a:bodyPr wrap="square" rtlCol="0">
            <a:spAutoFit/>
          </a:bodyPr>
          <a:lstStyle/>
          <a:p>
            <a:r>
              <a:rPr lang="en-US" sz="2000" dirty="0"/>
              <a:t>ANHECOVA estimator: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815C842-9A2B-AFFF-33B3-488D910D7AC7}"/>
                  </a:ext>
                </a:extLst>
              </p:cNvPr>
              <p:cNvSpPr txBox="1"/>
              <p:nvPr/>
            </p:nvSpPr>
            <p:spPr>
              <a:xfrm>
                <a:off x="4102976" y="4138987"/>
                <a:ext cx="4648260" cy="389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e>
                        <m:sub>
                          <m:r>
                            <a:rPr lang="en-US" sz="2400" b="0" i="1" smtClean="0">
                              <a:latin typeface="Cambria Math" panose="02040503050406030204" pitchFamily="18" charset="0"/>
                            </a:rPr>
                            <m:t>2</m:t>
                          </m:r>
                        </m:sub>
                      </m:sSub>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e>
                        <m:sub>
                          <m:r>
                            <a:rPr lang="en-US" sz="2400" i="1">
                              <a:latin typeface="Cambria Math" panose="02040503050406030204" pitchFamily="18" charset="0"/>
                            </a:rPr>
                            <m:t>1</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2</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𝑋</m:t>
                                  </m:r>
                                </m:e>
                              </m:acc>
                            </m:e>
                            <m:sub>
                              <m:r>
                                <a:rPr lang="en-US" sz="2400" i="1">
                                  <a:latin typeface="Cambria Math" panose="02040503050406030204" pitchFamily="18" charset="0"/>
                                </a:rPr>
                                <m:t>2</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𝑋</m:t>
                              </m:r>
                            </m:e>
                          </m:acc>
                        </m:e>
                      </m:d>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𝛽</m:t>
                              </m:r>
                            </m:e>
                          </m:acc>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𝑋</m:t>
                              </m:r>
                            </m:e>
                          </m:acc>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𝑋</m:t>
                          </m:r>
                        </m:e>
                      </m:acc>
                      <m:r>
                        <a:rPr lang="en-US" sz="2400" b="0" i="1" smtClean="0">
                          <a:latin typeface="Cambria Math" panose="02040503050406030204" pitchFamily="18" charset="0"/>
                        </a:rPr>
                        <m:t>)</m:t>
                      </m:r>
                    </m:oMath>
                  </m:oMathPara>
                </a14:m>
                <a:endParaRPr lang="en-US" sz="2400" dirty="0"/>
              </a:p>
            </p:txBody>
          </p:sp>
        </mc:Choice>
        <mc:Fallback xmlns="">
          <p:sp>
            <p:nvSpPr>
              <p:cNvPr id="11" name="TextBox 10">
                <a:extLst>
                  <a:ext uri="{FF2B5EF4-FFF2-40B4-BE49-F238E27FC236}">
                    <a16:creationId xmlns:a16="http://schemas.microsoft.com/office/drawing/2014/main" id="{9815C842-9A2B-AFFF-33B3-488D910D7AC7}"/>
                  </a:ext>
                </a:extLst>
              </p:cNvPr>
              <p:cNvSpPr txBox="1">
                <a:spLocks noRot="1" noChangeAspect="1" noMove="1" noResize="1" noEditPoints="1" noAdjustHandles="1" noChangeArrowheads="1" noChangeShapeType="1" noTextEdit="1"/>
              </p:cNvSpPr>
              <p:nvPr/>
            </p:nvSpPr>
            <p:spPr>
              <a:xfrm>
                <a:off x="4102976" y="4138987"/>
                <a:ext cx="4648260" cy="389337"/>
              </a:xfrm>
              <a:prstGeom prst="rect">
                <a:avLst/>
              </a:prstGeom>
              <a:blipFill>
                <a:blip r:embed="rId5"/>
                <a:stretch>
                  <a:fillRect l="-1090" t="-18750" r="-1635" b="-34375"/>
                </a:stretch>
              </a:blipFill>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FE6F67EE-9E83-DDB0-EFDB-F88363D2FCA7}"/>
              </a:ext>
            </a:extLst>
          </p:cNvPr>
          <p:cNvSpPr/>
          <p:nvPr/>
        </p:nvSpPr>
        <p:spPr>
          <a:xfrm>
            <a:off x="6427106" y="3951890"/>
            <a:ext cx="530742" cy="819807"/>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84A45D73-59A0-AEB3-E158-25B830C377E8}"/>
              </a:ext>
            </a:extLst>
          </p:cNvPr>
          <p:cNvSpPr/>
          <p:nvPr/>
        </p:nvSpPr>
        <p:spPr>
          <a:xfrm>
            <a:off x="8303203" y="3951890"/>
            <a:ext cx="530742" cy="819807"/>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AB78C4B-E370-6407-0D42-0280C50EB2E9}"/>
              </a:ext>
            </a:extLst>
          </p:cNvPr>
          <p:cNvGrpSpPr/>
          <p:nvPr/>
        </p:nvGrpSpPr>
        <p:grpSpPr>
          <a:xfrm>
            <a:off x="6180083" y="2343710"/>
            <a:ext cx="512394" cy="1608180"/>
            <a:chOff x="6180083" y="2343710"/>
            <a:chExt cx="512394" cy="1608180"/>
          </a:xfrm>
        </p:grpSpPr>
        <p:cxnSp>
          <p:nvCxnSpPr>
            <p:cNvPr id="14" name="Straight Arrow Connector 13">
              <a:extLst>
                <a:ext uri="{FF2B5EF4-FFF2-40B4-BE49-F238E27FC236}">
                  <a16:creationId xmlns:a16="http://schemas.microsoft.com/office/drawing/2014/main" id="{380837BB-DD74-186E-335A-09EE42EF0ACE}"/>
                </a:ext>
              </a:extLst>
            </p:cNvPr>
            <p:cNvCxnSpPr>
              <a:cxnSpLocks/>
              <a:stCxn id="12" idx="0"/>
            </p:cNvCxnSpPr>
            <p:nvPr/>
          </p:nvCxnSpPr>
          <p:spPr>
            <a:xfrm flipH="1" flipV="1">
              <a:off x="6180083" y="3109758"/>
              <a:ext cx="512394" cy="84213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0B3C38-E641-0CA9-49E5-DDB2C4C81371}"/>
                </a:ext>
              </a:extLst>
            </p:cNvPr>
            <p:cNvCxnSpPr>
              <a:cxnSpLocks/>
              <a:stCxn id="12" idx="0"/>
            </p:cNvCxnSpPr>
            <p:nvPr/>
          </p:nvCxnSpPr>
          <p:spPr>
            <a:xfrm flipH="1" flipV="1">
              <a:off x="6436280" y="2700585"/>
              <a:ext cx="256197" cy="1251305"/>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FA79233-F6F6-61A4-A65C-4FF8FC8FB4F9}"/>
                </a:ext>
              </a:extLst>
            </p:cNvPr>
            <p:cNvCxnSpPr>
              <a:cxnSpLocks/>
              <a:stCxn id="12" idx="0"/>
            </p:cNvCxnSpPr>
            <p:nvPr/>
          </p:nvCxnSpPr>
          <p:spPr>
            <a:xfrm flipH="1" flipV="1">
              <a:off x="6564378" y="2343710"/>
              <a:ext cx="128099" cy="160818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F31FC089-6246-6FCF-E598-3E719EA10902}"/>
              </a:ext>
            </a:extLst>
          </p:cNvPr>
          <p:cNvGrpSpPr/>
          <p:nvPr/>
        </p:nvGrpSpPr>
        <p:grpSpPr>
          <a:xfrm>
            <a:off x="8119242" y="2343710"/>
            <a:ext cx="512394" cy="1608180"/>
            <a:chOff x="8119242" y="2343710"/>
            <a:chExt cx="512394" cy="1608180"/>
          </a:xfrm>
        </p:grpSpPr>
        <p:cxnSp>
          <p:nvCxnSpPr>
            <p:cNvPr id="23" name="Straight Arrow Connector 22">
              <a:extLst>
                <a:ext uri="{FF2B5EF4-FFF2-40B4-BE49-F238E27FC236}">
                  <a16:creationId xmlns:a16="http://schemas.microsoft.com/office/drawing/2014/main" id="{1CB61E5A-9F71-7A2B-4CC7-6E318828F9FA}"/>
                </a:ext>
              </a:extLst>
            </p:cNvPr>
            <p:cNvCxnSpPr>
              <a:cxnSpLocks/>
            </p:cNvCxnSpPr>
            <p:nvPr/>
          </p:nvCxnSpPr>
          <p:spPr>
            <a:xfrm flipH="1" flipV="1">
              <a:off x="8119242" y="3109758"/>
              <a:ext cx="512394" cy="84213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200227C-B9AE-4C07-558A-F59B2AAFD91D}"/>
                </a:ext>
              </a:extLst>
            </p:cNvPr>
            <p:cNvCxnSpPr>
              <a:cxnSpLocks/>
            </p:cNvCxnSpPr>
            <p:nvPr/>
          </p:nvCxnSpPr>
          <p:spPr>
            <a:xfrm flipH="1" flipV="1">
              <a:off x="8375439" y="2700585"/>
              <a:ext cx="256197" cy="1251305"/>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0B2B479-9135-60CE-A89C-694E028D6A40}"/>
                </a:ext>
              </a:extLst>
            </p:cNvPr>
            <p:cNvCxnSpPr>
              <a:cxnSpLocks/>
            </p:cNvCxnSpPr>
            <p:nvPr/>
          </p:nvCxnSpPr>
          <p:spPr>
            <a:xfrm flipH="1" flipV="1">
              <a:off x="8503537" y="2343710"/>
              <a:ext cx="128099" cy="160818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BC07147B-4754-CC94-A216-BA3929259E96}"/>
              </a:ext>
            </a:extLst>
          </p:cNvPr>
          <p:cNvSpPr txBox="1"/>
          <p:nvPr/>
        </p:nvSpPr>
        <p:spPr>
          <a:xfrm>
            <a:off x="1033781" y="5052546"/>
            <a:ext cx="2878520" cy="400110"/>
          </a:xfrm>
          <a:prstGeom prst="rect">
            <a:avLst/>
          </a:prstGeom>
          <a:noFill/>
        </p:spPr>
        <p:txBody>
          <a:bodyPr wrap="square" rtlCol="0">
            <a:spAutoFit/>
          </a:bodyPr>
          <a:lstStyle/>
          <a:p>
            <a:r>
              <a:rPr lang="en-US" sz="2000" dirty="0"/>
              <a:t>AIPW estimator: </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43F971B-3E47-DB5C-B272-B1D3AF1A7642}"/>
                  </a:ext>
                </a:extLst>
              </p:cNvPr>
              <p:cNvSpPr txBox="1"/>
              <p:nvPr/>
            </p:nvSpPr>
            <p:spPr>
              <a:xfrm>
                <a:off x="3039943" y="4927828"/>
                <a:ext cx="9225731" cy="8125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a:rPr lang="en-US" sz="2400">
                              <a:solidFill>
                                <a:schemeClr val="tx1"/>
                              </a:solidFill>
                              <a:latin typeface="Cambria Math" panose="02040503050406030204" pitchFamily="18" charset="0"/>
                            </a:rPr>
                            <m:t>𝑛</m:t>
                          </m:r>
                        </m:den>
                      </m:f>
                      <m:nary>
                        <m:naryPr>
                          <m:chr m:val="∑"/>
                          <m:limLoc m:val="subSup"/>
                          <m:supHide m:val="on"/>
                          <m:ctrlPr>
                            <a:rPr lang="en-US" sz="2400" i="1">
                              <a:solidFill>
                                <a:schemeClr val="tx1"/>
                              </a:solidFill>
                              <a:latin typeface="Cambria Math" panose="02040503050406030204" pitchFamily="18" charset="0"/>
                            </a:rPr>
                          </m:ctrlPr>
                        </m:naryPr>
                        <m:sub>
                          <m:sSub>
                            <m:sSubPr>
                              <m:ctrlPr>
                                <a:rPr lang="en-US" sz="2400" i="1">
                                  <a:solidFill>
                                    <a:schemeClr val="tx1"/>
                                  </a:solidFill>
                                  <a:latin typeface="Cambria Math" panose="02040503050406030204" pitchFamily="18" charset="0"/>
                                </a:rPr>
                              </m:ctrlPr>
                            </m:sSubPr>
                            <m:e>
                              <m:r>
                                <m:rPr>
                                  <m:brk m:alnAt="9"/>
                                </m:rPr>
                                <a:rPr lang="en-US" sz="2400">
                                  <a:solidFill>
                                    <a:schemeClr val="tx1"/>
                                  </a:solidFill>
                                  <a:latin typeface="Cambria Math" panose="02040503050406030204" pitchFamily="18" charset="0"/>
                                </a:rPr>
                                <m:t>𝐴</m:t>
                              </m:r>
                            </m:e>
                            <m:sub>
                              <m:r>
                                <m:rPr>
                                  <m:brk m:alnAt="9"/>
                                </m:rPr>
                                <a:rPr lang="en-US" sz="2400">
                                  <a:solidFill>
                                    <a:schemeClr val="tx1"/>
                                  </a:solidFill>
                                  <a:latin typeface="Cambria Math" panose="02040503050406030204" pitchFamily="18" charset="0"/>
                                </a:rPr>
                                <m:t>𝑖</m:t>
                              </m:r>
                            </m:sub>
                          </m:sSub>
                          <m:r>
                            <m:rPr>
                              <m:brk m:alnAt="9"/>
                            </m:rPr>
                            <a:rPr lang="en-US" sz="2400">
                              <a:solidFill>
                                <a:schemeClr val="tx1"/>
                              </a:solidFill>
                              <a:latin typeface="Cambria Math" panose="02040503050406030204" pitchFamily="18" charset="0"/>
                            </a:rPr>
                            <m:t>=</m:t>
                          </m:r>
                          <m:r>
                            <m:rPr>
                              <m:brk m:alnAt="9"/>
                            </m:rPr>
                            <a:rPr lang="en-US" sz="2400" b="0" i="1" smtClean="0">
                              <a:solidFill>
                                <a:schemeClr val="tx1"/>
                              </a:solidFill>
                              <a:latin typeface="Cambria Math" panose="02040503050406030204" pitchFamily="18" charset="0"/>
                            </a:rPr>
                            <m:t>2</m:t>
                          </m:r>
                        </m:sub>
                        <m:sup/>
                        <m:e>
                          <m:f>
                            <m:fPr>
                              <m:ctrlPr>
                                <a:rPr lang="en-US" sz="2400" i="1">
                                  <a:solidFill>
                                    <a:schemeClr val="tx1"/>
                                  </a:solidFill>
                                  <a:latin typeface="Cambria Math" panose="02040503050406030204" pitchFamily="18" charset="0"/>
                                </a:rPr>
                              </m:ctrlPr>
                            </m:fPr>
                            <m:num>
                              <m:sSub>
                                <m:sSubPr>
                                  <m:ctrlPr>
                                    <a:rPr lang="en-US" sz="2400" i="1">
                                      <a:solidFill>
                                        <a:schemeClr val="tx1"/>
                                      </a:solidFill>
                                      <a:latin typeface="Cambria Math" panose="02040503050406030204" pitchFamily="18" charset="0"/>
                                    </a:rPr>
                                  </m:ctrlPr>
                                </m:sSubPr>
                                <m:e>
                                  <m:r>
                                    <a:rPr lang="en-US" sz="2400">
                                      <a:solidFill>
                                        <a:schemeClr val="tx1"/>
                                      </a:solidFill>
                                      <a:latin typeface="Cambria Math" panose="02040503050406030204" pitchFamily="18" charset="0"/>
                                    </a:rPr>
                                    <m:t>𝑌</m:t>
                                  </m:r>
                                </m:e>
                                <m:sub>
                                  <m:r>
                                    <a:rPr lang="en-US" sz="2400">
                                      <a:solidFill>
                                        <a:schemeClr val="tx1"/>
                                      </a:solidFill>
                                      <a:latin typeface="Cambria Math" panose="02040503050406030204" pitchFamily="18" charset="0"/>
                                    </a:rPr>
                                    <m:t>𝑖</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rPr>
                                        <m:t>𝜇</m:t>
                                      </m:r>
                                    </m:e>
                                  </m:acc>
                                </m:e>
                                <m:sub>
                                  <m:r>
                                    <a:rPr lang="en-US" sz="2400" b="0" i="1" smtClean="0">
                                      <a:solidFill>
                                        <a:schemeClr val="tx1"/>
                                      </a:solidFill>
                                      <a:latin typeface="Cambria Math" panose="02040503050406030204" pitchFamily="18" charset="0"/>
                                    </a:rPr>
                                    <m:t>2</m:t>
                                  </m:r>
                                </m:sub>
                              </m:sSub>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a:solidFill>
                                            <a:schemeClr val="tx1"/>
                                          </a:solidFill>
                                          <a:latin typeface="Cambria Math" panose="02040503050406030204" pitchFamily="18" charset="0"/>
                                        </a:rPr>
                                        <m:t>𝑋</m:t>
                                      </m:r>
                                    </m:e>
                                    <m:sub>
                                      <m:r>
                                        <a:rPr lang="en-US" sz="2400">
                                          <a:solidFill>
                                            <a:schemeClr val="tx1"/>
                                          </a:solidFill>
                                          <a:latin typeface="Cambria Math" panose="02040503050406030204" pitchFamily="18" charset="0"/>
                                        </a:rPr>
                                        <m:t>𝑖</m:t>
                                      </m:r>
                                    </m:sub>
                                  </m:sSub>
                                </m:e>
                              </m:d>
                            </m:num>
                            <m:den>
                              <m:f>
                                <m:fPr>
                                  <m:type m:val="lin"/>
                                  <m:ctrlPr>
                                    <a:rPr lang="en-US" sz="2400" i="1">
                                      <a:solidFill>
                                        <a:schemeClr val="tx1"/>
                                      </a:solidFill>
                                      <a:latin typeface="Cambria Math" panose="02040503050406030204" pitchFamily="18" charset="0"/>
                                    </a:rPr>
                                  </m:ctrlPr>
                                </m:fPr>
                                <m:num>
                                  <m:sSub>
                                    <m:sSubPr>
                                      <m:ctrlPr>
                                        <a:rPr lang="en-US" sz="2400" i="1">
                                          <a:solidFill>
                                            <a:schemeClr val="tx1"/>
                                          </a:solidFill>
                                          <a:latin typeface="Cambria Math" panose="02040503050406030204" pitchFamily="18" charset="0"/>
                                        </a:rPr>
                                      </m:ctrlPr>
                                    </m:sSubPr>
                                    <m:e>
                                      <m:r>
                                        <a:rPr lang="en-US" sz="240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2</m:t>
                                      </m:r>
                                    </m:sub>
                                  </m:sSub>
                                </m:num>
                                <m:den>
                                  <m:r>
                                    <a:rPr lang="en-US" sz="2400">
                                      <a:solidFill>
                                        <a:schemeClr val="tx1"/>
                                      </a:solidFill>
                                      <a:latin typeface="Cambria Math" panose="02040503050406030204" pitchFamily="18" charset="0"/>
                                    </a:rPr>
                                    <m:t>𝑛</m:t>
                                  </m:r>
                                </m:den>
                              </m:f>
                            </m:den>
                          </m:f>
                        </m:e>
                      </m:nary>
                      <m:r>
                        <a:rPr lang="en-US" sz="2400" b="0" i="0" smtClean="0">
                          <a:solidFill>
                            <a:schemeClr val="tx1"/>
                          </a:solidFill>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𝑛</m:t>
                          </m:r>
                        </m:den>
                      </m:f>
                      <m:nary>
                        <m:naryPr>
                          <m:chr m:val="∑"/>
                          <m:limLoc m:val="subSup"/>
                          <m:supHide m:val="on"/>
                          <m:ctrlPr>
                            <a:rPr lang="en-US" sz="2400" i="1">
                              <a:latin typeface="Cambria Math" panose="02040503050406030204" pitchFamily="18" charset="0"/>
                            </a:rPr>
                          </m:ctrlPr>
                        </m:naryPr>
                        <m:sub>
                          <m:sSub>
                            <m:sSubPr>
                              <m:ctrlPr>
                                <a:rPr lang="en-US" sz="2400" i="1">
                                  <a:latin typeface="Cambria Math" panose="02040503050406030204" pitchFamily="18" charset="0"/>
                                </a:rPr>
                              </m:ctrlPr>
                            </m:sSubPr>
                            <m:e>
                              <m:r>
                                <m:rPr>
                                  <m:brk m:alnAt="9"/>
                                </m:rPr>
                                <a:rPr lang="en-US" sz="2400">
                                  <a:latin typeface="Cambria Math" panose="02040503050406030204" pitchFamily="18" charset="0"/>
                                </a:rPr>
                                <m:t>𝐴</m:t>
                              </m:r>
                            </m:e>
                            <m:sub>
                              <m:r>
                                <m:rPr>
                                  <m:brk m:alnAt="9"/>
                                </m:rPr>
                                <a:rPr lang="en-US" sz="2400">
                                  <a:latin typeface="Cambria Math" panose="02040503050406030204" pitchFamily="18" charset="0"/>
                                </a:rPr>
                                <m:t>𝑖</m:t>
                              </m:r>
                            </m:sub>
                          </m:sSub>
                          <m:r>
                            <m:rPr>
                              <m:brk m:alnAt="9"/>
                            </m:rPr>
                            <a:rPr lang="en-US" sz="2400">
                              <a:latin typeface="Cambria Math" panose="02040503050406030204" pitchFamily="18" charset="0"/>
                            </a:rPr>
                            <m:t>=</m:t>
                          </m:r>
                          <m:r>
                            <m:rPr>
                              <m:brk m:alnAt="9"/>
                            </m:rPr>
                            <a:rPr lang="en-US" sz="2400" b="0" i="1" smtClean="0">
                              <a:latin typeface="Cambria Math" panose="02040503050406030204" pitchFamily="18" charset="0"/>
                            </a:rPr>
                            <m:t>1</m:t>
                          </m:r>
                        </m:sub>
                        <m:sup/>
                        <m:e>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a:latin typeface="Cambria Math" panose="02040503050406030204" pitchFamily="18" charset="0"/>
                                    </a:rPr>
                                    <m:t>𝑌</m:t>
                                  </m:r>
                                </m:e>
                                <m:sub>
                                  <m:r>
                                    <a:rPr lang="en-US" sz="2400">
                                      <a:latin typeface="Cambria Math" panose="02040503050406030204" pitchFamily="18" charset="0"/>
                                    </a:rPr>
                                    <m:t>𝑖</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a:latin typeface="Cambria Math" panose="02040503050406030204" pitchFamily="18" charset="0"/>
                                        </a:rPr>
                                        <m:t>𝜇</m:t>
                                      </m:r>
                                    </m:e>
                                  </m:acc>
                                </m:e>
                                <m:sub>
                                  <m:r>
                                    <a:rPr lang="en-US" sz="2400" b="0" i="1" smtClean="0">
                                      <a:latin typeface="Cambria Math" panose="02040503050406030204" pitchFamily="18" charset="0"/>
                                    </a:rPr>
                                    <m:t>1</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a:latin typeface="Cambria Math" panose="02040503050406030204" pitchFamily="18" charset="0"/>
                                        </a:rPr>
                                        <m:t>𝑖</m:t>
                                      </m:r>
                                    </m:sub>
                                  </m:sSub>
                                </m:e>
                              </m:d>
                            </m:num>
                            <m:den>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a:latin typeface="Cambria Math" panose="02040503050406030204" pitchFamily="18" charset="0"/>
                                        </a:rPr>
                                        <m:t>𝑛</m:t>
                                      </m:r>
                                    </m:e>
                                    <m:sub>
                                      <m:r>
                                        <a:rPr lang="en-US" sz="2400" b="0" i="1" smtClean="0">
                                          <a:latin typeface="Cambria Math" panose="02040503050406030204" pitchFamily="18" charset="0"/>
                                        </a:rPr>
                                        <m:t>1</m:t>
                                      </m:r>
                                    </m:sub>
                                  </m:sSub>
                                </m:num>
                                <m:den>
                                  <m:r>
                                    <a:rPr lang="en-US" sz="2400">
                                      <a:latin typeface="Cambria Math" panose="02040503050406030204" pitchFamily="18" charset="0"/>
                                    </a:rPr>
                                    <m:t>𝑛</m:t>
                                  </m:r>
                                </m:den>
                              </m:f>
                            </m:den>
                          </m:f>
                        </m:e>
                      </m:nary>
                      <m:r>
                        <a:rPr lang="en-US" sz="2400">
                          <a:solidFill>
                            <a:schemeClr val="tx1"/>
                          </a:solidFill>
                          <a:latin typeface="Cambria Math" panose="02040503050406030204" pitchFamily="18" charset="0"/>
                        </a:rPr>
                        <m:t>+</m:t>
                      </m:r>
                      <m:f>
                        <m:fPr>
                          <m:ctrlPr>
                            <a:rPr lang="en-US" sz="2400" i="1">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a:rPr lang="en-US" sz="2400">
                              <a:solidFill>
                                <a:schemeClr val="tx1"/>
                              </a:solidFill>
                              <a:latin typeface="Cambria Math" panose="02040503050406030204" pitchFamily="18" charset="0"/>
                            </a:rPr>
                            <m:t>𝑛</m:t>
                          </m:r>
                        </m:den>
                      </m:f>
                      <m:nary>
                        <m:naryPr>
                          <m:chr m:val="∑"/>
                          <m:limLoc m:val="subSup"/>
                          <m:ctrlPr>
                            <a:rPr lang="en-US" sz="2400" i="1">
                              <a:solidFill>
                                <a:schemeClr val="tx1"/>
                              </a:solidFill>
                              <a:latin typeface="Cambria Math" panose="02040503050406030204" pitchFamily="18" charset="0"/>
                            </a:rPr>
                          </m:ctrlPr>
                        </m:naryPr>
                        <m:sub>
                          <m:r>
                            <m:rPr>
                              <m:brk m:alnAt="25"/>
                            </m:rPr>
                            <a:rPr lang="en-US" sz="2400">
                              <a:solidFill>
                                <a:schemeClr val="tx1"/>
                              </a:solidFill>
                              <a:latin typeface="Cambria Math" panose="02040503050406030204" pitchFamily="18" charset="0"/>
                            </a:rPr>
                            <m:t>𝑖</m:t>
                          </m:r>
                          <m:r>
                            <a:rPr lang="en-US" sz="2400">
                              <a:solidFill>
                                <a:schemeClr val="tx1"/>
                              </a:solidFill>
                              <a:latin typeface="Cambria Math" panose="02040503050406030204" pitchFamily="18" charset="0"/>
                            </a:rPr>
                            <m:t>=1</m:t>
                          </m:r>
                        </m:sub>
                        <m:sup>
                          <m:r>
                            <a:rPr lang="en-US" sz="2400">
                              <a:solidFill>
                                <a:schemeClr val="tx1"/>
                              </a:solidFill>
                              <a:latin typeface="Cambria Math" panose="02040503050406030204" pitchFamily="18" charset="0"/>
                            </a:rPr>
                            <m:t>𝑛</m:t>
                          </m:r>
                        </m:sup>
                        <m:e>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rPr>
                                    <m:t>𝜇</m:t>
                                  </m:r>
                                </m:e>
                              </m:acc>
                            </m:e>
                            <m:sub>
                              <m:r>
                                <a:rPr lang="en-US" sz="2400" b="0" i="1" smtClean="0">
                                  <a:solidFill>
                                    <a:schemeClr val="tx1"/>
                                  </a:solidFill>
                                  <a:latin typeface="Cambria Math" panose="02040503050406030204" pitchFamily="18" charset="0"/>
                                </a:rPr>
                                <m:t>2</m:t>
                              </m:r>
                            </m:sub>
                          </m:sSub>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a:solidFill>
                                        <a:schemeClr val="tx1"/>
                                      </a:solidFill>
                                      <a:latin typeface="Cambria Math" panose="02040503050406030204" pitchFamily="18" charset="0"/>
                                    </a:rPr>
                                    <m:t>𝑋</m:t>
                                  </m:r>
                                </m:e>
                                <m:sub>
                                  <m:r>
                                    <a:rPr lang="en-US" sz="2400">
                                      <a:solidFill>
                                        <a:schemeClr val="tx1"/>
                                      </a:solidFill>
                                      <a:latin typeface="Cambria Math" panose="02040503050406030204" pitchFamily="18" charset="0"/>
                                    </a:rPr>
                                    <m:t>𝑖</m:t>
                                  </m:r>
                                </m:sub>
                              </m:sSub>
                            </m:e>
                          </m:d>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a:latin typeface="Cambria Math" panose="02040503050406030204" pitchFamily="18" charset="0"/>
                                    </a:rPr>
                                    <m:t>𝜇</m:t>
                                  </m:r>
                                </m:e>
                              </m:acc>
                            </m:e>
                            <m:sub>
                              <m:r>
                                <a:rPr lang="en-US" sz="2400" b="0" i="1" smtClean="0">
                                  <a:latin typeface="Cambria Math" panose="02040503050406030204" pitchFamily="18" charset="0"/>
                                </a:rPr>
                                <m:t>1</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a:latin typeface="Cambria Math" panose="02040503050406030204" pitchFamily="18" charset="0"/>
                                    </a:rPr>
                                    <m:t>𝑖</m:t>
                                  </m:r>
                                </m:sub>
                              </m:sSub>
                            </m:e>
                          </m:d>
                        </m:e>
                      </m:nary>
                    </m:oMath>
                  </m:oMathPara>
                </a14:m>
                <a:endParaRPr lang="en-US" sz="2400" dirty="0">
                  <a:solidFill>
                    <a:schemeClr val="tx1"/>
                  </a:solidFill>
                </a:endParaRPr>
              </a:p>
            </p:txBody>
          </p:sp>
        </mc:Choice>
        <mc:Fallback xmlns="">
          <p:sp>
            <p:nvSpPr>
              <p:cNvPr id="29" name="TextBox 28">
                <a:extLst>
                  <a:ext uri="{FF2B5EF4-FFF2-40B4-BE49-F238E27FC236}">
                    <a16:creationId xmlns:a16="http://schemas.microsoft.com/office/drawing/2014/main" id="{D43F971B-3E47-DB5C-B272-B1D3AF1A7642}"/>
                  </a:ext>
                </a:extLst>
              </p:cNvPr>
              <p:cNvSpPr txBox="1">
                <a:spLocks noRot="1" noChangeAspect="1" noMove="1" noResize="1" noEditPoints="1" noAdjustHandles="1" noChangeArrowheads="1" noChangeShapeType="1" noTextEdit="1"/>
              </p:cNvSpPr>
              <p:nvPr/>
            </p:nvSpPr>
            <p:spPr>
              <a:xfrm>
                <a:off x="3039943" y="4927828"/>
                <a:ext cx="9225731" cy="812530"/>
              </a:xfrm>
              <a:prstGeom prst="rect">
                <a:avLst/>
              </a:prstGeom>
              <a:blipFill>
                <a:blip r:embed="rId6"/>
                <a:stretch>
                  <a:fillRect l="-9216" t="-159091" b="-231818"/>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C145E38B-5361-559C-A838-74FDB893CD48}"/>
              </a:ext>
            </a:extLst>
          </p:cNvPr>
          <p:cNvSpPr/>
          <p:nvPr/>
        </p:nvSpPr>
        <p:spPr>
          <a:xfrm>
            <a:off x="9038926" y="4880870"/>
            <a:ext cx="3153073" cy="96288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0FF1F3C-313C-A176-551D-410AEAE6F2B2}"/>
              </a:ext>
            </a:extLst>
          </p:cNvPr>
          <p:cNvGrpSpPr/>
          <p:nvPr/>
        </p:nvGrpSpPr>
        <p:grpSpPr>
          <a:xfrm>
            <a:off x="8944364" y="2343710"/>
            <a:ext cx="1339371" cy="2529605"/>
            <a:chOff x="8944364" y="2343710"/>
            <a:chExt cx="1339371" cy="2529605"/>
          </a:xfrm>
        </p:grpSpPr>
        <p:cxnSp>
          <p:nvCxnSpPr>
            <p:cNvPr id="32" name="Straight Arrow Connector 31">
              <a:extLst>
                <a:ext uri="{FF2B5EF4-FFF2-40B4-BE49-F238E27FC236}">
                  <a16:creationId xmlns:a16="http://schemas.microsoft.com/office/drawing/2014/main" id="{0BCCD34F-5C12-C7DB-7BA2-2BC9459D57AB}"/>
                </a:ext>
              </a:extLst>
            </p:cNvPr>
            <p:cNvCxnSpPr>
              <a:cxnSpLocks/>
            </p:cNvCxnSpPr>
            <p:nvPr/>
          </p:nvCxnSpPr>
          <p:spPr>
            <a:xfrm flipH="1" flipV="1">
              <a:off x="8944364" y="3063542"/>
              <a:ext cx="1339371" cy="1809773"/>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E702AAB-EB26-DBAD-51D4-E26D9E377814}"/>
                </a:ext>
              </a:extLst>
            </p:cNvPr>
            <p:cNvCxnSpPr>
              <a:cxnSpLocks/>
            </p:cNvCxnSpPr>
            <p:nvPr/>
          </p:nvCxnSpPr>
          <p:spPr>
            <a:xfrm flipH="1" flipV="1">
              <a:off x="8998259" y="2671591"/>
              <a:ext cx="1285476" cy="2201724"/>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3BAAE04-B03F-CC8E-3A83-DCF97D988BF0}"/>
                </a:ext>
              </a:extLst>
            </p:cNvPr>
            <p:cNvCxnSpPr>
              <a:cxnSpLocks/>
            </p:cNvCxnSpPr>
            <p:nvPr/>
          </p:nvCxnSpPr>
          <p:spPr>
            <a:xfrm flipH="1" flipV="1">
              <a:off x="9036039" y="2343710"/>
              <a:ext cx="1247696" cy="2529605"/>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336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8" grpId="0"/>
      <p:bldP spid="29" grpId="0"/>
      <p:bldP spid="3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7A61-C3D0-3583-B357-0AEA9FC98275}"/>
              </a:ext>
            </a:extLst>
          </p:cNvPr>
          <p:cNvSpPr>
            <a:spLocks noGrp="1"/>
          </p:cNvSpPr>
          <p:nvPr>
            <p:ph type="title"/>
          </p:nvPr>
        </p:nvSpPr>
        <p:spPr/>
        <p:txBody>
          <a:bodyPr>
            <a:normAutofit fontScale="90000"/>
          </a:bodyPr>
          <a:lstStyle/>
          <a:p>
            <a:r>
              <a:rPr kumimoji="0" lang="en-US" sz="4400" b="0" i="0" u="none" strike="noStrike" kern="1200" cap="none" spc="0" normalizeH="0" baseline="0" noProof="0" dirty="0">
                <a:ln>
                  <a:noFill/>
                </a:ln>
                <a:solidFill>
                  <a:prstClr val="black"/>
                </a:solidFill>
                <a:effectLst/>
                <a:uLnTx/>
                <a:uFillTx/>
                <a:latin typeface="Arial" panose="020B0604020202020204"/>
                <a:ea typeface="+mj-ea"/>
                <a:cs typeface="+mj-cs"/>
              </a:rPr>
              <a:t>Practical insights </a:t>
            </a:r>
            <a:r>
              <a:rPr kumimoji="0" lang="en-US" sz="3100" b="0" i="0" u="none" strike="noStrike" kern="1200" cap="none" spc="0" normalizeH="0" baseline="0" noProof="0" dirty="0">
                <a:ln>
                  <a:noFill/>
                </a:ln>
                <a:solidFill>
                  <a:prstClr val="black"/>
                </a:solidFill>
                <a:effectLst/>
                <a:uLnTx/>
                <a:uFillTx/>
                <a:latin typeface="Arial" panose="020B0604020202020204"/>
                <a:ea typeface="+mj-ea"/>
                <a:cs typeface="+mj-cs"/>
              </a:rPr>
              <a:t>(to maximize efficiency gain)</a:t>
            </a:r>
            <a:endParaRPr lang="en-US" dirty="0"/>
          </a:p>
        </p:txBody>
      </p:sp>
      <p:sp>
        <p:nvSpPr>
          <p:cNvPr id="3" name="Content Placeholder 2">
            <a:extLst>
              <a:ext uri="{FF2B5EF4-FFF2-40B4-BE49-F238E27FC236}">
                <a16:creationId xmlns:a16="http://schemas.microsoft.com/office/drawing/2014/main" id="{DAC852A4-B460-4104-49A8-7F1F686B135A}"/>
              </a:ext>
            </a:extLst>
          </p:cNvPr>
          <p:cNvSpPr>
            <a:spLocks noGrp="1"/>
          </p:cNvSpPr>
          <p:nvPr>
            <p:ph idx="1"/>
          </p:nvPr>
        </p:nvSpPr>
        <p:spPr/>
        <p:txBody>
          <a:bodyPr/>
          <a:lstStyle/>
          <a:p>
            <a:pPr marL="0" indent="0">
              <a:buNone/>
            </a:pPr>
            <a:r>
              <a:rPr lang="en-US" altLang="zh-CN" sz="2400" dirty="0"/>
              <a:t>2.</a:t>
            </a:r>
            <a:r>
              <a:rPr lang="zh-CN" altLang="en-US" sz="2400" dirty="0"/>
              <a:t> </a:t>
            </a:r>
            <a:r>
              <a:rPr lang="en-US" sz="2400" dirty="0"/>
              <a:t>It is important to account for </a:t>
            </a:r>
            <a:r>
              <a:rPr lang="en-US" sz="2400" b="1" dirty="0"/>
              <a:t>CAR/stratified randomization </a:t>
            </a:r>
            <a:r>
              <a:rPr lang="en-US" sz="2400" dirty="0"/>
              <a:t>or use universally applicable approaches</a:t>
            </a:r>
            <a:endParaRPr lang="en-US" sz="2400" b="1" dirty="0"/>
          </a:p>
          <a:p>
            <a:endParaRPr lang="en-US" dirty="0"/>
          </a:p>
        </p:txBody>
      </p:sp>
      <p:grpSp>
        <p:nvGrpSpPr>
          <p:cNvPr id="5" name="Picture 3">
            <a:extLst>
              <a:ext uri="{FF2B5EF4-FFF2-40B4-BE49-F238E27FC236}">
                <a16:creationId xmlns:a16="http://schemas.microsoft.com/office/drawing/2014/main" id="{1A97FE0D-5FCF-EE5E-86B7-0E9A5F238ED8}"/>
              </a:ext>
            </a:extLst>
          </p:cNvPr>
          <p:cNvGrpSpPr/>
          <p:nvPr/>
        </p:nvGrpSpPr>
        <p:grpSpPr>
          <a:xfrm>
            <a:off x="3722916" y="2206161"/>
            <a:ext cx="6140148" cy="4473835"/>
            <a:chOff x="3722916" y="2206161"/>
            <a:chExt cx="6140148" cy="4473835"/>
          </a:xfrm>
        </p:grpSpPr>
        <p:pic>
          <p:nvPicPr>
            <p:cNvPr id="6" name="Picture 5">
              <a:extLst>
                <a:ext uri="{FF2B5EF4-FFF2-40B4-BE49-F238E27FC236}">
                  <a16:creationId xmlns:a16="http://schemas.microsoft.com/office/drawing/2014/main" id="{D8FBC71D-6570-D74B-4E58-0D59FF31793E}"/>
                </a:ext>
              </a:extLst>
            </p:cNvPr>
            <p:cNvPicPr>
              <a:picLocks noChangeAspect="1"/>
            </p:cNvPicPr>
            <p:nvPr/>
          </p:nvPicPr>
          <p:blipFill>
            <a:blip r:embed="rId2"/>
            <a:srcRect/>
            <a:stretch/>
          </p:blipFill>
          <p:spPr>
            <a:xfrm>
              <a:off x="3722916" y="2206161"/>
              <a:ext cx="6140148" cy="4102930"/>
            </a:xfrm>
            <a:custGeom>
              <a:avLst/>
              <a:gdLst>
                <a:gd name="connsiteX0" fmla="*/ 79 w 6140150"/>
                <a:gd name="connsiteY0" fmla="*/ 53 h 4130410"/>
                <a:gd name="connsiteX1" fmla="*/ 6140231 w 6140150"/>
                <a:gd name="connsiteY1" fmla="*/ 53 h 4130410"/>
                <a:gd name="connsiteX2" fmla="*/ 6140231 w 6140150"/>
                <a:gd name="connsiteY2" fmla="*/ 4130465 h 4130410"/>
                <a:gd name="connsiteX3" fmla="*/ 79 w 6140150"/>
                <a:gd name="connsiteY3" fmla="*/ 4130465 h 4130410"/>
              </a:gdLst>
              <a:ahLst/>
              <a:cxnLst>
                <a:cxn ang="0">
                  <a:pos x="connsiteX0" y="connsiteY0"/>
                </a:cxn>
                <a:cxn ang="0">
                  <a:pos x="connsiteX1" y="connsiteY1"/>
                </a:cxn>
                <a:cxn ang="0">
                  <a:pos x="connsiteX2" y="connsiteY2"/>
                </a:cxn>
                <a:cxn ang="0">
                  <a:pos x="connsiteX3" y="connsiteY3"/>
                </a:cxn>
              </a:cxnLst>
              <a:rect l="l" t="t" r="r" b="b"/>
              <a:pathLst>
                <a:path w="6140150" h="4130410">
                  <a:moveTo>
                    <a:pt x="79" y="53"/>
                  </a:moveTo>
                  <a:lnTo>
                    <a:pt x="6140231" y="53"/>
                  </a:lnTo>
                  <a:lnTo>
                    <a:pt x="6140231" y="4130465"/>
                  </a:lnTo>
                  <a:lnTo>
                    <a:pt x="79" y="4130465"/>
                  </a:lnTo>
                  <a:close/>
                </a:path>
              </a:pathLst>
            </a:custGeom>
          </p:spPr>
        </p:pic>
        <p:sp>
          <p:nvSpPr>
            <p:cNvPr id="7" name="Freeform 6">
              <a:extLst>
                <a:ext uri="{FF2B5EF4-FFF2-40B4-BE49-F238E27FC236}">
                  <a16:creationId xmlns:a16="http://schemas.microsoft.com/office/drawing/2014/main" id="{8D83559B-00DB-151A-6C37-E23902BD83FD}"/>
                </a:ext>
              </a:extLst>
            </p:cNvPr>
            <p:cNvSpPr/>
            <p:nvPr/>
          </p:nvSpPr>
          <p:spPr>
            <a:xfrm>
              <a:off x="4452520" y="5372199"/>
              <a:ext cx="237736" cy="401570"/>
            </a:xfrm>
            <a:custGeom>
              <a:avLst/>
              <a:gdLst>
                <a:gd name="connsiteX0" fmla="*/ -1140 w 237736"/>
                <a:gd name="connsiteY0" fmla="*/ -224 h 401570"/>
                <a:gd name="connsiteX1" fmla="*/ 236597 w 237736"/>
                <a:gd name="connsiteY1" fmla="*/ -224 h 401570"/>
                <a:gd name="connsiteX2" fmla="*/ 236597 w 237736"/>
                <a:gd name="connsiteY2" fmla="*/ 401346 h 401570"/>
                <a:gd name="connsiteX3" fmla="*/ -1140 w 237736"/>
                <a:gd name="connsiteY3" fmla="*/ 401346 h 401570"/>
              </a:gdLst>
              <a:ahLst/>
              <a:cxnLst>
                <a:cxn ang="0">
                  <a:pos x="connsiteX0" y="connsiteY0"/>
                </a:cxn>
                <a:cxn ang="0">
                  <a:pos x="connsiteX1" y="connsiteY1"/>
                </a:cxn>
                <a:cxn ang="0">
                  <a:pos x="connsiteX2" y="connsiteY2"/>
                </a:cxn>
                <a:cxn ang="0">
                  <a:pos x="connsiteX3" y="connsiteY3"/>
                </a:cxn>
              </a:cxnLst>
              <a:rect l="l" t="t" r="r" b="b"/>
              <a:pathLst>
                <a:path w="237736" h="401570">
                  <a:moveTo>
                    <a:pt x="-1140" y="-224"/>
                  </a:moveTo>
                  <a:lnTo>
                    <a:pt x="236597" y="-224"/>
                  </a:lnTo>
                  <a:lnTo>
                    <a:pt x="236597" y="401346"/>
                  </a:lnTo>
                  <a:lnTo>
                    <a:pt x="-1140" y="401346"/>
                  </a:lnTo>
                  <a:close/>
                </a:path>
              </a:pathLst>
            </a:custGeom>
            <a:noFill/>
            <a:ln w="12287" cap="flat">
              <a:solidFill>
                <a:srgbClr val="000000"/>
              </a:solidFill>
              <a:prstDash val="solid"/>
              <a:round/>
            </a:ln>
          </p:spPr>
          <p:txBody>
            <a:bodyPr rtlCol="0" anchor="ctr"/>
            <a:lstStyle/>
            <a:p>
              <a:endParaRPr lang="en-US"/>
            </a:p>
          </p:txBody>
        </p:sp>
        <p:sp>
          <p:nvSpPr>
            <p:cNvPr id="8" name="TextBox 7">
              <a:extLst>
                <a:ext uri="{FF2B5EF4-FFF2-40B4-BE49-F238E27FC236}">
                  <a16:creationId xmlns:a16="http://schemas.microsoft.com/office/drawing/2014/main" id="{1D4061C7-86F2-53A6-73FA-3692C1DBCE69}"/>
                </a:ext>
              </a:extLst>
            </p:cNvPr>
            <p:cNvSpPr txBox="1"/>
            <p:nvPr/>
          </p:nvSpPr>
          <p:spPr>
            <a:xfrm>
              <a:off x="3921923" y="6375479"/>
              <a:ext cx="1551915" cy="304517"/>
            </a:xfrm>
            <a:prstGeom prst="rect">
              <a:avLst/>
            </a:prstGeom>
            <a:noFill/>
          </p:spPr>
          <p:txBody>
            <a:bodyPr wrap="none" rtlCol="0">
              <a:spAutoFit/>
            </a:bodyPr>
            <a:lstStyle/>
            <a:p>
              <a:pPr algn="l"/>
              <a:r>
                <a:rPr lang="en-US" sz="1800" spc="0" baseline="0">
                  <a:ln/>
                  <a:solidFill>
                    <a:srgbClr val="000000"/>
                  </a:solidFill>
                  <a:latin typeface="Arial"/>
                  <a:cs typeface="Arial"/>
                  <a:sym typeface="Arial"/>
                  <a:rtl val="0"/>
                </a:rPr>
                <a:t>Null Hypothesis</a:t>
              </a:r>
            </a:p>
          </p:txBody>
        </p:sp>
        <p:sp>
          <p:nvSpPr>
            <p:cNvPr id="9" name="Freeform 8">
              <a:extLst>
                <a:ext uri="{FF2B5EF4-FFF2-40B4-BE49-F238E27FC236}">
                  <a16:creationId xmlns:a16="http://schemas.microsoft.com/office/drawing/2014/main" id="{A237470C-4108-0A8C-10EE-E572F91402E1}"/>
                </a:ext>
              </a:extLst>
            </p:cNvPr>
            <p:cNvSpPr/>
            <p:nvPr/>
          </p:nvSpPr>
          <p:spPr>
            <a:xfrm>
              <a:off x="4546795" y="6072898"/>
              <a:ext cx="157479" cy="256086"/>
            </a:xfrm>
            <a:custGeom>
              <a:avLst/>
              <a:gdLst>
                <a:gd name="connsiteX0" fmla="*/ 149372 w 157479"/>
                <a:gd name="connsiteY0" fmla="*/ 255863 h 256086"/>
                <a:gd name="connsiteX1" fmla="*/ 37882 w 157479"/>
                <a:gd name="connsiteY1" fmla="*/ 71985 h 256086"/>
                <a:gd name="connsiteX2" fmla="*/ 44850 w 157479"/>
                <a:gd name="connsiteY2" fmla="*/ 67740 h 256086"/>
                <a:gd name="connsiteX3" fmla="*/ 156340 w 157479"/>
                <a:gd name="connsiteY3" fmla="*/ 251610 h 256086"/>
                <a:gd name="connsiteX4" fmla="*/ 7795 w 157479"/>
                <a:gd name="connsiteY4" fmla="*/ 109364 h 256086"/>
                <a:gd name="connsiteX5" fmla="*/ -1140 w 157479"/>
                <a:gd name="connsiteY5" fmla="*/ -224 h 256086"/>
                <a:gd name="connsiteX6" fmla="*/ 91905 w 157479"/>
                <a:gd name="connsiteY6" fmla="*/ 58389 h 25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479" h="256086">
                  <a:moveTo>
                    <a:pt x="149372" y="255863"/>
                  </a:moveTo>
                  <a:lnTo>
                    <a:pt x="37882" y="71985"/>
                  </a:lnTo>
                  <a:lnTo>
                    <a:pt x="44850" y="67740"/>
                  </a:lnTo>
                  <a:lnTo>
                    <a:pt x="156340" y="251610"/>
                  </a:lnTo>
                  <a:close/>
                  <a:moveTo>
                    <a:pt x="7795" y="109364"/>
                  </a:moveTo>
                  <a:lnTo>
                    <a:pt x="-1140" y="-224"/>
                  </a:lnTo>
                  <a:lnTo>
                    <a:pt x="91905" y="58389"/>
                  </a:lnTo>
                  <a:close/>
                </a:path>
              </a:pathLst>
            </a:custGeom>
            <a:solidFill>
              <a:srgbClr val="4472C4"/>
            </a:solidFill>
            <a:ln w="8192" cap="flat">
              <a:noFill/>
              <a:prstDash val="solid"/>
              <a:miter/>
            </a:ln>
          </p:spPr>
          <p:txBody>
            <a:bodyPr rtlCol="0" anchor="ctr"/>
            <a:lstStyle/>
            <a:p>
              <a:endParaRPr lang="en-US"/>
            </a:p>
          </p:txBody>
        </p:sp>
      </p:grpSp>
    </p:spTree>
    <p:extLst>
      <p:ext uri="{BB962C8B-B14F-4D97-AF65-F5344CB8AC3E}">
        <p14:creationId xmlns:p14="http://schemas.microsoft.com/office/powerpoint/2010/main" val="22307591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5E825F-3AA9-8582-C015-49B278123624}"/>
              </a:ext>
            </a:extLst>
          </p:cNvPr>
          <p:cNvSpPr>
            <a:spLocks noGrp="1"/>
          </p:cNvSpPr>
          <p:nvPr>
            <p:ph idx="1"/>
          </p:nvPr>
        </p:nvSpPr>
        <p:spPr/>
        <p:txBody>
          <a:bodyPr/>
          <a:lstStyle/>
          <a:p>
            <a:pPr marL="0" indent="0">
              <a:buNone/>
            </a:pPr>
            <a:r>
              <a:rPr lang="en-US" altLang="zh-CN" sz="2400" dirty="0"/>
              <a:t>3.</a:t>
            </a:r>
            <a:r>
              <a:rPr lang="zh-CN" altLang="en-US" sz="2400" dirty="0"/>
              <a:t> </a:t>
            </a:r>
            <a:r>
              <a:rPr lang="en-US" sz="2400" dirty="0"/>
              <a:t>Covariate adjustment is usually for </a:t>
            </a:r>
            <a:r>
              <a:rPr lang="en-US" sz="2400" b="1" dirty="0"/>
              <a:t>a small number of covariates</a:t>
            </a:r>
            <a:r>
              <a:rPr lang="en-US" sz="2400" dirty="0"/>
              <a:t>. If there are </a:t>
            </a:r>
            <a:r>
              <a:rPr lang="en-US" sz="2400" b="1" dirty="0"/>
              <a:t>many covariates</a:t>
            </a:r>
            <a:r>
              <a:rPr lang="en-US" sz="2400" dirty="0"/>
              <a:t>:</a:t>
            </a:r>
          </a:p>
          <a:p>
            <a:pPr lvl="1"/>
            <a:r>
              <a:rPr lang="en-US" sz="2000" dirty="0"/>
              <a:t>Variable selection: Van Lancker et al, 2024.</a:t>
            </a:r>
          </a:p>
          <a:p>
            <a:pPr lvl="1"/>
            <a:r>
              <a:rPr lang="en-US" sz="2000" dirty="0"/>
              <a:t>Cochran–Mantel–Haenszel methods (for sparse-stratum): </a:t>
            </a:r>
            <a:r>
              <a:rPr lang="en-US" sz="2000" dirty="0" err="1"/>
              <a:t>Qiu</a:t>
            </a:r>
            <a:r>
              <a:rPr lang="en-US" sz="2000" dirty="0"/>
              <a:t> et al. 2024</a:t>
            </a:r>
          </a:p>
          <a:p>
            <a:pPr marL="0" indent="0">
              <a:buNone/>
            </a:pPr>
            <a:r>
              <a:rPr lang="en-US" altLang="zh-CN" sz="2400" dirty="0"/>
              <a:t>4.</a:t>
            </a:r>
            <a:r>
              <a:rPr lang="zh-CN" altLang="en-US" sz="2400" dirty="0"/>
              <a:t> </a:t>
            </a:r>
            <a:r>
              <a:rPr lang="en-US" sz="2400" dirty="0"/>
              <a:t>Covariate adjustment in </a:t>
            </a:r>
            <a:r>
              <a:rPr lang="en-US" sz="2400" b="1" dirty="0"/>
              <a:t>both</a:t>
            </a:r>
            <a:r>
              <a:rPr lang="en-US" sz="2400" dirty="0"/>
              <a:t> </a:t>
            </a:r>
            <a:r>
              <a:rPr lang="en-US" sz="2400" b="1" dirty="0"/>
              <a:t>interim and final analysis</a:t>
            </a:r>
            <a:r>
              <a:rPr lang="en-US" sz="2400" dirty="0"/>
              <a:t>:</a:t>
            </a:r>
          </a:p>
          <a:p>
            <a:pPr lvl="1"/>
            <a:r>
              <a:rPr lang="en-US" sz="2000" dirty="0"/>
              <a:t>Orthogonalizing estimators to get independent increments (Van Lancker et al, 2025)</a:t>
            </a:r>
          </a:p>
          <a:p>
            <a:pPr lvl="1"/>
            <a:r>
              <a:rPr lang="en-US" sz="2000" dirty="0"/>
              <a:t>Re-calculating critical values by joint normality (</a:t>
            </a:r>
            <a:r>
              <a:rPr lang="en-US" sz="2000" dirty="0" err="1"/>
              <a:t>Bannick</a:t>
            </a:r>
            <a:r>
              <a:rPr lang="en-US" sz="2000" dirty="0"/>
              <a:t> et al. 2025)</a:t>
            </a:r>
          </a:p>
        </p:txBody>
      </p:sp>
      <p:sp>
        <p:nvSpPr>
          <p:cNvPr id="6" name="Title 1">
            <a:extLst>
              <a:ext uri="{FF2B5EF4-FFF2-40B4-BE49-F238E27FC236}">
                <a16:creationId xmlns:a16="http://schemas.microsoft.com/office/drawing/2014/main" id="{B6F05F7E-6F5A-F4A5-0048-94CE1E719D17}"/>
              </a:ext>
            </a:extLst>
          </p:cNvPr>
          <p:cNvSpPr>
            <a:spLocks noGrp="1"/>
          </p:cNvSpPr>
          <p:nvPr>
            <p:ph type="title"/>
          </p:nvPr>
        </p:nvSpPr>
        <p:spPr>
          <a:xfrm>
            <a:off x="838200" y="316372"/>
            <a:ext cx="10515600" cy="640936"/>
          </a:xfrm>
        </p:spPr>
        <p:txBody>
          <a:bodyPr>
            <a:normAutofit fontScale="90000"/>
          </a:bodyPr>
          <a:lstStyle/>
          <a:p>
            <a:r>
              <a:rPr lang="en-US" dirty="0"/>
              <a:t>Practical insights </a:t>
            </a:r>
            <a:r>
              <a:rPr lang="en-US" sz="3100" dirty="0"/>
              <a:t>(to maximize efficiency gain)</a:t>
            </a:r>
            <a:endParaRPr lang="en-US" dirty="0"/>
          </a:p>
        </p:txBody>
      </p:sp>
      <p:sp>
        <p:nvSpPr>
          <p:cNvPr id="7" name="TextBox 6">
            <a:extLst>
              <a:ext uri="{FF2B5EF4-FFF2-40B4-BE49-F238E27FC236}">
                <a16:creationId xmlns:a16="http://schemas.microsoft.com/office/drawing/2014/main" id="{5A852C04-D085-A571-60C6-62E5FE6B8020}"/>
              </a:ext>
            </a:extLst>
          </p:cNvPr>
          <p:cNvSpPr txBox="1"/>
          <p:nvPr/>
        </p:nvSpPr>
        <p:spPr>
          <a:xfrm>
            <a:off x="475706" y="5245959"/>
            <a:ext cx="11627084"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t>Van Lancker, Díaz and </a:t>
            </a:r>
            <a:r>
              <a:rPr lang="en-US" sz="1400" dirty="0" err="1"/>
              <a:t>Vansteelandt</a:t>
            </a:r>
            <a:r>
              <a:rPr lang="en-US" sz="1400" dirty="0"/>
              <a:t>, 2024. Automated, efficient and model-free inference for randomized clinical trials via data-driven covariate adjustment.</a:t>
            </a:r>
          </a:p>
          <a:p>
            <a:pPr marL="285750" indent="-285750">
              <a:buFont typeface="Arial" panose="020B0604020202020204" pitchFamily="34" charset="0"/>
              <a:buChar char="•"/>
            </a:pPr>
            <a:r>
              <a:rPr lang="en-US" sz="1400" dirty="0" err="1"/>
              <a:t>Qiu</a:t>
            </a:r>
            <a:r>
              <a:rPr lang="en-US" sz="1400" dirty="0"/>
              <a:t>, Qian, Yi, Wang, Du, Yi, and Ye 2024. Clarifying the Role of the Mantel-Haenszel Risk Difference Estimator in Randomized Clinical Trials.</a:t>
            </a:r>
          </a:p>
          <a:p>
            <a:pPr marL="285750" indent="-285750">
              <a:buFont typeface="Arial" panose="020B0604020202020204" pitchFamily="34" charset="0"/>
              <a:buChar char="•"/>
            </a:pPr>
            <a:r>
              <a:rPr lang="en-US" sz="1400" b="0" i="0" dirty="0">
                <a:solidFill>
                  <a:srgbClr val="222222"/>
                </a:solidFill>
                <a:effectLst/>
                <a:latin typeface="Arial" panose="020B0604020202020204" pitchFamily="34" charset="0"/>
              </a:rPr>
              <a:t>Van Lancker, Betz, and Rosenblum, 2025. Combining covariate adjustment with group sequential, information adaptive designs to improve randomized trial efficiency. </a:t>
            </a:r>
            <a:r>
              <a:rPr lang="en-US" sz="1400" b="0" i="1" dirty="0">
                <a:solidFill>
                  <a:srgbClr val="222222"/>
                </a:solidFill>
                <a:effectLst/>
                <a:latin typeface="Arial" panose="020B0604020202020204" pitchFamily="34" charset="0"/>
              </a:rPr>
              <a:t>Biometrics</a:t>
            </a:r>
            <a:r>
              <a:rPr lang="en-US" sz="1400" b="0" i="0" dirty="0">
                <a:solidFill>
                  <a:srgbClr val="222222"/>
                </a:solidFill>
                <a:effectLst/>
                <a:latin typeface="Arial" panose="020B0604020202020204" pitchFamily="34" charset="0"/>
              </a:rPr>
              <a:t>.</a:t>
            </a:r>
          </a:p>
          <a:p>
            <a:pPr marL="285750" indent="-285750">
              <a:buFont typeface="Arial" panose="020B0604020202020204" pitchFamily="34" charset="0"/>
              <a:buChar char="•"/>
            </a:pPr>
            <a:r>
              <a:rPr lang="en-US" sz="1400" b="0" i="0" dirty="0" err="1">
                <a:solidFill>
                  <a:srgbClr val="222222"/>
                </a:solidFill>
                <a:effectLst/>
                <a:latin typeface="Arial" panose="020B0604020202020204" pitchFamily="34" charset="0"/>
              </a:rPr>
              <a:t>Bannick</a:t>
            </a:r>
            <a:r>
              <a:rPr lang="en-US" sz="1400" b="0" i="0" dirty="0">
                <a:solidFill>
                  <a:srgbClr val="222222"/>
                </a:solidFill>
                <a:effectLst/>
                <a:latin typeface="Arial" panose="020B0604020202020204" pitchFamily="34" charset="0"/>
              </a:rPr>
              <a:t>, M.S., </a:t>
            </a:r>
            <a:r>
              <a:rPr lang="en-US" sz="1400" b="0" i="0" dirty="0" err="1">
                <a:solidFill>
                  <a:srgbClr val="222222"/>
                </a:solidFill>
                <a:effectLst/>
                <a:latin typeface="Arial" panose="020B0604020202020204" pitchFamily="34" charset="0"/>
              </a:rPr>
              <a:t>Heltshe</a:t>
            </a:r>
            <a:r>
              <a:rPr lang="en-US" sz="1400" b="0" i="0" dirty="0">
                <a:solidFill>
                  <a:srgbClr val="222222"/>
                </a:solidFill>
                <a:effectLst/>
                <a:latin typeface="Arial" panose="020B0604020202020204" pitchFamily="34" charset="0"/>
              </a:rPr>
              <a:t>, S.L. and Simon, N., 2025. Accounting for Inconsistent Use of Covariate Adjustment in Group Sequential Trials. </a:t>
            </a:r>
            <a:r>
              <a:rPr lang="en-US" sz="1400" b="0" i="1" dirty="0">
                <a:solidFill>
                  <a:srgbClr val="222222"/>
                </a:solidFill>
                <a:effectLst/>
                <a:latin typeface="Arial" panose="020B0604020202020204" pitchFamily="34" charset="0"/>
              </a:rPr>
              <a:t>Statistics in Medicine.</a:t>
            </a:r>
          </a:p>
          <a:p>
            <a:endParaRPr lang="en-US" sz="1400" dirty="0"/>
          </a:p>
        </p:txBody>
      </p:sp>
    </p:spTree>
    <p:extLst>
      <p:ext uri="{BB962C8B-B14F-4D97-AF65-F5344CB8AC3E}">
        <p14:creationId xmlns:p14="http://schemas.microsoft.com/office/powerpoint/2010/main" val="717605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2B0FB6-097E-CE0E-E072-C31447E8E6FD}"/>
              </a:ext>
            </a:extLst>
          </p:cNvPr>
          <p:cNvSpPr txBox="1"/>
          <p:nvPr/>
        </p:nvSpPr>
        <p:spPr>
          <a:xfrm>
            <a:off x="678873" y="2305615"/>
            <a:ext cx="10834254" cy="2246769"/>
          </a:xfrm>
          <a:prstGeom prst="rect">
            <a:avLst/>
          </a:prstGeom>
          <a:noFill/>
        </p:spPr>
        <p:txBody>
          <a:bodyPr wrap="square">
            <a:spAutoFit/>
          </a:bodyPr>
          <a:lstStyle/>
          <a:p>
            <a:pPr algn="ctr"/>
            <a:r>
              <a:rPr lang="en-US" sz="2800" dirty="0">
                <a:solidFill>
                  <a:srgbClr val="C00000"/>
                </a:solidFill>
              </a:rPr>
              <a:t>All methods are available in the unified, fit-for-purpose packages:</a:t>
            </a:r>
          </a:p>
          <a:p>
            <a:pPr algn="ctr"/>
            <a:endParaRPr lang="en-US" sz="2800" dirty="0">
              <a:solidFill>
                <a:srgbClr val="C00000"/>
              </a:solidFill>
            </a:endParaRPr>
          </a:p>
          <a:p>
            <a:pPr algn="ctr"/>
            <a:r>
              <a:rPr lang="en-US" sz="2800" b="1" dirty="0" err="1">
                <a:solidFill>
                  <a:srgbClr val="C00000"/>
                </a:solidFill>
              </a:rPr>
              <a:t>RobinCar</a:t>
            </a:r>
            <a:r>
              <a:rPr lang="en-US" sz="2800" b="1" dirty="0">
                <a:solidFill>
                  <a:srgbClr val="C00000"/>
                </a:solidFill>
              </a:rPr>
              <a:t> and RobinCar2</a:t>
            </a:r>
          </a:p>
          <a:p>
            <a:pPr algn="ctr"/>
            <a:endParaRPr lang="en-US" sz="2800" b="1" dirty="0">
              <a:solidFill>
                <a:srgbClr val="C00000"/>
              </a:solidFill>
            </a:endParaRPr>
          </a:p>
          <a:p>
            <a:pPr algn="ctr"/>
            <a:r>
              <a:rPr lang="en-US" sz="2800" b="1" dirty="0">
                <a:solidFill>
                  <a:srgbClr val="C00000"/>
                </a:solidFill>
              </a:rPr>
              <a:t>Both on CRAN</a:t>
            </a:r>
          </a:p>
        </p:txBody>
      </p:sp>
    </p:spTree>
    <p:extLst>
      <p:ext uri="{BB962C8B-B14F-4D97-AF65-F5344CB8AC3E}">
        <p14:creationId xmlns:p14="http://schemas.microsoft.com/office/powerpoint/2010/main" val="1670438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D8DC-F133-CA5D-A6D4-CD250AE7C18F}"/>
              </a:ext>
            </a:extLst>
          </p:cNvPr>
          <p:cNvSpPr>
            <a:spLocks noGrp="1"/>
          </p:cNvSpPr>
          <p:nvPr>
            <p:ph type="title"/>
          </p:nvPr>
        </p:nvSpPr>
        <p:spPr/>
        <p:txBody>
          <a:bodyPr>
            <a:normAutofit fontScale="90000"/>
          </a:bodyPr>
          <a:lstStyle/>
          <a:p>
            <a:r>
              <a:rPr lang="en-US" dirty="0"/>
              <a:t>Review</a:t>
            </a:r>
            <a:endParaRPr lang="en-US" dirty="0">
              <a:solidFill>
                <a:srgbClr val="C00000"/>
              </a:solidFill>
            </a:endParaRPr>
          </a:p>
        </p:txBody>
      </p:sp>
      <p:pic>
        <p:nvPicPr>
          <p:cNvPr id="3" name="Table 1">
            <a:extLst>
              <a:ext uri="{FF2B5EF4-FFF2-40B4-BE49-F238E27FC236}">
                <a16:creationId xmlns:a16="http://schemas.microsoft.com/office/drawing/2014/main" id="{6D5E338C-EBAA-1630-9B06-35389B5DFB07}"/>
              </a:ext>
            </a:extLst>
          </p:cNvPr>
          <p:cNvPicPr/>
          <p:nvPr/>
        </p:nvPicPr>
        <p:blipFill rotWithShape="1">
          <a:blip r:embed="rId3"/>
          <a:srcRect t="-393" b="-1916"/>
          <a:stretch/>
        </p:blipFill>
        <p:spPr>
          <a:xfrm>
            <a:off x="838201" y="1249785"/>
            <a:ext cx="6230471" cy="1868746"/>
          </a:xfrm>
          <a:prstGeom prst="rect">
            <a:avLst/>
          </a:prstGeom>
        </p:spPr>
      </p:pic>
      <p:sp>
        <p:nvSpPr>
          <p:cNvPr id="4" name="Footnote">
            <a:extLst>
              <a:ext uri="{FF2B5EF4-FFF2-40B4-BE49-F238E27FC236}">
                <a16:creationId xmlns:a16="http://schemas.microsoft.com/office/drawing/2014/main" id="{03701CF1-2BF7-7A5D-FF2A-E91F928B07B4}"/>
              </a:ext>
            </a:extLst>
          </p:cNvPr>
          <p:cNvSpPr txBox="1"/>
          <p:nvPr/>
        </p:nvSpPr>
        <p:spPr>
          <a:xfrm>
            <a:off x="904220" y="3012155"/>
            <a:ext cx="3988162" cy="261610"/>
          </a:xfrm>
          <a:prstGeom prst="rect">
            <a:avLst/>
          </a:prstGeom>
          <a:noFill/>
        </p:spPr>
        <p:txBody>
          <a:bodyPr wrap="square" lIns="0" rIns="0" rtlCol="0">
            <a:spAutoFit/>
          </a:bodyPr>
          <a:lstStyle/>
          <a:p>
            <a:r>
              <a:rPr lang="en-US" sz="1100" i="1" dirty="0"/>
              <a:t>* Page 6 of FDA final guidance for covariate adjustment.</a:t>
            </a:r>
          </a:p>
        </p:txBody>
      </p:sp>
      <mc:AlternateContent xmlns:mc="http://schemas.openxmlformats.org/markup-compatibility/2006" xmlns:a14="http://schemas.microsoft.com/office/drawing/2010/main">
        <mc:Choice Requires="a14">
          <p:sp>
            <p:nvSpPr>
              <p:cNvPr id="5" name="Notation textbox">
                <a:extLst>
                  <a:ext uri="{FF2B5EF4-FFF2-40B4-BE49-F238E27FC236}">
                    <a16:creationId xmlns:a16="http://schemas.microsoft.com/office/drawing/2014/main" id="{249E00D6-535F-345D-8067-C9943DDC68D4}"/>
                  </a:ext>
                </a:extLst>
              </p:cNvPr>
              <p:cNvSpPr txBox="1">
                <a:spLocks/>
              </p:cNvSpPr>
              <p:nvPr/>
            </p:nvSpPr>
            <p:spPr>
              <a:xfrm>
                <a:off x="609601" y="3429000"/>
                <a:ext cx="10972798" cy="3065198"/>
              </a:xfrm>
              <a:prstGeom prst="rect">
                <a:avLst/>
              </a:prstGeom>
              <a:noFill/>
            </p:spPr>
            <p:txBody>
              <a:bodyPr wrap="square" rtlCol="0">
                <a:spAutoFit/>
              </a:bodyPr>
              <a:lstStyle/>
              <a:p>
                <a:pPr>
                  <a:spcAft>
                    <a:spcPts val="600"/>
                  </a:spcAft>
                </a:pPr>
                <a:r>
                  <a:rPr lang="en-US" sz="1600" b="1" u="sng" dirty="0"/>
                  <a:t>Notation</a:t>
                </a:r>
              </a:p>
              <a:p>
                <a:pPr marL="285750" indent="-285750">
                  <a:buFont typeface="Arial" panose="020B0604020202020204" pitchFamily="34" charset="0"/>
                  <a:buChar char="•"/>
                </a:pPr>
                <a:r>
                  <a:rPr lang="en-US" sz="1600" dirty="0"/>
                  <a:t>Let </a:t>
                </a:r>
                <a14:m>
                  <m:oMath xmlns:m="http://schemas.openxmlformats.org/officeDocument/2006/math">
                    <m:r>
                      <a:rPr lang="en-US" sz="1600" i="1" dirty="0" smtClean="0">
                        <a:latin typeface="Cambria Math" panose="02040503050406030204" pitchFamily="18" charset="0"/>
                      </a:rPr>
                      <m:t>𝑋</m:t>
                    </m:r>
                  </m:oMath>
                </a14:m>
                <a:r>
                  <a:rPr lang="en-US" sz="1600" dirty="0"/>
                  <a:t> denote biomarker, </a:t>
                </a:r>
                <a14:m>
                  <m:oMath xmlns:m="http://schemas.openxmlformats.org/officeDocument/2006/math">
                    <m:r>
                      <a:rPr lang="en-US" sz="1600" b="0" i="1" smtClean="0">
                        <a:latin typeface="Cambria Math" panose="02040503050406030204" pitchFamily="18" charset="0"/>
                      </a:rPr>
                      <m:t>𝑋</m:t>
                    </m:r>
                    <m:r>
                      <a:rPr lang="en-US" sz="1600" b="0" i="1" smtClean="0">
                        <a:latin typeface="Cambria Math" panose="02040503050406030204" pitchFamily="18" charset="0"/>
                      </a:rPr>
                      <m:t>∈{</m:t>
                    </m:r>
                    <m:r>
                      <a:rPr lang="en-US" sz="1600" b="0" i="1" smtClean="0">
                        <a:latin typeface="Cambria Math" panose="02040503050406030204" pitchFamily="18" charset="0"/>
                      </a:rPr>
                      <m:t>𝑃𝑜𝑠</m:t>
                    </m:r>
                    <m:r>
                      <a:rPr lang="en-US" sz="1600" b="0" i="1" smtClean="0">
                        <a:latin typeface="Cambria Math" panose="02040503050406030204" pitchFamily="18" charset="0"/>
                      </a:rPr>
                      <m:t>,</m:t>
                    </m:r>
                    <m:r>
                      <a:rPr lang="en-US" sz="1600" b="0" i="1" smtClean="0">
                        <a:latin typeface="Cambria Math" panose="02040503050406030204" pitchFamily="18" charset="0"/>
                      </a:rPr>
                      <m:t>𝑁𝑒𝑔</m:t>
                    </m:r>
                    <m:r>
                      <a:rPr lang="en-US" sz="1600" b="0" i="1" smtClean="0">
                        <a:latin typeface="Cambria Math" panose="02040503050406030204" pitchFamily="18" charset="0"/>
                      </a:rPr>
                      <m:t>}</m:t>
                    </m:r>
                  </m:oMath>
                </a14:m>
                <a:endParaRPr lang="en-US" sz="1600" dirty="0"/>
              </a:p>
              <a:p>
                <a:pPr marL="285750" indent="-285750">
                  <a:buFont typeface="Arial" panose="020B0604020202020204" pitchFamily="34" charset="0"/>
                  <a:buChar char="•"/>
                </a:pPr>
                <a:r>
                  <a:rPr lang="en-US" sz="1600" dirty="0"/>
                  <a:t>Let </a:t>
                </a:r>
                <a14:m>
                  <m:oMath xmlns:m="http://schemas.openxmlformats.org/officeDocument/2006/math">
                    <m:r>
                      <a:rPr lang="en-US" sz="1600" i="1" dirty="0" smtClean="0">
                        <a:latin typeface="Cambria Math" panose="02040503050406030204" pitchFamily="18" charset="0"/>
                      </a:rPr>
                      <m:t>𝐴</m:t>
                    </m:r>
                  </m:oMath>
                </a14:m>
                <a:r>
                  <a:rPr lang="en-US" sz="1600" dirty="0"/>
                  <a:t> denote treatment, </a:t>
                </a:r>
                <a14:m>
                  <m:oMath xmlns:m="http://schemas.openxmlformats.org/officeDocument/2006/math">
                    <m:r>
                      <a:rPr lang="en-US" sz="1600" b="0" i="1" smtClean="0">
                        <a:latin typeface="Cambria Math" panose="02040503050406030204" pitchFamily="18" charset="0"/>
                      </a:rPr>
                      <m:t>𝐴</m:t>
                    </m:r>
                    <m:r>
                      <a:rPr lang="en-US" sz="1600" b="0" i="1" smtClean="0">
                        <a:latin typeface="Cambria Math" panose="02040503050406030204" pitchFamily="18" charset="0"/>
                      </a:rPr>
                      <m:t>∈{0,1}</m:t>
                    </m:r>
                  </m:oMath>
                </a14:m>
                <a:r>
                  <a:rPr lang="en-US" sz="1600" dirty="0"/>
                  <a:t>, where 0 represents Placebo</a:t>
                </a:r>
              </a:p>
              <a:p>
                <a:pPr marL="285750" indent="-285750">
                  <a:buFont typeface="Arial" panose="020B0604020202020204" pitchFamily="34" charset="0"/>
                  <a:buChar char="•"/>
                </a:pPr>
                <a:r>
                  <a:rPr lang="en-US" sz="1600" dirty="0"/>
                  <a:t>Let </a:t>
                </a:r>
                <a14:m>
                  <m:oMath xmlns:m="http://schemas.openxmlformats.org/officeDocument/2006/math">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0</m:t>
                                </m:r>
                              </m:e>
                            </m:d>
                          </m:sup>
                        </m:sSup>
                        <m:r>
                          <a:rPr lang="en-US" sz="1600" b="0" i="1"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e>
                    </m:d>
                  </m:oMath>
                </a14:m>
                <a:r>
                  <a:rPr lang="en-US" sz="1600" dirty="0"/>
                  <a:t> denote potential outcomes under treatment 0 and 1</a:t>
                </a:r>
              </a:p>
              <a:p>
                <a:pPr marL="285750" indent="-285750">
                  <a:buFont typeface="Arial" panose="020B0604020202020204" pitchFamily="34" charset="0"/>
                  <a:buChar char="•"/>
                </a:pPr>
                <a:r>
                  <a:rPr lang="en-US" sz="1600" dirty="0"/>
                  <a:t>Then </a:t>
                </a:r>
                <a14:m>
                  <m:oMath xmlns:m="http://schemas.openxmlformats.org/officeDocument/2006/math">
                    <m:r>
                      <a:rPr lang="en-US" sz="1600" b="0" i="1" smtClean="0">
                        <a:latin typeface="Cambria Math" panose="02040503050406030204" pitchFamily="18" charset="0"/>
                      </a:rPr>
                      <m:t>𝑌</m:t>
                    </m:r>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i="1">
                                <a:latin typeface="Cambria Math" panose="02040503050406030204" pitchFamily="18" charset="0"/>
                              </a:rPr>
                              <m:t>1</m:t>
                            </m:r>
                          </m:e>
                        </m:d>
                      </m:sup>
                    </m:sSup>
                    <m:r>
                      <a:rPr lang="en-US" sz="1600" b="0" i="1" smtClean="0">
                        <a:latin typeface="Cambria Math" panose="02040503050406030204" pitchFamily="18" charset="0"/>
                      </a:rPr>
                      <m:t>∗</m:t>
                    </m:r>
                    <m:r>
                      <a:rPr lang="en-US" sz="1600" b="0" i="1" smtClean="0">
                        <a:latin typeface="Cambria Math" panose="02040503050406030204" pitchFamily="18" charset="0"/>
                      </a:rPr>
                      <m:t>𝐴</m:t>
                    </m:r>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0</m:t>
                            </m:r>
                          </m:e>
                        </m:d>
                      </m:sup>
                    </m:sSup>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d>
                    <m:r>
                      <a:rPr lang="en-US" sz="1600" b="0" i="1" smtClean="0">
                        <a:latin typeface="Cambria Math" panose="02040503050406030204" pitchFamily="18" charset="0"/>
                      </a:rPr>
                      <m:t> </m:t>
                    </m:r>
                  </m:oMath>
                </a14:m>
                <a:r>
                  <a:rPr lang="en-US" sz="1600" dirty="0"/>
                  <a:t>is the observed outcome</a:t>
                </a:r>
              </a:p>
              <a:p>
                <a:pPr>
                  <a:spcBef>
                    <a:spcPts val="1200"/>
                  </a:spcBef>
                  <a:spcAft>
                    <a:spcPts val="600"/>
                  </a:spcAft>
                </a:pPr>
                <a:r>
                  <a:rPr lang="en-US" sz="1600" b="1" u="sng" dirty="0"/>
                  <a:t>Population-Level Summary (Estimand Attribute)</a:t>
                </a:r>
              </a:p>
              <a:p>
                <a:pPr marL="285750" indent="-285750">
                  <a:buFont typeface="Wingdings" panose="05000000000000000000" pitchFamily="2" charset="2"/>
                  <a:buChar char="§"/>
                </a:pPr>
                <a:r>
                  <a:rPr lang="en-US" sz="1600" dirty="0">
                    <a:highlight>
                      <a:srgbClr val="CC8C98"/>
                    </a:highlight>
                  </a:rPr>
                  <a:t>Conditional</a:t>
                </a:r>
                <a:r>
                  <a:rPr lang="en-US" sz="1600" dirty="0"/>
                  <a:t> </a:t>
                </a:r>
                <a:r>
                  <a:rPr lang="en-US" sz="1600" dirty="0">
                    <a:solidFill>
                      <a:srgbClr val="CC8C98"/>
                    </a:solidFill>
                  </a:rPr>
                  <a:t>– a function of </a:t>
                </a:r>
                <a14:m>
                  <m:oMath xmlns:m="http://schemas.openxmlformats.org/officeDocument/2006/math">
                    <m:r>
                      <a:rPr lang="en-US" sz="1600" i="1" dirty="0">
                        <a:solidFill>
                          <a:srgbClr val="CC8C98"/>
                        </a:solidFill>
                        <a:latin typeface="Cambria Math" panose="02040503050406030204" pitchFamily="18" charset="0"/>
                      </a:rPr>
                      <m:t>𝑋</m:t>
                    </m:r>
                  </m:oMath>
                </a14:m>
                <a:r>
                  <a:rPr lang="en-US" sz="1600" dirty="0">
                    <a:solidFill>
                      <a:schemeClr val="tx1"/>
                    </a:solidFill>
                  </a:rPr>
                  <a:t>:</a:t>
                </a:r>
                <a:r>
                  <a:rPr lang="en-US" sz="1600" dirty="0"/>
                  <a:t> </a:t>
                </a:r>
                <a14:m>
                  <m:oMath xmlns:m="http://schemas.openxmlformats.org/officeDocument/2006/math">
                    <m:r>
                      <m:rPr>
                        <m:sty m:val="p"/>
                      </m:rPr>
                      <a:rPr lang="en-US" sz="1600" b="0" i="1" smtClean="0">
                        <a:latin typeface="Cambria Math" panose="02040503050406030204" pitchFamily="18" charset="0"/>
                      </a:rPr>
                      <m:t>E</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p>
                        <m:r>
                          <a:rPr lang="en-US" sz="1600" b="0" i="1" smtClean="0">
                            <a:latin typeface="Cambria Math" panose="02040503050406030204" pitchFamily="18" charset="0"/>
                          </a:rPr>
                          <m:t>|</m:t>
                        </m:r>
                        <m:r>
                          <a:rPr lang="en-US" sz="1600" b="0" i="1" smtClean="0">
                            <a:latin typeface="Cambria Math" panose="02040503050406030204" pitchFamily="18" charset="0"/>
                          </a:rPr>
                          <m:t>𝑋</m:t>
                        </m:r>
                      </m:e>
                    </m:d>
                  </m:oMath>
                </a14:m>
                <a:r>
                  <a:rPr lang="en-US" sz="1600" dirty="0"/>
                  <a:t> and </a:t>
                </a:r>
                <a14:m>
                  <m:oMath xmlns:m="http://schemas.openxmlformats.org/officeDocument/2006/math">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b="0" i="1" smtClean="0">
                                    <a:latin typeface="Cambria Math" panose="02040503050406030204" pitchFamily="18" charset="0"/>
                                  </a:rPr>
                                  <m:t>0</m:t>
                                </m:r>
                              </m:e>
                            </m:d>
                          </m:sup>
                        </m:sSup>
                        <m:r>
                          <a:rPr lang="en-US" sz="1600" i="1">
                            <a:latin typeface="Cambria Math" panose="02040503050406030204" pitchFamily="18" charset="0"/>
                          </a:rPr>
                          <m:t>|</m:t>
                        </m:r>
                        <m:r>
                          <a:rPr lang="en-US" sz="1600" i="1">
                            <a:latin typeface="Cambria Math" panose="02040503050406030204" pitchFamily="18" charset="0"/>
                          </a:rPr>
                          <m:t>𝑋</m:t>
                        </m:r>
                      </m:e>
                    </m:d>
                  </m:oMath>
                </a14:m>
                <a:r>
                  <a:rPr lang="en-US" sz="1600" i="1" dirty="0"/>
                  <a:t>   or   </a:t>
                </a:r>
                <a14:m>
                  <m:oMath xmlns:m="http://schemas.openxmlformats.org/officeDocument/2006/math">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r>
                          <a:rPr lang="en-US" sz="1600" b="0" i="1" smtClean="0">
                            <a:latin typeface="Cambria Math" panose="02040503050406030204" pitchFamily="18" charset="0"/>
                          </a:rPr>
                          <m:t>𝑌</m:t>
                        </m:r>
                        <m:r>
                          <a:rPr lang="en-US" sz="1600" i="1">
                            <a:latin typeface="Cambria Math" panose="02040503050406030204" pitchFamily="18" charset="0"/>
                          </a:rPr>
                          <m:t>|</m:t>
                        </m:r>
                        <m:r>
                          <a:rPr lang="en-US" sz="1600" b="0" i="1" smtClean="0">
                            <a:latin typeface="Cambria Math" panose="02040503050406030204" pitchFamily="18" charset="0"/>
                          </a:rPr>
                          <m:t>𝐴</m:t>
                        </m:r>
                        <m:r>
                          <a:rPr lang="en-US" sz="1600" b="0" i="1" smtClean="0">
                            <a:latin typeface="Cambria Math" panose="02040503050406030204" pitchFamily="18" charset="0"/>
                          </a:rPr>
                          <m:t>=1, </m:t>
                        </m:r>
                        <m:r>
                          <a:rPr lang="en-US" sz="1600" i="1">
                            <a:latin typeface="Cambria Math" panose="02040503050406030204" pitchFamily="18" charset="0"/>
                          </a:rPr>
                          <m:t>𝑋</m:t>
                        </m:r>
                      </m:e>
                    </m:d>
                  </m:oMath>
                </a14:m>
                <a:r>
                  <a:rPr lang="en-US" sz="1600" dirty="0"/>
                  <a:t> and </a:t>
                </a:r>
                <a14:m>
                  <m:oMath xmlns:m="http://schemas.openxmlformats.org/officeDocument/2006/math">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r>
                          <a:rPr lang="en-US" sz="1600" b="0" i="1" smtClean="0">
                            <a:latin typeface="Cambria Math" panose="02040503050406030204" pitchFamily="18" charset="0"/>
                          </a:rPr>
                          <m:t>𝑌</m:t>
                        </m:r>
                        <m:r>
                          <a:rPr lang="en-US" sz="1600" i="1">
                            <a:latin typeface="Cambria Math" panose="02040503050406030204" pitchFamily="18" charset="0"/>
                          </a:rPr>
                          <m:t>|</m:t>
                        </m:r>
                        <m:r>
                          <a:rPr lang="en-US" sz="1600" b="0" i="1" smtClean="0">
                            <a:latin typeface="Cambria Math" panose="02040503050406030204" pitchFamily="18" charset="0"/>
                          </a:rPr>
                          <m:t>𝐴</m:t>
                        </m:r>
                        <m:r>
                          <a:rPr lang="en-US" sz="1600" b="0" i="1" smtClean="0">
                            <a:latin typeface="Cambria Math" panose="02040503050406030204" pitchFamily="18" charset="0"/>
                          </a:rPr>
                          <m:t>=0,</m:t>
                        </m:r>
                        <m:r>
                          <a:rPr lang="en-US" sz="1600" i="1">
                            <a:latin typeface="Cambria Math" panose="02040503050406030204" pitchFamily="18" charset="0"/>
                          </a:rPr>
                          <m:t>𝑋</m:t>
                        </m:r>
                      </m:e>
                    </m:d>
                  </m:oMath>
                </a14:m>
                <a:endParaRPr lang="en-US" sz="1600" dirty="0"/>
              </a:p>
              <a:p>
                <a:pPr marL="285750" indent="-285750">
                  <a:buFont typeface="Wingdings" panose="05000000000000000000" pitchFamily="2" charset="2"/>
                  <a:buChar char="§"/>
                </a:pPr>
                <a:r>
                  <a:rPr lang="en-US" sz="1600" dirty="0">
                    <a:highlight>
                      <a:srgbClr val="FFD100"/>
                    </a:highlight>
                  </a:rPr>
                  <a:t>Unconditional</a:t>
                </a:r>
                <a:r>
                  <a:rPr lang="en-US" sz="1600" dirty="0"/>
                  <a:t>:		   </a:t>
                </a:r>
                <a:r>
                  <a:rPr lang="en-US" sz="700" dirty="0"/>
                  <a:t> </a:t>
                </a:r>
                <a:r>
                  <a:rPr lang="en-US" sz="100" dirty="0"/>
                  <a:t> </a:t>
                </a:r>
                <a14:m>
                  <m:oMath xmlns:m="http://schemas.openxmlformats.org/officeDocument/2006/math">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i="1">
                                    <a:latin typeface="Cambria Math" panose="02040503050406030204" pitchFamily="18" charset="0"/>
                                  </a:rPr>
                                  <m:t>1</m:t>
                                </m:r>
                              </m:e>
                            </m:d>
                          </m:sup>
                        </m:sSup>
                      </m:e>
                    </m:d>
                  </m:oMath>
                </a14:m>
                <a:r>
                  <a:rPr lang="en-US" sz="1600" dirty="0"/>
                  <a:t> and </a:t>
                </a:r>
                <a14:m>
                  <m:oMath xmlns:m="http://schemas.openxmlformats.org/officeDocument/2006/math">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d>
                              <m:dPr>
                                <m:ctrlPr>
                                  <a:rPr lang="en-US" sz="1600" i="1">
                                    <a:latin typeface="Cambria Math" panose="02040503050406030204" pitchFamily="18" charset="0"/>
                                  </a:rPr>
                                </m:ctrlPr>
                              </m:dPr>
                              <m:e>
                                <m:r>
                                  <a:rPr lang="en-US" sz="1600" i="1">
                                    <a:latin typeface="Cambria Math" panose="02040503050406030204" pitchFamily="18" charset="0"/>
                                  </a:rPr>
                                  <m:t>0</m:t>
                                </m:r>
                              </m:e>
                            </m:d>
                          </m:sup>
                        </m:sSup>
                      </m:e>
                    </m:d>
                  </m:oMath>
                </a14:m>
                <a:r>
                  <a:rPr lang="en-US" sz="1600" i="1" dirty="0"/>
                  <a:t>          or</a:t>
                </a:r>
                <a:r>
                  <a:rPr lang="en-US" sz="1600" dirty="0"/>
                  <a:t>   </a:t>
                </a:r>
                <a14:m>
                  <m:oMath xmlns:m="http://schemas.openxmlformats.org/officeDocument/2006/math">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r>
                          <a:rPr lang="en-US" sz="1600" i="1">
                            <a:latin typeface="Cambria Math" panose="02040503050406030204" pitchFamily="18" charset="0"/>
                          </a:rPr>
                          <m:t>𝑌</m:t>
                        </m:r>
                        <m:r>
                          <a:rPr lang="en-US" sz="1600" i="1">
                            <a:latin typeface="Cambria Math" panose="02040503050406030204" pitchFamily="18" charset="0"/>
                          </a:rPr>
                          <m:t>|</m:t>
                        </m:r>
                        <m:r>
                          <a:rPr lang="en-US" sz="1600" i="1">
                            <a:latin typeface="Cambria Math" panose="02040503050406030204" pitchFamily="18" charset="0"/>
                          </a:rPr>
                          <m:t>𝐴</m:t>
                        </m:r>
                        <m:r>
                          <a:rPr lang="en-US" sz="1600" i="1">
                            <a:latin typeface="Cambria Math" panose="02040503050406030204" pitchFamily="18" charset="0"/>
                          </a:rPr>
                          <m:t>=1</m:t>
                        </m:r>
                      </m:e>
                    </m:d>
                  </m:oMath>
                </a14:m>
                <a:r>
                  <a:rPr lang="en-US" sz="1600" dirty="0"/>
                  <a:t> and </a:t>
                </a:r>
                <a14:m>
                  <m:oMath xmlns:m="http://schemas.openxmlformats.org/officeDocument/2006/math">
                    <m:r>
                      <m:rPr>
                        <m:sty m:val="p"/>
                      </m:rPr>
                      <a:rPr lang="en-US" sz="1600" i="1">
                        <a:latin typeface="Cambria Math" panose="02040503050406030204" pitchFamily="18" charset="0"/>
                      </a:rPr>
                      <m:t>E</m:t>
                    </m:r>
                    <m:d>
                      <m:dPr>
                        <m:ctrlPr>
                          <a:rPr lang="en-US" sz="1600" i="1">
                            <a:latin typeface="Cambria Math" panose="02040503050406030204" pitchFamily="18" charset="0"/>
                          </a:rPr>
                        </m:ctrlPr>
                      </m:dPr>
                      <m:e>
                        <m:r>
                          <a:rPr lang="en-US" sz="1600" i="1">
                            <a:latin typeface="Cambria Math" panose="02040503050406030204" pitchFamily="18" charset="0"/>
                          </a:rPr>
                          <m:t>𝑌</m:t>
                        </m:r>
                        <m:r>
                          <a:rPr lang="en-US" sz="1600" i="1">
                            <a:latin typeface="Cambria Math" panose="02040503050406030204" pitchFamily="18" charset="0"/>
                          </a:rPr>
                          <m:t>|</m:t>
                        </m:r>
                        <m:r>
                          <a:rPr lang="en-US" sz="1600" i="1">
                            <a:latin typeface="Cambria Math" panose="02040503050406030204" pitchFamily="18" charset="0"/>
                          </a:rPr>
                          <m:t>𝐴</m:t>
                        </m:r>
                        <m:r>
                          <a:rPr lang="en-US" sz="1600" i="1">
                            <a:latin typeface="Cambria Math" panose="02040503050406030204" pitchFamily="18" charset="0"/>
                          </a:rPr>
                          <m:t>=0</m:t>
                        </m:r>
                      </m:e>
                    </m:d>
                  </m:oMath>
                </a14:m>
                <a:endParaRPr lang="en-US" sz="1600" dirty="0"/>
              </a:p>
              <a:p>
                <a:pPr marL="285750" indent="-285750">
                  <a:spcBef>
                    <a:spcPts val="600"/>
                  </a:spcBef>
                  <a:buFont typeface="Wingdings" pitchFamily="2" charset="2"/>
                  <a:buChar char="v"/>
                </a:pPr>
                <a:r>
                  <a:rPr lang="en-US" sz="1600" dirty="0">
                    <a:solidFill>
                      <a:srgbClr val="C00000"/>
                    </a:solidFill>
                  </a:rPr>
                  <a:t>The difference between conditional and unconditional estimand is whether the population-level summary of the outcome conditions on baseline covariates or not, w.r.t. the same population.</a:t>
                </a:r>
              </a:p>
            </p:txBody>
          </p:sp>
        </mc:Choice>
        <mc:Fallback xmlns="">
          <p:sp>
            <p:nvSpPr>
              <p:cNvPr id="5" name="Notation textbox">
                <a:extLst>
                  <a:ext uri="{FF2B5EF4-FFF2-40B4-BE49-F238E27FC236}">
                    <a16:creationId xmlns:a16="http://schemas.microsoft.com/office/drawing/2014/main" id="{249E00D6-535F-345D-8067-C9943DDC68D4}"/>
                  </a:ext>
                </a:extLst>
              </p:cNvPr>
              <p:cNvSpPr txBox="1">
                <a:spLocks noRot="1" noChangeAspect="1" noMove="1" noResize="1" noEditPoints="1" noAdjustHandles="1" noChangeArrowheads="1" noChangeShapeType="1" noTextEdit="1"/>
              </p:cNvSpPr>
              <p:nvPr/>
            </p:nvSpPr>
            <p:spPr>
              <a:xfrm>
                <a:off x="609601" y="3429000"/>
                <a:ext cx="10972798" cy="3065198"/>
              </a:xfrm>
              <a:prstGeom prst="rect">
                <a:avLst/>
              </a:prstGeom>
              <a:blipFill>
                <a:blip r:embed="rId4"/>
                <a:stretch>
                  <a:fillRect l="-347" t="-826" b="-1653"/>
                </a:stretch>
              </a:blipFill>
            </p:spPr>
            <p:txBody>
              <a:bodyPr/>
              <a:lstStyle/>
              <a:p>
                <a:r>
                  <a:rPr lang="en-US">
                    <a:noFill/>
                  </a:rPr>
                  <a:t> </a:t>
                </a:r>
              </a:p>
            </p:txBody>
          </p:sp>
        </mc:Fallback>
      </mc:AlternateContent>
      <p:sp>
        <p:nvSpPr>
          <p:cNvPr id="6" name="value of 8.0">
            <a:extLst>
              <a:ext uri="{FF2B5EF4-FFF2-40B4-BE49-F238E27FC236}">
                <a16:creationId xmlns:a16="http://schemas.microsoft.com/office/drawing/2014/main" id="{76FD14DD-D306-2E5B-1E1F-59AAD81B25DA}"/>
              </a:ext>
            </a:extLst>
          </p:cNvPr>
          <p:cNvSpPr/>
          <p:nvPr/>
        </p:nvSpPr>
        <p:spPr>
          <a:xfrm>
            <a:off x="6184260" y="2106574"/>
            <a:ext cx="381837" cy="627987"/>
          </a:xfrm>
          <a:prstGeom prst="ellipse">
            <a:avLst/>
          </a:prstGeom>
          <a:noFill/>
          <a:ln w="28575">
            <a:solidFill>
              <a:srgbClr val="CC8C98"/>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7" name="conditional OR arrow">
            <a:extLst>
              <a:ext uri="{FF2B5EF4-FFF2-40B4-BE49-F238E27FC236}">
                <a16:creationId xmlns:a16="http://schemas.microsoft.com/office/drawing/2014/main" id="{E7DCE565-20A5-049C-8974-E975ED788D9A}"/>
              </a:ext>
            </a:extLst>
          </p:cNvPr>
          <p:cNvCxnSpPr>
            <a:cxnSpLocks/>
            <a:stCxn id="6" idx="7"/>
            <a:endCxn id="8" idx="1"/>
          </p:cNvCxnSpPr>
          <p:nvPr/>
        </p:nvCxnSpPr>
        <p:spPr>
          <a:xfrm flipV="1">
            <a:off x="6510178" y="1559587"/>
            <a:ext cx="1613906" cy="638954"/>
          </a:xfrm>
          <a:prstGeom prst="straightConnector1">
            <a:avLst/>
          </a:prstGeom>
          <a:ln w="19050">
            <a:solidFill>
              <a:srgbClr val="CC8C98"/>
            </a:solidFill>
            <a:tailEnd type="triangle"/>
          </a:ln>
        </p:spPr>
        <p:style>
          <a:lnRef idx="2">
            <a:schemeClr val="accent1"/>
          </a:lnRef>
          <a:fillRef idx="0">
            <a:schemeClr val="accent1"/>
          </a:fillRef>
          <a:effectRef idx="1">
            <a:schemeClr val="accent1"/>
          </a:effectRef>
          <a:fontRef idx="minor">
            <a:schemeClr val="tx1"/>
          </a:fontRef>
        </p:style>
      </p:cxnSp>
      <p:sp>
        <p:nvSpPr>
          <p:cNvPr id="8" name="conditional OR text">
            <a:extLst>
              <a:ext uri="{FF2B5EF4-FFF2-40B4-BE49-F238E27FC236}">
                <a16:creationId xmlns:a16="http://schemas.microsoft.com/office/drawing/2014/main" id="{65301DBA-D739-1292-127B-7071E8C824AD}"/>
              </a:ext>
            </a:extLst>
          </p:cNvPr>
          <p:cNvSpPr txBox="1"/>
          <p:nvPr/>
        </p:nvSpPr>
        <p:spPr>
          <a:xfrm>
            <a:off x="8124084" y="1390310"/>
            <a:ext cx="3465956" cy="338554"/>
          </a:xfrm>
          <a:prstGeom prst="rect">
            <a:avLst/>
          </a:prstGeom>
          <a:noFill/>
        </p:spPr>
        <p:txBody>
          <a:bodyPr wrap="square" rtlCol="0">
            <a:spAutoFit/>
          </a:bodyPr>
          <a:lstStyle/>
          <a:p>
            <a:r>
              <a:rPr lang="en-US" sz="1600" dirty="0">
                <a:highlight>
                  <a:srgbClr val="CC8C98"/>
                </a:highlight>
              </a:rPr>
              <a:t>(Constant) Conditional Odds Ratio</a:t>
            </a:r>
            <a:r>
              <a:rPr lang="en-US" sz="1600" dirty="0"/>
              <a:t> </a:t>
            </a:r>
          </a:p>
        </p:txBody>
      </p:sp>
      <p:sp>
        <p:nvSpPr>
          <p:cNvPr id="9" name="value of 4.8">
            <a:extLst>
              <a:ext uri="{FF2B5EF4-FFF2-40B4-BE49-F238E27FC236}">
                <a16:creationId xmlns:a16="http://schemas.microsoft.com/office/drawing/2014/main" id="{1729E85A-0F83-2593-56D7-4062EBF845CB}"/>
              </a:ext>
            </a:extLst>
          </p:cNvPr>
          <p:cNvSpPr/>
          <p:nvPr/>
        </p:nvSpPr>
        <p:spPr>
          <a:xfrm>
            <a:off x="6184260" y="2822353"/>
            <a:ext cx="381837" cy="195941"/>
          </a:xfrm>
          <a:prstGeom prst="roundRect">
            <a:avLst/>
          </a:prstGeom>
          <a:noFill/>
          <a:ln w="28575">
            <a:solidFill>
              <a:srgbClr val="FFC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0" name="Unconditional OR arrow">
            <a:extLst>
              <a:ext uri="{FF2B5EF4-FFF2-40B4-BE49-F238E27FC236}">
                <a16:creationId xmlns:a16="http://schemas.microsoft.com/office/drawing/2014/main" id="{8661061D-931A-5A68-368A-8C974AFA091D}"/>
              </a:ext>
            </a:extLst>
          </p:cNvPr>
          <p:cNvCxnSpPr>
            <a:cxnSpLocks/>
            <a:stCxn id="9" idx="3"/>
            <a:endCxn id="11" idx="1"/>
          </p:cNvCxnSpPr>
          <p:nvPr/>
        </p:nvCxnSpPr>
        <p:spPr>
          <a:xfrm flipV="1">
            <a:off x="6566097" y="2024126"/>
            <a:ext cx="1557986" cy="896198"/>
          </a:xfrm>
          <a:prstGeom prst="straightConnector1">
            <a:avLst/>
          </a:prstGeom>
          <a:ln w="1905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1" name="Unconditional OR text">
            <a:extLst>
              <a:ext uri="{FF2B5EF4-FFF2-40B4-BE49-F238E27FC236}">
                <a16:creationId xmlns:a16="http://schemas.microsoft.com/office/drawing/2014/main" id="{08AAD783-7E6C-282A-ACD9-42DC2C845DE7}"/>
              </a:ext>
            </a:extLst>
          </p:cNvPr>
          <p:cNvSpPr txBox="1"/>
          <p:nvPr/>
        </p:nvSpPr>
        <p:spPr>
          <a:xfrm>
            <a:off x="8124083" y="1854849"/>
            <a:ext cx="3465957" cy="338554"/>
          </a:xfrm>
          <a:prstGeom prst="rect">
            <a:avLst/>
          </a:prstGeom>
          <a:noFill/>
        </p:spPr>
        <p:txBody>
          <a:bodyPr wrap="square" rtlCol="0">
            <a:spAutoFit/>
          </a:bodyPr>
          <a:lstStyle/>
          <a:p>
            <a:r>
              <a:rPr lang="en-US" sz="1600" dirty="0">
                <a:highlight>
                  <a:srgbClr val="FFD100"/>
                </a:highlight>
              </a:rPr>
              <a:t>Unconditional Odds Ratio</a:t>
            </a:r>
            <a:r>
              <a:rPr lang="en-US" sz="1600" dirty="0"/>
              <a:t> </a:t>
            </a:r>
          </a:p>
        </p:txBody>
      </p:sp>
      <p:cxnSp>
        <p:nvCxnSpPr>
          <p:cNvPr id="12" name="conditional OR/logit arrow">
            <a:extLst>
              <a:ext uri="{FF2B5EF4-FFF2-40B4-BE49-F238E27FC236}">
                <a16:creationId xmlns:a16="http://schemas.microsoft.com/office/drawing/2014/main" id="{9A7B6F00-CA4A-F4D0-8287-A3C41D58D559}"/>
              </a:ext>
            </a:extLst>
          </p:cNvPr>
          <p:cNvCxnSpPr>
            <a:cxnSpLocks/>
            <a:stCxn id="13" idx="1"/>
            <a:endCxn id="6" idx="6"/>
          </p:cNvCxnSpPr>
          <p:nvPr/>
        </p:nvCxnSpPr>
        <p:spPr>
          <a:xfrm flipH="1" flipV="1">
            <a:off x="6566097" y="2420568"/>
            <a:ext cx="1536135" cy="237374"/>
          </a:xfrm>
          <a:prstGeom prst="straightConnector1">
            <a:avLst/>
          </a:prstGeom>
          <a:ln w="19050">
            <a:solidFill>
              <a:srgbClr val="CC8C98"/>
            </a:solidFill>
            <a:tailEnd type="triangle" w="lg" len="lg"/>
          </a:ln>
        </p:spPr>
        <p:style>
          <a:lnRef idx="2">
            <a:schemeClr val="accent1"/>
          </a:lnRef>
          <a:fillRef idx="0">
            <a:schemeClr val="accent1"/>
          </a:fillRef>
          <a:effectRef idx="1">
            <a:schemeClr val="accent1"/>
          </a:effectRef>
          <a:fontRef idx="minor">
            <a:schemeClr val="tx1"/>
          </a:fontRef>
        </p:style>
      </p:cxnSp>
      <p:sp>
        <p:nvSpPr>
          <p:cNvPr id="13" name="logit text">
            <a:extLst>
              <a:ext uri="{FF2B5EF4-FFF2-40B4-BE49-F238E27FC236}">
                <a16:creationId xmlns:a16="http://schemas.microsoft.com/office/drawing/2014/main" id="{C6E5C80E-BD4F-E2F8-C51E-197F1733ABC6}"/>
              </a:ext>
            </a:extLst>
          </p:cNvPr>
          <p:cNvSpPr txBox="1"/>
          <p:nvPr/>
        </p:nvSpPr>
        <p:spPr>
          <a:xfrm>
            <a:off x="8102232" y="2365554"/>
            <a:ext cx="3487809" cy="584775"/>
          </a:xfrm>
          <a:prstGeom prst="rect">
            <a:avLst/>
          </a:prstGeom>
          <a:noFill/>
        </p:spPr>
        <p:txBody>
          <a:bodyPr wrap="square" rtlCol="0">
            <a:spAutoFit/>
          </a:bodyPr>
          <a:lstStyle/>
          <a:p>
            <a:r>
              <a:rPr lang="en-US" sz="1600" dirty="0">
                <a:highlight>
                  <a:srgbClr val="CC8C98"/>
                </a:highlight>
              </a:rPr>
              <a:t>Coefficient of Logistic regression</a:t>
            </a:r>
            <a:r>
              <a:rPr lang="en-US" sz="1600" dirty="0"/>
              <a:t> is estimating </a:t>
            </a:r>
            <a:r>
              <a:rPr lang="en-US" sz="1600" dirty="0">
                <a:highlight>
                  <a:srgbClr val="CC8C98"/>
                </a:highlight>
              </a:rPr>
              <a:t>the value of 8.0</a:t>
            </a:r>
          </a:p>
        </p:txBody>
      </p:sp>
      <p:sp>
        <p:nvSpPr>
          <p:cNvPr id="14" name="Treatment rate">
            <a:extLst>
              <a:ext uri="{FF2B5EF4-FFF2-40B4-BE49-F238E27FC236}">
                <a16:creationId xmlns:a16="http://schemas.microsoft.com/office/drawing/2014/main" id="{1A943576-C5DE-931E-42CC-C022EB6FE563}"/>
              </a:ext>
            </a:extLst>
          </p:cNvPr>
          <p:cNvSpPr/>
          <p:nvPr/>
        </p:nvSpPr>
        <p:spPr>
          <a:xfrm>
            <a:off x="3713433" y="2815377"/>
            <a:ext cx="480005" cy="195941"/>
          </a:xfrm>
          <a:prstGeom prst="roundRect">
            <a:avLst/>
          </a:prstGeom>
          <a:noFill/>
          <a:ln w="28575">
            <a:solidFill>
              <a:schemeClr val="accent6">
                <a:lumMod val="7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5" name="Placebo rate">
            <a:extLst>
              <a:ext uri="{FF2B5EF4-FFF2-40B4-BE49-F238E27FC236}">
                <a16:creationId xmlns:a16="http://schemas.microsoft.com/office/drawing/2014/main" id="{9DCAF5BD-E71D-99F1-0113-16ACD0CA6060}"/>
              </a:ext>
            </a:extLst>
          </p:cNvPr>
          <p:cNvSpPr/>
          <p:nvPr/>
        </p:nvSpPr>
        <p:spPr>
          <a:xfrm>
            <a:off x="4914410" y="2814875"/>
            <a:ext cx="480005" cy="195941"/>
          </a:xfrm>
          <a:prstGeom prst="roundRect">
            <a:avLst/>
          </a:prstGeom>
          <a:noFill/>
          <a:ln w="28575">
            <a:solidFill>
              <a:schemeClr val="accent6">
                <a:lumMod val="7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6" name="treatment arrow">
            <a:extLst>
              <a:ext uri="{FF2B5EF4-FFF2-40B4-BE49-F238E27FC236}">
                <a16:creationId xmlns:a16="http://schemas.microsoft.com/office/drawing/2014/main" id="{85B1DCD4-4666-0D9A-22EB-49E72BAD0E69}"/>
              </a:ext>
            </a:extLst>
          </p:cNvPr>
          <p:cNvCxnSpPr>
            <a:cxnSpLocks/>
            <a:stCxn id="18" idx="1"/>
            <a:endCxn id="14" idx="3"/>
          </p:cNvCxnSpPr>
          <p:nvPr/>
        </p:nvCxnSpPr>
        <p:spPr>
          <a:xfrm flipH="1" flipV="1">
            <a:off x="4193438" y="2913348"/>
            <a:ext cx="3908795" cy="846894"/>
          </a:xfrm>
          <a:prstGeom prst="straightConnector1">
            <a:avLst/>
          </a:prstGeom>
          <a:ln w="19050">
            <a:solidFill>
              <a:schemeClr val="accent6">
                <a:lumMod val="75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7" name="placebo arrow">
            <a:extLst>
              <a:ext uri="{FF2B5EF4-FFF2-40B4-BE49-F238E27FC236}">
                <a16:creationId xmlns:a16="http://schemas.microsoft.com/office/drawing/2014/main" id="{779F790D-83DF-5DB5-6CB2-D58148796F05}"/>
              </a:ext>
            </a:extLst>
          </p:cNvPr>
          <p:cNvCxnSpPr>
            <a:cxnSpLocks/>
            <a:stCxn id="18" idx="1"/>
            <a:endCxn id="15" idx="3"/>
          </p:cNvCxnSpPr>
          <p:nvPr/>
        </p:nvCxnSpPr>
        <p:spPr>
          <a:xfrm flipH="1" flipV="1">
            <a:off x="5394415" y="2912846"/>
            <a:ext cx="2707818" cy="847396"/>
          </a:xfrm>
          <a:prstGeom prst="straightConnector1">
            <a:avLst/>
          </a:prstGeom>
          <a:ln w="19050">
            <a:solidFill>
              <a:schemeClr val="accent6">
                <a:lumMod val="75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G-comp text">
            <a:extLst>
              <a:ext uri="{FF2B5EF4-FFF2-40B4-BE49-F238E27FC236}">
                <a16:creationId xmlns:a16="http://schemas.microsoft.com/office/drawing/2014/main" id="{7A0DF60D-6B75-09F1-586E-5FFD349CD8BA}"/>
              </a:ext>
            </a:extLst>
          </p:cNvPr>
          <p:cNvSpPr txBox="1"/>
          <p:nvPr/>
        </p:nvSpPr>
        <p:spPr>
          <a:xfrm>
            <a:off x="8102233" y="3098522"/>
            <a:ext cx="3487809" cy="1323439"/>
          </a:xfrm>
          <a:prstGeom prst="rect">
            <a:avLst/>
          </a:prstGeom>
          <a:noFill/>
        </p:spPr>
        <p:txBody>
          <a:bodyPr wrap="square" rtlCol="0">
            <a:spAutoFit/>
          </a:bodyPr>
          <a:lstStyle/>
          <a:p>
            <a:r>
              <a:rPr lang="en-US" sz="1600" dirty="0">
                <a:highlight>
                  <a:srgbClr val="9ED4A9"/>
                </a:highlight>
              </a:rPr>
              <a:t>G-computation</a:t>
            </a:r>
            <a:r>
              <a:rPr lang="en-US" sz="1600" dirty="0"/>
              <a:t> using Logistic regression is estimating the </a:t>
            </a:r>
            <a:r>
              <a:rPr lang="en-US" sz="1600" dirty="0">
                <a:highlight>
                  <a:srgbClr val="9ED4A9"/>
                </a:highlight>
              </a:rPr>
              <a:t>unconditional mean of each treatment group</a:t>
            </a:r>
            <a:r>
              <a:rPr lang="en-US" sz="1600" dirty="0"/>
              <a:t>, providing the basis for estimating </a:t>
            </a:r>
            <a:r>
              <a:rPr lang="en-US" sz="1600" dirty="0">
                <a:highlight>
                  <a:srgbClr val="FFD100"/>
                </a:highlight>
              </a:rPr>
              <a:t>the value of 4.8</a:t>
            </a:r>
          </a:p>
        </p:txBody>
      </p:sp>
      <p:cxnSp>
        <p:nvCxnSpPr>
          <p:cNvPr id="19" name="uncond OR/G-comp arrow">
            <a:extLst>
              <a:ext uri="{FF2B5EF4-FFF2-40B4-BE49-F238E27FC236}">
                <a16:creationId xmlns:a16="http://schemas.microsoft.com/office/drawing/2014/main" id="{4488F471-8FEC-1829-CD11-D2DCF88938AE}"/>
              </a:ext>
            </a:extLst>
          </p:cNvPr>
          <p:cNvCxnSpPr>
            <a:cxnSpLocks/>
            <a:endCxn id="9" idx="2"/>
          </p:cNvCxnSpPr>
          <p:nvPr/>
        </p:nvCxnSpPr>
        <p:spPr>
          <a:xfrm flipH="1" flipV="1">
            <a:off x="6375179" y="3018294"/>
            <a:ext cx="1748904" cy="1218993"/>
          </a:xfrm>
          <a:prstGeom prst="straightConnector1">
            <a:avLst/>
          </a:prstGeom>
          <a:ln w="19050">
            <a:solidFill>
              <a:srgbClr val="FFC000"/>
            </a:solidFill>
            <a:tailEnd type="triangle" w="lg" len="lg"/>
          </a:ln>
        </p:spPr>
        <p:style>
          <a:lnRef idx="2">
            <a:schemeClr val="accent1"/>
          </a:lnRef>
          <a:fillRef idx="0">
            <a:schemeClr val="accent1"/>
          </a:fillRef>
          <a:effectRef idx="1">
            <a:schemeClr val="accent1"/>
          </a:effectRef>
          <a:fontRef idx="minor">
            <a:schemeClr val="tx1"/>
          </a:fontRef>
        </p:style>
      </p:cxnSp>
      <p:sp>
        <p:nvSpPr>
          <p:cNvPr id="20" name="cond/uncond box">
            <a:extLst>
              <a:ext uri="{FF2B5EF4-FFF2-40B4-BE49-F238E27FC236}">
                <a16:creationId xmlns:a16="http://schemas.microsoft.com/office/drawing/2014/main" id="{3BC42D85-D8F1-7391-DDE2-5C637817B922}"/>
              </a:ext>
            </a:extLst>
          </p:cNvPr>
          <p:cNvSpPr/>
          <p:nvPr/>
        </p:nvSpPr>
        <p:spPr>
          <a:xfrm>
            <a:off x="8124084" y="1273265"/>
            <a:ext cx="3383280" cy="3251826"/>
          </a:xfrm>
          <a:prstGeom prst="roundRect">
            <a:avLst>
              <a:gd name="adj" fmla="val 6588"/>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just"/>
            <a:endParaRPr lang="en-US" dirty="0"/>
          </a:p>
        </p:txBody>
      </p:sp>
      <p:sp>
        <p:nvSpPr>
          <p:cNvPr id="22" name="TextBox 21">
            <a:extLst>
              <a:ext uri="{FF2B5EF4-FFF2-40B4-BE49-F238E27FC236}">
                <a16:creationId xmlns:a16="http://schemas.microsoft.com/office/drawing/2014/main" id="{FC3421C2-707C-D7D1-A119-03CC16438462}"/>
              </a:ext>
            </a:extLst>
          </p:cNvPr>
          <p:cNvSpPr txBox="1"/>
          <p:nvPr/>
        </p:nvSpPr>
        <p:spPr>
          <a:xfrm>
            <a:off x="838200" y="800132"/>
            <a:ext cx="6094476" cy="400110"/>
          </a:xfrm>
          <a:prstGeom prst="rect">
            <a:avLst/>
          </a:prstGeom>
          <a:noFill/>
        </p:spPr>
        <p:txBody>
          <a:bodyPr wrap="square">
            <a:spAutoFit/>
          </a:bodyPr>
          <a:lstStyle/>
          <a:p>
            <a:r>
              <a:rPr lang="en-US" sz="2000" b="1" dirty="0">
                <a:solidFill>
                  <a:srgbClr val="C00000"/>
                </a:solidFill>
              </a:rPr>
              <a:t>Covariate Adjustment shall tailor to Estimand</a:t>
            </a:r>
            <a:endParaRPr lang="en-US" sz="2000" b="1" dirty="0"/>
          </a:p>
        </p:txBody>
      </p:sp>
      <p:grpSp>
        <p:nvGrpSpPr>
          <p:cNvPr id="24" name="FDA guidance estimand">
            <a:extLst>
              <a:ext uri="{FF2B5EF4-FFF2-40B4-BE49-F238E27FC236}">
                <a16:creationId xmlns:a16="http://schemas.microsoft.com/office/drawing/2014/main" id="{DE114F89-C074-6A50-9AB3-1F22E60D5342}"/>
              </a:ext>
            </a:extLst>
          </p:cNvPr>
          <p:cNvGrpSpPr>
            <a:grpSpLocks noChangeAspect="1"/>
          </p:cNvGrpSpPr>
          <p:nvPr/>
        </p:nvGrpSpPr>
        <p:grpSpPr>
          <a:xfrm>
            <a:off x="609601" y="4003616"/>
            <a:ext cx="7040880" cy="1952924"/>
            <a:chOff x="2209800" y="2780174"/>
            <a:chExt cx="7772400" cy="2155828"/>
          </a:xfrm>
        </p:grpSpPr>
        <p:pic>
          <p:nvPicPr>
            <p:cNvPr id="25" name="Picture above">
              <a:extLst>
                <a:ext uri="{FF2B5EF4-FFF2-40B4-BE49-F238E27FC236}">
                  <a16:creationId xmlns:a16="http://schemas.microsoft.com/office/drawing/2014/main" id="{542CA7A4-9977-E338-CF50-EAC1C379D5A0}"/>
                </a:ext>
              </a:extLst>
            </p:cNvPr>
            <p:cNvPicPr>
              <a:picLocks noChangeAspect="1"/>
            </p:cNvPicPr>
            <p:nvPr/>
          </p:nvPicPr>
          <p:blipFill>
            <a:blip r:embed="rId5"/>
            <a:stretch>
              <a:fillRect/>
            </a:stretch>
          </p:blipFill>
          <p:spPr>
            <a:xfrm>
              <a:off x="2209800" y="2780174"/>
              <a:ext cx="7772400" cy="1297652"/>
            </a:xfrm>
            <a:prstGeom prst="rect">
              <a:avLst/>
            </a:prstGeom>
          </p:spPr>
        </p:pic>
        <p:pic>
          <p:nvPicPr>
            <p:cNvPr id="26" name="Picture below">
              <a:extLst>
                <a:ext uri="{FF2B5EF4-FFF2-40B4-BE49-F238E27FC236}">
                  <a16:creationId xmlns:a16="http://schemas.microsoft.com/office/drawing/2014/main" id="{5C7B936E-568C-0404-907E-2B8C9D75F9FE}"/>
                </a:ext>
              </a:extLst>
            </p:cNvPr>
            <p:cNvPicPr>
              <a:picLocks noChangeAspect="1"/>
            </p:cNvPicPr>
            <p:nvPr/>
          </p:nvPicPr>
          <p:blipFill>
            <a:blip r:embed="rId6"/>
            <a:stretch>
              <a:fillRect/>
            </a:stretch>
          </p:blipFill>
          <p:spPr>
            <a:xfrm>
              <a:off x="2209800" y="4080011"/>
              <a:ext cx="7772400" cy="855991"/>
            </a:xfrm>
            <a:prstGeom prst="rect">
              <a:avLst/>
            </a:prstGeom>
          </p:spPr>
        </p:pic>
      </p:grpSp>
      <p:sp>
        <p:nvSpPr>
          <p:cNvPr id="21" name="Round Same Side Corner Rectangle 20">
            <a:extLst>
              <a:ext uri="{FF2B5EF4-FFF2-40B4-BE49-F238E27FC236}">
                <a16:creationId xmlns:a16="http://schemas.microsoft.com/office/drawing/2014/main" id="{F33E0B80-1154-05C2-0B42-FDB4207E2012}"/>
              </a:ext>
            </a:extLst>
          </p:cNvPr>
          <p:cNvSpPr/>
          <p:nvPr/>
        </p:nvSpPr>
        <p:spPr>
          <a:xfrm>
            <a:off x="557275" y="3967609"/>
            <a:ext cx="7115054" cy="2526588"/>
          </a:xfrm>
          <a:prstGeom prst="round2SameRect">
            <a:avLst>
              <a:gd name="adj1" fmla="val 9342"/>
              <a:gd name="adj2" fmla="val 0"/>
            </a:avLst>
          </a:prstGeom>
          <a:solidFill>
            <a:schemeClr val="bg1">
              <a:lumMod val="75000"/>
              <a:alpha val="2057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ound Single Corner Rectangle 2">
            <a:extLst>
              <a:ext uri="{FF2B5EF4-FFF2-40B4-BE49-F238E27FC236}">
                <a16:creationId xmlns:a16="http://schemas.microsoft.com/office/drawing/2014/main" id="{43961F6D-49A4-0375-8E96-E90AA17A5E28}"/>
              </a:ext>
            </a:extLst>
          </p:cNvPr>
          <p:cNvSpPr/>
          <p:nvPr/>
        </p:nvSpPr>
        <p:spPr>
          <a:xfrm>
            <a:off x="7672328" y="5821573"/>
            <a:ext cx="3910065" cy="672624"/>
          </a:xfrm>
          <a:prstGeom prst="round1Rect">
            <a:avLst>
              <a:gd name="adj" fmla="val 31961"/>
            </a:avLst>
          </a:prstGeom>
          <a:solidFill>
            <a:schemeClr val="bg1">
              <a:lumMod val="75000"/>
              <a:alpha val="2057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693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25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25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25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25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25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250"/>
                                        <p:tgtEl>
                                          <p:spTgt spid="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25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250"/>
                                        <p:tgtEl>
                                          <p:spTgt spid="1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25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250"/>
                                        <p:tgtEl>
                                          <p:spTgt spid="16"/>
                                        </p:tgtEl>
                                      </p:cBhvr>
                                    </p:animEffect>
                                  </p:childTnLst>
                                </p:cTn>
                              </p:par>
                              <p:par>
                                <p:cTn id="68" presetID="10" presetClass="entr" presetSubtype="0" fill="hold"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250"/>
                                        <p:tgtEl>
                                          <p:spTgt spid="1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25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repeatCount="0" fill="hold"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250"/>
                                        <p:tgtEl>
                                          <p:spTgt spid="1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250"/>
                                        <p:tgtEl>
                                          <p:spTgt spid="20"/>
                                        </p:tgtEl>
                                      </p:cBhvr>
                                    </p:animEffect>
                                  </p:childTnLst>
                                </p:cTn>
                              </p:par>
                              <p:par>
                                <p:cTn id="84" presetID="10" presetClass="entr" presetSubtype="0" repeatCount="0" fill="hold" grpId="0"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250"/>
                                        <p:tgtEl>
                                          <p:spTgt spid="22"/>
                                        </p:tgtEl>
                                      </p:cBhvr>
                                    </p:animEffect>
                                  </p:childTnLst>
                                </p:cTn>
                              </p:par>
                              <p:par>
                                <p:cTn id="87" presetID="1" presetClass="exit" presetSubtype="0" fill="hold" nodeType="withEffect">
                                  <p:stCondLst>
                                    <p:cond delay="0"/>
                                  </p:stCondLst>
                                  <p:childTnLst>
                                    <p:set>
                                      <p:cBhvr>
                                        <p:cTn id="88" dur="1" fill="hold">
                                          <p:stCondLst>
                                            <p:cond delay="0"/>
                                          </p:stCondLst>
                                        </p:cTn>
                                        <p:tgtEl>
                                          <p:spTgt spid="5">
                                            <p:txEl>
                                              <p:pRg st="0" end="0"/>
                                            </p:txEl>
                                          </p:spTgt>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5">
                                            <p:txEl>
                                              <p:pRg st="1" end="1"/>
                                            </p:txEl>
                                          </p:spTgt>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5">
                                            <p:txEl>
                                              <p:pRg st="2" end="2"/>
                                            </p:txEl>
                                          </p:spTgt>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5">
                                            <p:txEl>
                                              <p:pRg st="3" end="3"/>
                                            </p:txEl>
                                          </p:spTgt>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5">
                                            <p:txEl>
                                              <p:pRg st="4" end="4"/>
                                            </p:txEl>
                                          </p:spTgt>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5">
                                            <p:txEl>
                                              <p:pRg st="5" end="5"/>
                                            </p:txEl>
                                          </p:spTgt>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5">
                                            <p:txEl>
                                              <p:pRg st="6" end="6"/>
                                            </p:txEl>
                                          </p:spTgt>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5">
                                            <p:txEl>
                                              <p:pRg st="7" end="7"/>
                                            </p:txEl>
                                          </p:spTgt>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1" grpId="0"/>
      <p:bldP spid="13" grpId="0"/>
      <p:bldP spid="14" grpId="0" animBg="1"/>
      <p:bldP spid="15" grpId="0" animBg="1"/>
      <p:bldP spid="18" grpId="0"/>
      <p:bldP spid="20" grpId="0" animBg="1"/>
      <p:bldP spid="22" grpId="0"/>
      <p:bldP spid="21"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069B-12B0-5FD9-6F32-28C57EE0C5F8}"/>
              </a:ext>
            </a:extLst>
          </p:cNvPr>
          <p:cNvSpPr>
            <a:spLocks noGrp="1"/>
          </p:cNvSpPr>
          <p:nvPr>
            <p:ph type="title"/>
          </p:nvPr>
        </p:nvSpPr>
        <p:spPr/>
        <p:txBody>
          <a:bodyPr>
            <a:normAutofit fontScale="90000"/>
          </a:bodyPr>
          <a:lstStyle/>
          <a:p>
            <a:r>
              <a:rPr lang="en-US" dirty="0"/>
              <a:t>Review</a:t>
            </a:r>
            <a:endParaRPr lang="en-US" dirty="0">
              <a:solidFill>
                <a:srgbClr val="C00000"/>
              </a:solidFill>
            </a:endParaRPr>
          </a:p>
        </p:txBody>
      </p:sp>
      <p:sp>
        <p:nvSpPr>
          <p:cNvPr id="3" name="Adjusted ANAL - short">
            <a:extLst>
              <a:ext uri="{FF2B5EF4-FFF2-40B4-BE49-F238E27FC236}">
                <a16:creationId xmlns:a16="http://schemas.microsoft.com/office/drawing/2014/main" id="{E9FD5A62-3748-F15F-C5A1-B5F08F83A57D}"/>
              </a:ext>
            </a:extLst>
          </p:cNvPr>
          <p:cNvSpPr>
            <a:spLocks/>
          </p:cNvSpPr>
          <p:nvPr/>
        </p:nvSpPr>
        <p:spPr>
          <a:xfrm>
            <a:off x="1769901" y="5433089"/>
            <a:ext cx="3424343" cy="457200"/>
          </a:xfrm>
          <a:prstGeom prst="roundRect">
            <a:avLst>
              <a:gd name="adj" fmla="val 50000"/>
            </a:avLst>
          </a:prstGeom>
          <a:solidFill>
            <a:srgbClr val="65A0D5"/>
          </a:solidFill>
          <a:ln>
            <a:solidFill>
              <a:srgbClr val="28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Adjusted Analysis</a:t>
            </a:r>
          </a:p>
        </p:txBody>
      </p:sp>
      <p:sp>
        <p:nvSpPr>
          <p:cNvPr id="4" name="Unadjusted ANAL">
            <a:extLst>
              <a:ext uri="{FF2B5EF4-FFF2-40B4-BE49-F238E27FC236}">
                <a16:creationId xmlns:a16="http://schemas.microsoft.com/office/drawing/2014/main" id="{4F1117FD-C953-728C-75ED-22929F02D461}"/>
              </a:ext>
            </a:extLst>
          </p:cNvPr>
          <p:cNvSpPr>
            <a:spLocks/>
          </p:cNvSpPr>
          <p:nvPr/>
        </p:nvSpPr>
        <p:spPr>
          <a:xfrm>
            <a:off x="8638840" y="5427981"/>
            <a:ext cx="3423812" cy="457200"/>
          </a:xfrm>
          <a:prstGeom prst="roundRect">
            <a:avLst>
              <a:gd name="adj" fmla="val 50000"/>
            </a:avLst>
          </a:prstGeom>
          <a:ln>
            <a:solidFill>
              <a:srgbClr val="75757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Unadjusted Analysis</a:t>
            </a:r>
          </a:p>
        </p:txBody>
      </p:sp>
      <mc:AlternateContent xmlns:mc="http://schemas.openxmlformats.org/markup-compatibility/2006" xmlns:a14="http://schemas.microsoft.com/office/drawing/2010/main">
        <mc:Choice Requires="a14">
          <p:sp>
            <p:nvSpPr>
              <p:cNvPr id="5" name="Fit regression - short">
                <a:extLst>
                  <a:ext uri="{FF2B5EF4-FFF2-40B4-BE49-F238E27FC236}">
                    <a16:creationId xmlns:a16="http://schemas.microsoft.com/office/drawing/2014/main" id="{1DBB1548-C304-E986-D56E-3701E62D594C}"/>
                  </a:ext>
                </a:extLst>
              </p:cNvPr>
              <p:cNvSpPr>
                <a:spLocks/>
              </p:cNvSpPr>
              <p:nvPr/>
            </p:nvSpPr>
            <p:spPr>
              <a:xfrm>
                <a:off x="1775652" y="3463687"/>
                <a:ext cx="3428911" cy="822960"/>
              </a:xfrm>
              <a:prstGeom prst="rect">
                <a:avLst/>
              </a:prstGeom>
              <a:solidFill>
                <a:srgbClr val="65A0D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Aft>
                    <a:spcPts val="300"/>
                  </a:spcAft>
                </a:pPr>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Fit the regression model</a:t>
                </a:r>
              </a:p>
              <a:p>
                <a:pPr marL="111125" lvl="1" indent="-111125" algn="ctr">
                  <a:buFont typeface="Arial" panose="020B0604020202020204" pitchFamily="34" charset="0"/>
                  <a:buChar char="•"/>
                </a:pPr>
                <a:r>
                  <a:rPr lang="en-US" sz="1350" dirty="0">
                    <a:latin typeface="Calibri" panose="020F0502020204030204" pitchFamily="34" charset="0"/>
                    <a:cs typeface="Calibri" panose="020F0502020204030204" pitchFamily="34" charset="0"/>
                  </a:rPr>
                  <a:t>Linear: </a:t>
                </a:r>
                <a14:m>
                  <m:oMath xmlns:m="http://schemas.openxmlformats.org/officeDocument/2006/math">
                    <m:r>
                      <a:rPr lang="en-US" sz="1350" b="0" i="1" smtClean="0">
                        <a:latin typeface="Cambria Math" panose="02040503050406030204" pitchFamily="18" charset="0"/>
                      </a:rPr>
                      <m:t>𝑌</m:t>
                    </m:r>
                    <m:r>
                      <a:rPr lang="en-US" sz="1350" b="0" i="1" smtClean="0">
                        <a:latin typeface="Cambria Math" panose="02040503050406030204" pitchFamily="18" charset="0"/>
                      </a:rPr>
                      <m:t>=</m:t>
                    </m:r>
                    <m:r>
                      <a:rPr lang="en-US" sz="1350" b="0" i="1" smtClean="0">
                        <a:latin typeface="Cambria Math" panose="02040503050406030204" pitchFamily="18" charset="0"/>
                      </a:rPr>
                      <m:t>𝜇</m:t>
                    </m:r>
                    <m:r>
                      <a:rPr lang="en-US" sz="1350" b="0" i="1" smtClean="0">
                        <a:latin typeface="Cambria Math" panose="02040503050406030204" pitchFamily="18" charset="0"/>
                      </a:rPr>
                      <m:t>+</m:t>
                    </m:r>
                    <m:r>
                      <a:rPr lang="en-US" sz="1350" b="0" i="1" smtClean="0">
                        <a:latin typeface="Cambria Math" panose="02040503050406030204" pitchFamily="18" charset="0"/>
                      </a:rPr>
                      <m:t>𝜃</m:t>
                    </m:r>
                    <m:r>
                      <a:rPr lang="en-US" sz="1350" b="0" i="1" smtClean="0">
                        <a:latin typeface="Cambria Math" panose="02040503050406030204" pitchFamily="18" charset="0"/>
                      </a:rPr>
                      <m:t>𝐴</m:t>
                    </m:r>
                    <m:r>
                      <a:rPr lang="en-US" sz="1350" b="0" i="1" smtClean="0">
                        <a:latin typeface="Cambria Math" panose="02040503050406030204" pitchFamily="18" charset="0"/>
                      </a:rPr>
                      <m:t>+</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𝛽</m:t>
                        </m:r>
                      </m:e>
                      <m:sup>
                        <m:r>
                          <a:rPr lang="en-US" sz="1350" b="0" i="1" smtClean="0">
                            <a:latin typeface="Cambria Math" panose="02040503050406030204" pitchFamily="18" charset="0"/>
                          </a:rPr>
                          <m:t>⊤</m:t>
                        </m:r>
                      </m:sup>
                    </m:sSup>
                    <m:r>
                      <a:rPr lang="en-US" sz="1350" b="0" i="1" smtClean="0">
                        <a:latin typeface="Cambria Math" panose="02040503050406030204" pitchFamily="18" charset="0"/>
                      </a:rPr>
                      <m:t>𝑋</m:t>
                    </m:r>
                    <m:r>
                      <a:rPr lang="en-US" sz="1350" b="0" i="1" smtClean="0">
                        <a:latin typeface="Cambria Math" panose="02040503050406030204" pitchFamily="18" charset="0"/>
                      </a:rPr>
                      <m:t>+</m:t>
                    </m:r>
                    <m:r>
                      <a:rPr lang="en-US" sz="1350" b="0" i="1" smtClean="0">
                        <a:latin typeface="Cambria Math" panose="02040503050406030204" pitchFamily="18" charset="0"/>
                      </a:rPr>
                      <m:t>𝜖</m:t>
                    </m:r>
                  </m:oMath>
                </a14:m>
                <a:endParaRPr lang="en-US" sz="1350" dirty="0">
                  <a:latin typeface="Calibri" panose="020F0502020204030204" pitchFamily="34" charset="0"/>
                  <a:cs typeface="Calibri" panose="020F0502020204030204" pitchFamily="34" charset="0"/>
                </a:endParaRPr>
              </a:p>
              <a:p>
                <a:pPr marL="111125" lvl="1" indent="-111125" algn="ctr">
                  <a:buFont typeface="Arial" panose="020B0604020202020204" pitchFamily="34" charset="0"/>
                  <a:buChar char="•"/>
                </a:pPr>
                <a:r>
                  <a:rPr lang="en-US" sz="1350" dirty="0">
                    <a:latin typeface="Calibri" panose="020F0502020204030204" pitchFamily="34" charset="0"/>
                    <a:cs typeface="Calibri" panose="020F0502020204030204" pitchFamily="34" charset="0"/>
                  </a:rPr>
                  <a:t>Non-linear: </a:t>
                </a:r>
                <a14:m>
                  <m:oMath xmlns:m="http://schemas.openxmlformats.org/officeDocument/2006/math">
                    <m:r>
                      <a:rPr lang="en-US" sz="1350" b="0" i="1" smtClean="0">
                        <a:latin typeface="Cambria Math" panose="02040503050406030204" pitchFamily="18" charset="0"/>
                      </a:rPr>
                      <m:t>𝑔</m:t>
                    </m:r>
                    <m:d>
                      <m:dPr>
                        <m:begChr m:val="["/>
                        <m:endChr m:val="]"/>
                        <m:ctrlPr>
                          <a:rPr lang="en-US" sz="1350" b="0" i="1" smtClean="0">
                            <a:latin typeface="Cambria Math" panose="02040503050406030204" pitchFamily="18" charset="0"/>
                          </a:rPr>
                        </m:ctrlPr>
                      </m:dPr>
                      <m:e>
                        <m:r>
                          <m:rPr>
                            <m:sty m:val="p"/>
                          </m:rPr>
                          <a:rPr lang="en-US" sz="1350" b="0" i="1" smtClean="0">
                            <a:latin typeface="Cambria Math" panose="02040503050406030204" pitchFamily="18" charset="0"/>
                          </a:rPr>
                          <m:t>E</m:t>
                        </m:r>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𝑌</m:t>
                            </m:r>
                            <m:r>
                              <a:rPr lang="en-US" sz="1350" b="0" i="1" smtClean="0">
                                <a:latin typeface="Cambria Math" panose="02040503050406030204" pitchFamily="18" charset="0"/>
                              </a:rPr>
                              <m:t>|</m:t>
                            </m:r>
                            <m:r>
                              <a:rPr lang="en-US" sz="1350" b="0" i="1" smtClean="0">
                                <a:latin typeface="Cambria Math" panose="02040503050406030204" pitchFamily="18" charset="0"/>
                              </a:rPr>
                              <m:t>𝐴</m:t>
                            </m:r>
                            <m:r>
                              <a:rPr lang="en-US" sz="1350" b="0" i="1" smtClean="0">
                                <a:latin typeface="Cambria Math" panose="02040503050406030204" pitchFamily="18" charset="0"/>
                              </a:rPr>
                              <m:t>,</m:t>
                            </m:r>
                            <m:r>
                              <a:rPr lang="en-US" sz="1350" b="0" i="1" smtClean="0">
                                <a:latin typeface="Cambria Math" panose="02040503050406030204" pitchFamily="18" charset="0"/>
                              </a:rPr>
                              <m:t>𝑋</m:t>
                            </m:r>
                          </m:e>
                        </m:d>
                      </m:e>
                    </m:d>
                    <m:r>
                      <a:rPr lang="en-US" sz="1350" b="0" i="1" smtClean="0">
                        <a:latin typeface="Cambria Math" panose="02040503050406030204" pitchFamily="18" charset="0"/>
                      </a:rPr>
                      <m:t>=</m:t>
                    </m:r>
                    <m:r>
                      <a:rPr lang="en-US" sz="1350" i="1">
                        <a:latin typeface="Cambria Math" panose="02040503050406030204" pitchFamily="18" charset="0"/>
                      </a:rPr>
                      <m:t>𝜇</m:t>
                    </m:r>
                    <m:r>
                      <a:rPr lang="en-US" sz="1350" i="1">
                        <a:latin typeface="Cambria Math" panose="02040503050406030204" pitchFamily="18" charset="0"/>
                      </a:rPr>
                      <m:t>+</m:t>
                    </m:r>
                    <m:r>
                      <a:rPr lang="en-US" sz="1350" i="1">
                        <a:latin typeface="Cambria Math" panose="02040503050406030204" pitchFamily="18" charset="0"/>
                      </a:rPr>
                      <m:t>𝜃</m:t>
                    </m:r>
                    <m:r>
                      <a:rPr lang="en-US" sz="1350" i="1">
                        <a:latin typeface="Cambria Math" panose="02040503050406030204" pitchFamily="18" charset="0"/>
                      </a:rPr>
                      <m:t>𝐴</m:t>
                    </m:r>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𝛽</m:t>
                        </m:r>
                      </m:e>
                      <m:sup>
                        <m:r>
                          <a:rPr lang="en-US" sz="1350" i="1">
                            <a:latin typeface="Cambria Math" panose="02040503050406030204" pitchFamily="18" charset="0"/>
                          </a:rPr>
                          <m:t>⊤</m:t>
                        </m:r>
                      </m:sup>
                    </m:sSup>
                    <m:r>
                      <a:rPr lang="en-US" sz="1350" i="1">
                        <a:latin typeface="Cambria Math" panose="02040503050406030204" pitchFamily="18" charset="0"/>
                      </a:rPr>
                      <m:t>𝑋</m:t>
                    </m:r>
                  </m:oMath>
                </a14:m>
                <a:endParaRPr lang="en-US" sz="1350" dirty="0">
                  <a:latin typeface="Calibri" panose="020F0502020204030204" pitchFamily="34" charset="0"/>
                  <a:cs typeface="Calibri" panose="020F0502020204030204" pitchFamily="34" charset="0"/>
                </a:endParaRPr>
              </a:p>
            </p:txBody>
          </p:sp>
        </mc:Choice>
        <mc:Fallback xmlns="">
          <p:sp>
            <p:nvSpPr>
              <p:cNvPr id="5" name="Fit regression - short">
                <a:extLst>
                  <a:ext uri="{FF2B5EF4-FFF2-40B4-BE49-F238E27FC236}">
                    <a16:creationId xmlns:a16="http://schemas.microsoft.com/office/drawing/2014/main" id="{1DBB1548-C304-E986-D56E-3701E62D594C}"/>
                  </a:ext>
                </a:extLst>
              </p:cNvPr>
              <p:cNvSpPr>
                <a:spLocks noRot="1" noChangeAspect="1" noMove="1" noResize="1" noEditPoints="1" noAdjustHandles="1" noChangeArrowheads="1" noChangeShapeType="1" noTextEdit="1"/>
              </p:cNvSpPr>
              <p:nvPr/>
            </p:nvSpPr>
            <p:spPr>
              <a:xfrm>
                <a:off x="1775652" y="3463687"/>
                <a:ext cx="3428911" cy="822960"/>
              </a:xfrm>
              <a:prstGeom prst="rect">
                <a:avLst/>
              </a:prstGeom>
              <a:blipFill>
                <a:blip r:embed="rId2"/>
                <a:stretch>
                  <a:fillRect b="-60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heta_hat">
                <a:extLst>
                  <a:ext uri="{FF2B5EF4-FFF2-40B4-BE49-F238E27FC236}">
                    <a16:creationId xmlns:a16="http://schemas.microsoft.com/office/drawing/2014/main" id="{1F8B6DC8-1872-2D7C-6FD2-4DF78AD1C712}"/>
                  </a:ext>
                </a:extLst>
              </p:cNvPr>
              <p:cNvSpPr>
                <a:spLocks/>
              </p:cNvSpPr>
              <p:nvPr/>
            </p:nvSpPr>
            <p:spPr>
              <a:xfrm>
                <a:off x="1778146" y="4286647"/>
                <a:ext cx="3429000" cy="1143001"/>
              </a:xfrm>
              <a:prstGeom prst="rect">
                <a:avLst/>
              </a:prstGeom>
              <a:solidFill>
                <a:srgbClr val="28619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 xmlns:m="http://schemas.openxmlformats.org/officeDocument/2006/math">
                    <m:acc>
                      <m:accPr>
                        <m:chr m:val="̂"/>
                        <m:ctrlPr>
                          <a:rPr lang="en-US" sz="1600" b="1" i="1" smtClean="0">
                            <a:effectLst/>
                            <a:latin typeface="Cambria Math" panose="02040503050406030204" pitchFamily="18" charset="0"/>
                          </a:rPr>
                        </m:ctrlPr>
                      </m:accPr>
                      <m:e>
                        <m:r>
                          <a:rPr lang="en-US" sz="1600" b="1" i="1" smtClean="0">
                            <a:effectLst/>
                            <a:latin typeface="Cambria Math" panose="02040503050406030204" pitchFamily="18" charset="0"/>
                          </a:rPr>
                          <m:t>𝜽</m:t>
                        </m:r>
                      </m:e>
                    </m:acc>
                  </m:oMath>
                </a14:m>
                <a:r>
                  <a:rPr lang="en-US" sz="1600" b="1" dirty="0">
                    <a:effectLst/>
                    <a:latin typeface="Calibri" panose="020F0502020204030204" pitchFamily="34" charset="0"/>
                    <a:cs typeface="Calibri" panose="020F0502020204030204" pitchFamily="34" charset="0"/>
                  </a:rPr>
                  <a:t> </a:t>
                </a:r>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estimated from the model</a:t>
                </a:r>
                <a:endParaRPr lang="en-US" sz="1600"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Choice>
        <mc:Fallback xmlns="">
          <p:sp>
            <p:nvSpPr>
              <p:cNvPr id="6" name="theta_hat">
                <a:extLst>
                  <a:ext uri="{FF2B5EF4-FFF2-40B4-BE49-F238E27FC236}">
                    <a16:creationId xmlns:a16="http://schemas.microsoft.com/office/drawing/2014/main" id="{1F8B6DC8-1872-2D7C-6FD2-4DF78AD1C712}"/>
                  </a:ext>
                </a:extLst>
              </p:cNvPr>
              <p:cNvSpPr>
                <a:spLocks noRot="1" noChangeAspect="1" noMove="1" noResize="1" noEditPoints="1" noAdjustHandles="1" noChangeArrowheads="1" noChangeShapeType="1" noTextEdit="1"/>
              </p:cNvSpPr>
              <p:nvPr/>
            </p:nvSpPr>
            <p:spPr>
              <a:xfrm>
                <a:off x="1778146" y="4286647"/>
                <a:ext cx="3429000" cy="1143001"/>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tain sample mean">
                <a:extLst>
                  <a:ext uri="{FF2B5EF4-FFF2-40B4-BE49-F238E27FC236}">
                    <a16:creationId xmlns:a16="http://schemas.microsoft.com/office/drawing/2014/main" id="{EDED19F7-F65C-0B95-F47E-8151C9E1C333}"/>
                  </a:ext>
                </a:extLst>
              </p:cNvPr>
              <p:cNvSpPr>
                <a:spLocks/>
              </p:cNvSpPr>
              <p:nvPr/>
            </p:nvSpPr>
            <p:spPr>
              <a:xfrm>
                <a:off x="8633644" y="3463687"/>
                <a:ext cx="3429000" cy="82296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Obtain sample mean of each group</a:t>
                </a:r>
                <a:r>
                  <a:rPr lang="en-US" sz="1600" dirty="0">
                    <a:latin typeface="Calibri" panose="020F0502020204030204" pitchFamily="34" charset="0"/>
                    <a:cs typeface="Calibri" panose="020F0502020204030204" pitchFamily="34" charset="0"/>
                  </a:rPr>
                  <a:t>,</a:t>
                </a:r>
              </a:p>
              <a:p>
                <a:pPr algn="ctr">
                  <a:spcAft>
                    <a:spcPts val="300"/>
                  </a:spcAft>
                </a:pPr>
                <a:r>
                  <a:rPr lang="en-US" sz="1600" dirty="0">
                    <a:latin typeface="Calibri" panose="020F0502020204030204" pitchFamily="34" charset="0"/>
                    <a:cs typeface="Calibri" panose="020F0502020204030204" pitchFamily="34" charset="0"/>
                  </a:rPr>
                  <a:t>or fit regression with treatment only</a:t>
                </a:r>
              </a:p>
              <a:p>
                <a:pPr algn="ctr">
                  <a:spcAft>
                    <a:spcPts val="300"/>
                  </a:spcAft>
                </a:pPr>
                <a14:m>
                  <m:oMathPara xmlns:m="http://schemas.openxmlformats.org/officeDocument/2006/math">
                    <m:oMathParaPr>
                      <m:jc m:val="centerGroup"/>
                    </m:oMathParaPr>
                    <m:oMath xmlns:m="http://schemas.openxmlformats.org/officeDocument/2006/math">
                      <m:acc>
                        <m:accPr>
                          <m:chr m:val="̅"/>
                          <m:ctrlPr>
                            <a:rPr lang="en-US" sz="1350" b="0" i="1" smtClean="0">
                              <a:latin typeface="Cambria Math" panose="02040503050406030204" pitchFamily="18" charset="0"/>
                            </a:rPr>
                          </m:ctrlPr>
                        </m:accPr>
                        <m:e>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𝑌</m:t>
                              </m:r>
                            </m:e>
                            <m:sub>
                              <m:r>
                                <a:rPr lang="en-US" sz="1350" b="0" i="1" smtClean="0">
                                  <a:latin typeface="Cambria Math" panose="02040503050406030204" pitchFamily="18" charset="0"/>
                                </a:rPr>
                                <m:t>0</m:t>
                              </m:r>
                            </m:sub>
                          </m:sSub>
                        </m:e>
                      </m:acc>
                      <m:r>
                        <a:rPr lang="en-US" sz="1350" b="0" i="1" smtClean="0">
                          <a:latin typeface="Cambria Math" panose="02040503050406030204" pitchFamily="18" charset="0"/>
                        </a:rPr>
                        <m:t>,</m:t>
                      </m:r>
                      <m:acc>
                        <m:accPr>
                          <m:chr m:val="̅"/>
                          <m:ctrlPr>
                            <a:rPr lang="en-US" sz="1350" b="0" i="1" smtClean="0">
                              <a:latin typeface="Cambria Math" panose="02040503050406030204" pitchFamily="18" charset="0"/>
                            </a:rPr>
                          </m:ctrlPr>
                        </m:accPr>
                        <m:e>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𝑌</m:t>
                              </m:r>
                            </m:e>
                            <m:sub>
                              <m:r>
                                <a:rPr lang="en-US" sz="1350" b="0" i="1" smtClean="0">
                                  <a:latin typeface="Cambria Math" panose="02040503050406030204" pitchFamily="18" charset="0"/>
                                </a:rPr>
                                <m:t>1</m:t>
                              </m:r>
                            </m:sub>
                          </m:sSub>
                        </m:e>
                      </m:acc>
                    </m:oMath>
                  </m:oMathPara>
                </a14:m>
                <a:endParaRPr lang="en-US" sz="1350" dirty="0">
                  <a:latin typeface="Calibri" panose="020F0502020204030204" pitchFamily="34" charset="0"/>
                  <a:cs typeface="Calibri" panose="020F0502020204030204" pitchFamily="34" charset="0"/>
                </a:endParaRPr>
              </a:p>
            </p:txBody>
          </p:sp>
        </mc:Choice>
        <mc:Fallback xmlns="">
          <p:sp>
            <p:nvSpPr>
              <p:cNvPr id="7" name="obtain sample mean">
                <a:extLst>
                  <a:ext uri="{FF2B5EF4-FFF2-40B4-BE49-F238E27FC236}">
                    <a16:creationId xmlns:a16="http://schemas.microsoft.com/office/drawing/2014/main" id="{EDED19F7-F65C-0B95-F47E-8151C9E1C333}"/>
                  </a:ext>
                </a:extLst>
              </p:cNvPr>
              <p:cNvSpPr>
                <a:spLocks noRot="1" noChangeAspect="1" noMove="1" noResize="1" noEditPoints="1" noAdjustHandles="1" noChangeArrowheads="1" noChangeShapeType="1" noTextEdit="1"/>
              </p:cNvSpPr>
              <p:nvPr/>
            </p:nvSpPr>
            <p:spPr>
              <a:xfrm>
                <a:off x="8633644" y="3463687"/>
                <a:ext cx="3429000" cy="822960"/>
              </a:xfrm>
              <a:prstGeom prst="rect">
                <a:avLst/>
              </a:prstGeom>
              <a:blipFill>
                <a:blip r:embed="rId4"/>
                <a:stretch>
                  <a:fillRect t="-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Y_0_bar &amp; Y_1_bar">
                <a:extLst>
                  <a:ext uri="{FF2B5EF4-FFF2-40B4-BE49-F238E27FC236}">
                    <a16:creationId xmlns:a16="http://schemas.microsoft.com/office/drawing/2014/main" id="{1E0AFF8A-FD0A-0F4C-1CC0-BA4F3D6B5B81}"/>
                  </a:ext>
                </a:extLst>
              </p:cNvPr>
              <p:cNvSpPr>
                <a:spLocks/>
              </p:cNvSpPr>
              <p:nvPr/>
            </p:nvSpPr>
            <p:spPr>
              <a:xfrm>
                <a:off x="8633644" y="4285815"/>
                <a:ext cx="3429000" cy="1143000"/>
              </a:xfrm>
              <a:prstGeom prst="rect">
                <a:avLst/>
              </a:prstGeom>
              <a:solidFill>
                <a:srgbClr val="75757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Aft>
                    <a:spcPts val="600"/>
                  </a:spcAft>
                </a:pPr>
                <a:r>
                  <a:rPr lang="en-US" sz="1600" b="1" dirty="0">
                    <a:latin typeface="Calibri" panose="020F0502020204030204" pitchFamily="34" charset="0"/>
                    <a:cs typeface="Calibri" panose="020F0502020204030204" pitchFamily="34" charset="0"/>
                  </a:rPr>
                  <a:t>Contrast of </a:t>
                </a:r>
                <a14:m>
                  <m:oMath xmlns:m="http://schemas.openxmlformats.org/officeDocument/2006/math">
                    <m:acc>
                      <m:accPr>
                        <m:chr m:val="̅"/>
                        <m:ctrlPr>
                          <a:rPr lang="en-US" sz="1600" b="1" i="1" smtClean="0">
                            <a:latin typeface="Cambria Math" panose="02040503050406030204" pitchFamily="18" charset="0"/>
                          </a:rPr>
                        </m:ctrlPr>
                      </m:accPr>
                      <m:e>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𝒀</m:t>
                            </m:r>
                          </m:e>
                          <m:sub>
                            <m:r>
                              <a:rPr lang="en-US" sz="1600" b="1" i="1" smtClean="0">
                                <a:latin typeface="Cambria Math" panose="02040503050406030204" pitchFamily="18" charset="0"/>
                              </a:rPr>
                              <m:t>𝟎</m:t>
                            </m:r>
                          </m:sub>
                        </m:sSub>
                      </m:e>
                    </m:acc>
                  </m:oMath>
                </a14:m>
                <a:r>
                  <a:rPr lang="en-US" sz="1600" b="1"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1600" b="1" i="1" smtClean="0">
                            <a:latin typeface="Cambria Math" panose="02040503050406030204" pitchFamily="18" charset="0"/>
                          </a:rPr>
                        </m:ctrlPr>
                      </m:accPr>
                      <m:e>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𝒀</m:t>
                            </m:r>
                          </m:e>
                          <m:sub>
                            <m:r>
                              <a:rPr lang="en-US" sz="1600" b="1" i="1" smtClean="0">
                                <a:latin typeface="Cambria Math" panose="02040503050406030204" pitchFamily="18" charset="0"/>
                              </a:rPr>
                              <m:t>𝟏</m:t>
                            </m:r>
                          </m:sub>
                        </m:sSub>
                      </m:e>
                    </m:acc>
                  </m:oMath>
                </a14:m>
                <a:endParaRPr lang="en-US" sz="1600" b="1" dirty="0">
                  <a:latin typeface="Calibri" panose="020F0502020204030204" pitchFamily="34" charset="0"/>
                  <a:cs typeface="Calibri" panose="020F0502020204030204" pitchFamily="34" charset="0"/>
                </a:endParaRPr>
              </a:p>
            </p:txBody>
          </p:sp>
        </mc:Choice>
        <mc:Fallback xmlns="">
          <p:sp>
            <p:nvSpPr>
              <p:cNvPr id="8" name="Y_0_bar &amp; Y_1_bar">
                <a:extLst>
                  <a:ext uri="{FF2B5EF4-FFF2-40B4-BE49-F238E27FC236}">
                    <a16:creationId xmlns:a16="http://schemas.microsoft.com/office/drawing/2014/main" id="{1E0AFF8A-FD0A-0F4C-1CC0-BA4F3D6B5B81}"/>
                  </a:ext>
                </a:extLst>
              </p:cNvPr>
              <p:cNvSpPr>
                <a:spLocks noRot="1" noChangeAspect="1" noMove="1" noResize="1" noEditPoints="1" noAdjustHandles="1" noChangeArrowheads="1" noChangeShapeType="1" noTextEdit="1"/>
              </p:cNvSpPr>
              <p:nvPr/>
            </p:nvSpPr>
            <p:spPr>
              <a:xfrm>
                <a:off x="8633644" y="4285815"/>
                <a:ext cx="3429000" cy="1143000"/>
              </a:xfrm>
              <a:prstGeom prst="rect">
                <a:avLst/>
              </a:prstGeom>
              <a:blipFill>
                <a:blip r:embed="rId5"/>
                <a:stretch>
                  <a:fillRect/>
                </a:stretch>
              </a:blipFill>
              <a:ln>
                <a:noFill/>
              </a:ln>
            </p:spPr>
            <p:txBody>
              <a:bodyPr/>
              <a:lstStyle/>
              <a:p>
                <a:r>
                  <a:rPr lang="en-US">
                    <a:noFill/>
                  </a:rPr>
                  <a:t> </a:t>
                </a:r>
              </a:p>
            </p:txBody>
          </p:sp>
        </mc:Fallback>
      </mc:AlternateContent>
      <p:sp>
        <p:nvSpPr>
          <p:cNvPr id="9" name="Estimation">
            <a:extLst>
              <a:ext uri="{FF2B5EF4-FFF2-40B4-BE49-F238E27FC236}">
                <a16:creationId xmlns:a16="http://schemas.microsoft.com/office/drawing/2014/main" id="{1F17EDE6-E380-C792-E402-44F54F781AFE}"/>
              </a:ext>
            </a:extLst>
          </p:cNvPr>
          <p:cNvSpPr>
            <a:spLocks/>
          </p:cNvSpPr>
          <p:nvPr/>
        </p:nvSpPr>
        <p:spPr>
          <a:xfrm>
            <a:off x="471041" y="3469630"/>
            <a:ext cx="1303122" cy="2420659"/>
          </a:xfrm>
          <a:prstGeom prst="roundRect">
            <a:avLst>
              <a:gd name="adj" fmla="val 0"/>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ln w="0"/>
                <a:solidFill>
                  <a:schemeClr val="tx1"/>
                </a:solidFill>
                <a:latin typeface="Calibri" panose="020F0502020204030204" pitchFamily="34" charset="0"/>
                <a:cs typeface="Calibri" panose="020F0502020204030204" pitchFamily="34" charset="0"/>
              </a:rPr>
              <a:t>Estimation</a:t>
            </a:r>
          </a:p>
        </p:txBody>
      </p:sp>
      <p:grpSp>
        <p:nvGrpSpPr>
          <p:cNvPr id="10" name="cond trt">
            <a:extLst>
              <a:ext uri="{FF2B5EF4-FFF2-40B4-BE49-F238E27FC236}">
                <a16:creationId xmlns:a16="http://schemas.microsoft.com/office/drawing/2014/main" id="{83E4FFBD-EF44-5B50-8624-762F3C25ABD6}"/>
              </a:ext>
            </a:extLst>
          </p:cNvPr>
          <p:cNvGrpSpPr/>
          <p:nvPr/>
        </p:nvGrpSpPr>
        <p:grpSpPr>
          <a:xfrm>
            <a:off x="1767571" y="1639198"/>
            <a:ext cx="3436034" cy="1379594"/>
            <a:chOff x="1767571" y="1639198"/>
            <a:chExt cx="3436034" cy="1379594"/>
          </a:xfrm>
        </p:grpSpPr>
        <p:sp>
          <p:nvSpPr>
            <p:cNvPr id="11" name="cond trt eff">
              <a:extLst>
                <a:ext uri="{FF2B5EF4-FFF2-40B4-BE49-F238E27FC236}">
                  <a16:creationId xmlns:a16="http://schemas.microsoft.com/office/drawing/2014/main" id="{327985E9-06F9-57C5-9C4E-31917E031B62}"/>
                </a:ext>
              </a:extLst>
            </p:cNvPr>
            <p:cNvSpPr>
              <a:spLocks/>
            </p:cNvSpPr>
            <p:nvPr/>
          </p:nvSpPr>
          <p:spPr>
            <a:xfrm>
              <a:off x="1774605" y="1639198"/>
              <a:ext cx="3429000" cy="457200"/>
            </a:xfrm>
            <a:prstGeom prst="roundRect">
              <a:avLst>
                <a:gd name="adj" fmla="val 50000"/>
              </a:avLst>
            </a:prstGeom>
            <a:solidFill>
              <a:srgbClr val="65A0D5"/>
            </a:solidFill>
            <a:ln>
              <a:solidFill>
                <a:srgbClr val="28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Conditional Treatment Effect</a:t>
              </a:r>
            </a:p>
          </p:txBody>
        </p:sp>
        <mc:AlternateContent xmlns:mc="http://schemas.openxmlformats.org/markup-compatibility/2006" xmlns:a14="http://schemas.microsoft.com/office/drawing/2010/main">
          <mc:Choice Requires="a14">
            <p:sp>
              <p:nvSpPr>
                <p:cNvPr id="12" name="cond estimand">
                  <a:extLst>
                    <a:ext uri="{FF2B5EF4-FFF2-40B4-BE49-F238E27FC236}">
                      <a16:creationId xmlns:a16="http://schemas.microsoft.com/office/drawing/2014/main" id="{A96EE138-D5BC-52E9-FFA4-69BF1405CE8C}"/>
                    </a:ext>
                  </a:extLst>
                </p:cNvPr>
                <p:cNvSpPr>
                  <a:spLocks/>
                </p:cNvSpPr>
                <p:nvPr/>
              </p:nvSpPr>
              <p:spPr>
                <a:xfrm>
                  <a:off x="1767571" y="2104392"/>
                  <a:ext cx="3433241" cy="914400"/>
                </a:xfrm>
                <a:prstGeom prst="rect">
                  <a:avLst/>
                </a:prstGeom>
                <a:solidFill>
                  <a:srgbClr val="28619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Aft>
                      <a:spcPts val="600"/>
                    </a:spcAft>
                  </a:pP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r>
                            <a:rPr lang="en-US" sz="1600" b="0" i="1" smtClean="0">
                              <a:latin typeface="Cambria Math" panose="02040503050406030204" pitchFamily="18" charset="0"/>
                            </a:rPr>
                            <m:t>(1)</m:t>
                          </m:r>
                        </m:sup>
                      </m:sSup>
                      <m:r>
                        <a:rPr lang="en-US" sz="1600" b="0" i="1" smtClean="0">
                          <a:latin typeface="Cambria Math" panose="02040503050406030204" pitchFamily="18" charset="0"/>
                        </a:rPr>
                        <m:t>|</m:t>
                      </m:r>
                      <m:r>
                        <a:rPr lang="en-US" sz="1600" b="0" i="1" smtClean="0">
                          <a:latin typeface="Cambria Math" panose="02040503050406030204" pitchFamily="18" charset="0"/>
                        </a:rPr>
                        <m:t>𝑋</m:t>
                      </m:r>
                      <m:r>
                        <a:rPr lang="en-US" sz="1600" b="0" i="1" smtClean="0">
                          <a:latin typeface="Cambria Math" panose="02040503050406030204" pitchFamily="18" charset="0"/>
                        </a:rPr>
                        <m:t>=</m:t>
                      </m:r>
                      <m:r>
                        <a:rPr lang="en-US" sz="1600" b="0" i="1" smtClean="0">
                          <a:latin typeface="Cambria Math" panose="02040503050406030204" pitchFamily="18" charset="0"/>
                        </a:rPr>
                        <m:t>𝑥</m:t>
                      </m:r>
                    </m:oMath>
                  </a14:m>
                  <a:r>
                    <a:rPr lang="en-US" sz="1600"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vs.  </a:t>
                  </a:r>
                  <a:r>
                    <a:rPr lang="en-US" sz="1600" dirty="0">
                      <a:latin typeface="Calibri" panose="020F0502020204030204" pitchFamily="34" charset="0"/>
                      <a:cs typeface="Calibri" panose="020F0502020204030204" pitchFamily="34" charset="0"/>
                    </a:rPr>
                    <a:t>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r>
                            <a:rPr lang="en-US" sz="1600" i="1">
                              <a:latin typeface="Cambria Math" panose="02040503050406030204" pitchFamily="18" charset="0"/>
                            </a:rPr>
                            <m:t>(</m:t>
                          </m:r>
                          <m:r>
                            <a:rPr lang="en-US" sz="1600" b="0" i="1" smtClean="0">
                              <a:latin typeface="Cambria Math" panose="02040503050406030204" pitchFamily="18" charset="0"/>
                            </a:rPr>
                            <m:t>0</m:t>
                          </m:r>
                          <m:r>
                            <a:rPr lang="en-US" sz="1600" i="1">
                              <a:latin typeface="Cambria Math" panose="02040503050406030204" pitchFamily="18" charset="0"/>
                            </a:rPr>
                            <m:t>)</m:t>
                          </m:r>
                        </m:sup>
                      </m:sSup>
                      <m:r>
                        <a:rPr lang="en-US" sz="1600" i="1">
                          <a:latin typeface="Cambria Math" panose="02040503050406030204" pitchFamily="18" charset="0"/>
                        </a:rPr>
                        <m:t>|</m:t>
                      </m:r>
                      <m:r>
                        <a:rPr lang="en-US" sz="1600" i="1">
                          <a:latin typeface="Cambria Math" panose="02040503050406030204" pitchFamily="18" charset="0"/>
                        </a:rPr>
                        <m:t>𝑋</m:t>
                      </m:r>
                      <m:r>
                        <a:rPr lang="en-US" sz="1600" i="1">
                          <a:latin typeface="Cambria Math" panose="02040503050406030204" pitchFamily="18" charset="0"/>
                        </a:rPr>
                        <m:t>=</m:t>
                      </m:r>
                      <m:r>
                        <a:rPr lang="en-US" sz="1600" i="1">
                          <a:latin typeface="Cambria Math" panose="02040503050406030204" pitchFamily="18" charset="0"/>
                        </a:rPr>
                        <m:t>𝑥</m:t>
                      </m:r>
                    </m:oMath>
                  </a14:m>
                  <a:endParaRPr lang="en-US" sz="1600" dirty="0">
                    <a:latin typeface="Calibri" panose="020F0502020204030204" pitchFamily="34" charset="0"/>
                    <a:cs typeface="Calibri" panose="020F0502020204030204" pitchFamily="34" charset="0"/>
                  </a:endParaRPr>
                </a:p>
                <a:p>
                  <a:pPr marL="111125" lvl="1" indent="-111125" algn="ctr">
                    <a:buFont typeface="Arial" panose="020B0604020202020204" pitchFamily="34" charset="0"/>
                    <a:buChar char="•"/>
                  </a:pPr>
                  <a:r>
                    <a:rPr lang="en-US" sz="1350" b="1" dirty="0">
                      <a:latin typeface="Calibri" panose="020F0502020204030204" pitchFamily="34" charset="0"/>
                      <a:cs typeface="Calibri" panose="020F0502020204030204" pitchFamily="34" charset="0"/>
                    </a:rPr>
                    <a:t>CATE</a:t>
                  </a:r>
                  <a:r>
                    <a:rPr lang="en-US" sz="1350" dirty="0">
                      <a:latin typeface="Calibri" panose="020F0502020204030204" pitchFamily="34" charset="0"/>
                      <a:cs typeface="Calibri" panose="020F0502020204030204" pitchFamily="34" charset="0"/>
                    </a:rPr>
                    <a:t> =</a:t>
                  </a:r>
                  <a:r>
                    <a:rPr lang="en-US" sz="1350" b="0" dirty="0">
                      <a:latin typeface="Calibri" panose="020F0502020204030204" pitchFamily="34" charset="0"/>
                      <a:cs typeface="Calibri" panose="020F0502020204030204" pitchFamily="34" charset="0"/>
                    </a:rPr>
                    <a:t> </a:t>
                  </a:r>
                  <a14:m>
                    <m:oMath xmlns:m="http://schemas.openxmlformats.org/officeDocument/2006/math">
                      <m:r>
                        <m:rPr>
                          <m:sty m:val="p"/>
                        </m:rPr>
                        <a:rPr lang="en-US" sz="1350" b="0" i="0" smtClean="0">
                          <a:latin typeface="Cambria Math" panose="02040503050406030204" pitchFamily="18" charset="0"/>
                        </a:rPr>
                        <m:t>E</m:t>
                      </m:r>
                      <m:d>
                        <m:dPr>
                          <m:ctrlPr>
                            <a:rPr lang="en-US" sz="1350" b="0" i="1" smtClean="0">
                              <a:latin typeface="Cambria Math" panose="02040503050406030204" pitchFamily="18" charset="0"/>
                            </a:rPr>
                          </m:ctrlPr>
                        </m:dPr>
                        <m:e>
                          <m:sSup>
                            <m:sSupPr>
                              <m:ctrlPr>
                                <a:rPr lang="en-US" sz="1350" b="0" i="1" smtClean="0">
                                  <a:latin typeface="Cambria Math" panose="02040503050406030204" pitchFamily="18" charset="0"/>
                                </a:rPr>
                              </m:ctrlPr>
                            </m:sSupPr>
                            <m:e>
                              <m:r>
                                <a:rPr lang="en-US" sz="1350">
                                  <a:latin typeface="Cambria Math" panose="02040503050406030204" pitchFamily="18" charset="0"/>
                                </a:rPr>
                                <m:t>𝑌</m:t>
                              </m:r>
                            </m:e>
                            <m:sup>
                              <m:d>
                                <m:dPr>
                                  <m:ctrlPr>
                                    <a:rPr lang="en-US" sz="1350" b="0" i="1" smtClean="0">
                                      <a:latin typeface="Cambria Math" panose="02040503050406030204" pitchFamily="18" charset="0"/>
                                    </a:rPr>
                                  </m:ctrlPr>
                                </m:dPr>
                                <m:e>
                                  <m:r>
                                    <a:rPr lang="en-US" sz="1350" b="0" i="1" smtClean="0">
                                      <a:latin typeface="Cambria Math" panose="02040503050406030204" pitchFamily="18" charset="0"/>
                                    </a:rPr>
                                    <m:t>1</m:t>
                                  </m:r>
                                </m:e>
                              </m:d>
                            </m:sup>
                          </m:sSup>
                          <m:r>
                            <a:rPr lang="en-US" sz="1350" b="0" i="1" smtClean="0">
                              <a:latin typeface="Cambria Math" panose="02040503050406030204" pitchFamily="18" charset="0"/>
                            </a:rPr>
                            <m:t>|</m:t>
                          </m:r>
                          <m:r>
                            <a:rPr lang="en-US" sz="1350" b="0" i="1" smtClean="0">
                              <a:latin typeface="Cambria Math" panose="02040503050406030204" pitchFamily="18" charset="0"/>
                            </a:rPr>
                            <m:t>𝑋</m:t>
                          </m:r>
                          <m:r>
                            <a:rPr lang="en-US" sz="1350" b="0" i="1" smtClean="0">
                              <a:latin typeface="Cambria Math" panose="02040503050406030204" pitchFamily="18" charset="0"/>
                            </a:rPr>
                            <m:t>=</m:t>
                          </m:r>
                          <m:r>
                            <a:rPr lang="en-US" sz="1350" b="0" i="1" smtClean="0">
                              <a:latin typeface="Cambria Math" panose="02040503050406030204" pitchFamily="18" charset="0"/>
                            </a:rPr>
                            <m:t>𝑥</m:t>
                          </m:r>
                        </m:e>
                      </m:d>
                      <m:r>
                        <a:rPr lang="en-US" sz="1350" b="0" i="0" smtClean="0">
                          <a:latin typeface="Cambria Math" panose="02040503050406030204" pitchFamily="18" charset="0"/>
                        </a:rPr>
                        <m:t>−</m:t>
                      </m:r>
                      <m:r>
                        <m:rPr>
                          <m:sty m:val="p"/>
                        </m:rPr>
                        <a:rPr lang="en-US" sz="1350">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a:latin typeface="Cambria Math" panose="02040503050406030204" pitchFamily="18" charset="0"/>
                                </a:rPr>
                                <m:t>𝑌</m:t>
                              </m:r>
                            </m:e>
                            <m:sup>
                              <m:d>
                                <m:dPr>
                                  <m:ctrlPr>
                                    <a:rPr lang="en-US" sz="1350" i="1">
                                      <a:latin typeface="Cambria Math" panose="02040503050406030204" pitchFamily="18" charset="0"/>
                                    </a:rPr>
                                  </m:ctrlPr>
                                </m:dPr>
                                <m:e>
                                  <m:r>
                                    <a:rPr lang="en-US" sz="1350" b="0" i="1" smtClean="0">
                                      <a:latin typeface="Cambria Math" panose="02040503050406030204" pitchFamily="18" charset="0"/>
                                    </a:rPr>
                                    <m:t>0</m:t>
                                  </m:r>
                                </m:e>
                              </m:d>
                            </m:sup>
                          </m:sSup>
                          <m:r>
                            <a:rPr lang="en-US" sz="1350" i="1">
                              <a:latin typeface="Cambria Math" panose="02040503050406030204" pitchFamily="18" charset="0"/>
                            </a:rPr>
                            <m:t>|</m:t>
                          </m:r>
                          <m:r>
                            <a:rPr lang="en-US" sz="1350" i="1">
                              <a:latin typeface="Cambria Math" panose="02040503050406030204" pitchFamily="18" charset="0"/>
                            </a:rPr>
                            <m:t>𝑋</m:t>
                          </m:r>
                          <m:r>
                            <a:rPr lang="en-US" sz="1350" i="1">
                              <a:latin typeface="Cambria Math" panose="02040503050406030204" pitchFamily="18" charset="0"/>
                            </a:rPr>
                            <m:t>=</m:t>
                          </m:r>
                          <m:r>
                            <a:rPr lang="en-US" sz="1350" i="1">
                              <a:latin typeface="Cambria Math" panose="02040503050406030204" pitchFamily="18" charset="0"/>
                            </a:rPr>
                            <m:t>𝑥</m:t>
                          </m:r>
                        </m:e>
                      </m:d>
                    </m:oMath>
                  </a14:m>
                  <a:endParaRPr lang="en-US" sz="1350" dirty="0">
                    <a:latin typeface="Calibri" panose="020F0502020204030204" pitchFamily="34" charset="0"/>
                    <a:cs typeface="Calibri" panose="020F0502020204030204" pitchFamily="34" charset="0"/>
                  </a:endParaRPr>
                </a:p>
                <a:p>
                  <a:pPr marL="111125" lvl="1" indent="-111125" algn="ctr">
                    <a:buFont typeface="Arial" panose="020B0604020202020204" pitchFamily="34" charset="0"/>
                    <a:buChar char="•"/>
                  </a:pPr>
                  <a:r>
                    <a:rPr lang="en-US" sz="1350" b="1" dirty="0">
                      <a:latin typeface="Calibri" panose="020F0502020204030204" pitchFamily="34" charset="0"/>
                      <a:cs typeface="Calibri" panose="020F0502020204030204" pitchFamily="34" charset="0"/>
                    </a:rPr>
                    <a:t>LOR</a:t>
                  </a:r>
                  <a:r>
                    <a:rPr lang="en-US" sz="1350" dirty="0">
                      <a:latin typeface="Calibri" panose="020F0502020204030204" pitchFamily="34" charset="0"/>
                      <a:cs typeface="Calibri" panose="020F0502020204030204" pitchFamily="34" charset="0"/>
                    </a:rPr>
                    <a:t> of </a:t>
                  </a:r>
                  <a14:m>
                    <m:oMath xmlns:m="http://schemas.openxmlformats.org/officeDocument/2006/math">
                      <m:r>
                        <m:rPr>
                          <m:sty m:val="p"/>
                        </m:rPr>
                        <a:rPr lang="en-US" sz="1350" b="0" i="0" smtClean="0">
                          <a:latin typeface="Cambria Math" panose="02040503050406030204" pitchFamily="18" charset="0"/>
                        </a:rPr>
                        <m:t>E</m:t>
                      </m:r>
                      <m:d>
                        <m:dPr>
                          <m:ctrlPr>
                            <a:rPr lang="en-US" sz="1350" b="0" i="1" smtClean="0">
                              <a:latin typeface="Cambria Math" panose="02040503050406030204" pitchFamily="18" charset="0"/>
                            </a:rPr>
                          </m:ctrlPr>
                        </m:dPr>
                        <m:e>
                          <m:sSup>
                            <m:sSupPr>
                              <m:ctrlPr>
                                <a:rPr lang="en-US" sz="1350" b="0" i="1" smtClean="0">
                                  <a:latin typeface="Cambria Math" panose="02040503050406030204" pitchFamily="18" charset="0"/>
                                </a:rPr>
                              </m:ctrlPr>
                            </m:sSupPr>
                            <m:e>
                              <m:r>
                                <a:rPr lang="en-US" sz="1350">
                                  <a:latin typeface="Cambria Math" panose="02040503050406030204" pitchFamily="18" charset="0"/>
                                </a:rPr>
                                <m:t>𝑌</m:t>
                              </m:r>
                            </m:e>
                            <m:sup>
                              <m:d>
                                <m:dPr>
                                  <m:ctrlPr>
                                    <a:rPr lang="en-US" sz="1350" b="0" i="1" smtClean="0">
                                      <a:latin typeface="Cambria Math" panose="02040503050406030204" pitchFamily="18" charset="0"/>
                                    </a:rPr>
                                  </m:ctrlPr>
                                </m:dPr>
                                <m:e>
                                  <m:r>
                                    <a:rPr lang="en-US" sz="1350" b="0" i="1" smtClean="0">
                                      <a:latin typeface="Cambria Math" panose="02040503050406030204" pitchFamily="18" charset="0"/>
                                    </a:rPr>
                                    <m:t>1</m:t>
                                  </m:r>
                                </m:e>
                              </m:d>
                            </m:sup>
                          </m:sSup>
                          <m:r>
                            <a:rPr lang="en-US" sz="1350" b="0" i="1" smtClean="0">
                              <a:latin typeface="Cambria Math" panose="02040503050406030204" pitchFamily="18" charset="0"/>
                            </a:rPr>
                            <m:t>|</m:t>
                          </m:r>
                          <m:r>
                            <a:rPr lang="en-US" sz="1350" b="0" i="1" smtClean="0">
                              <a:latin typeface="Cambria Math" panose="02040503050406030204" pitchFamily="18" charset="0"/>
                            </a:rPr>
                            <m:t>𝑋</m:t>
                          </m:r>
                          <m:r>
                            <a:rPr lang="en-US" sz="1350" b="0" i="1" smtClean="0">
                              <a:latin typeface="Cambria Math" panose="02040503050406030204" pitchFamily="18" charset="0"/>
                            </a:rPr>
                            <m:t>=</m:t>
                          </m:r>
                          <m:r>
                            <a:rPr lang="en-US" sz="1350" b="0" i="1" smtClean="0">
                              <a:latin typeface="Cambria Math" panose="02040503050406030204" pitchFamily="18" charset="0"/>
                            </a:rPr>
                            <m:t>𝑥</m:t>
                          </m:r>
                        </m:e>
                      </m:d>
                    </m:oMath>
                  </a14:m>
                  <a:r>
                    <a:rPr lang="en-US" sz="135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350">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a:latin typeface="Cambria Math" panose="02040503050406030204" pitchFamily="18" charset="0"/>
                                </a:rPr>
                                <m:t>𝑌</m:t>
                              </m:r>
                            </m:e>
                            <m:sup>
                              <m:d>
                                <m:dPr>
                                  <m:ctrlPr>
                                    <a:rPr lang="en-US" sz="1350" i="1">
                                      <a:latin typeface="Cambria Math" panose="02040503050406030204" pitchFamily="18" charset="0"/>
                                    </a:rPr>
                                  </m:ctrlPr>
                                </m:dPr>
                                <m:e>
                                  <m:r>
                                    <a:rPr lang="en-US" sz="1350" b="0" i="1" smtClean="0">
                                      <a:latin typeface="Cambria Math" panose="02040503050406030204" pitchFamily="18" charset="0"/>
                                    </a:rPr>
                                    <m:t>0</m:t>
                                  </m:r>
                                </m:e>
                              </m:d>
                            </m:sup>
                          </m:sSup>
                          <m:r>
                            <a:rPr lang="en-US" sz="1350" i="1">
                              <a:latin typeface="Cambria Math" panose="02040503050406030204" pitchFamily="18" charset="0"/>
                            </a:rPr>
                            <m:t>|</m:t>
                          </m:r>
                          <m:r>
                            <a:rPr lang="en-US" sz="1350" i="1">
                              <a:latin typeface="Cambria Math" panose="02040503050406030204" pitchFamily="18" charset="0"/>
                            </a:rPr>
                            <m:t>𝑋</m:t>
                          </m:r>
                          <m:r>
                            <a:rPr lang="en-US" sz="1350" i="1">
                              <a:latin typeface="Cambria Math" panose="02040503050406030204" pitchFamily="18" charset="0"/>
                            </a:rPr>
                            <m:t>=</m:t>
                          </m:r>
                          <m:r>
                            <a:rPr lang="en-US" sz="1350" i="1">
                              <a:latin typeface="Cambria Math" panose="02040503050406030204" pitchFamily="18" charset="0"/>
                            </a:rPr>
                            <m:t>𝑥</m:t>
                          </m:r>
                        </m:e>
                      </m:d>
                    </m:oMath>
                  </a14:m>
                  <a:endParaRPr lang="en-US" sz="1600"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Choice>
          <mc:Fallback xmlns="">
            <p:sp>
              <p:nvSpPr>
                <p:cNvPr id="12" name="cond estimand">
                  <a:extLst>
                    <a:ext uri="{FF2B5EF4-FFF2-40B4-BE49-F238E27FC236}">
                      <a16:creationId xmlns:a16="http://schemas.microsoft.com/office/drawing/2014/main" id="{A96EE138-D5BC-52E9-FFA4-69BF1405CE8C}"/>
                    </a:ext>
                  </a:extLst>
                </p:cNvPr>
                <p:cNvSpPr>
                  <a:spLocks noRot="1" noChangeAspect="1" noMove="1" noResize="1" noEditPoints="1" noAdjustHandles="1" noChangeArrowheads="1" noChangeShapeType="1" noTextEdit="1"/>
                </p:cNvSpPr>
                <p:nvPr/>
              </p:nvSpPr>
              <p:spPr>
                <a:xfrm>
                  <a:off x="1767571" y="2104392"/>
                  <a:ext cx="3433241" cy="914400"/>
                </a:xfrm>
                <a:prstGeom prst="rect">
                  <a:avLst/>
                </a:prstGeom>
                <a:blipFill>
                  <a:blip r:embed="rId6"/>
                  <a:stretch>
                    <a:fillRect b="-5479"/>
                  </a:stretch>
                </a:blipFill>
                <a:ln>
                  <a:noFill/>
                </a:ln>
              </p:spPr>
              <p:txBody>
                <a:bodyPr/>
                <a:lstStyle/>
                <a:p>
                  <a:r>
                    <a:rPr lang="en-US">
                      <a:noFill/>
                    </a:rPr>
                    <a:t> </a:t>
                  </a:r>
                </a:p>
              </p:txBody>
            </p:sp>
          </mc:Fallback>
        </mc:AlternateContent>
      </p:grpSp>
      <p:grpSp>
        <p:nvGrpSpPr>
          <p:cNvPr id="13" name="uncond trt">
            <a:extLst>
              <a:ext uri="{FF2B5EF4-FFF2-40B4-BE49-F238E27FC236}">
                <a16:creationId xmlns:a16="http://schemas.microsoft.com/office/drawing/2014/main" id="{573D7FE7-0B2C-0338-9DD7-7005896C0E8C}"/>
              </a:ext>
            </a:extLst>
          </p:cNvPr>
          <p:cNvGrpSpPr/>
          <p:nvPr/>
        </p:nvGrpSpPr>
        <p:grpSpPr>
          <a:xfrm>
            <a:off x="8633005" y="1639198"/>
            <a:ext cx="3429001" cy="1379594"/>
            <a:chOff x="8633005" y="1639198"/>
            <a:chExt cx="3429001" cy="1379594"/>
          </a:xfrm>
        </p:grpSpPr>
        <p:sp>
          <p:nvSpPr>
            <p:cNvPr id="14" name="uncond trt eff - short">
              <a:extLst>
                <a:ext uri="{FF2B5EF4-FFF2-40B4-BE49-F238E27FC236}">
                  <a16:creationId xmlns:a16="http://schemas.microsoft.com/office/drawing/2014/main" id="{297DFFA9-D9BE-DA5F-599F-FC8E8D18941B}"/>
                </a:ext>
              </a:extLst>
            </p:cNvPr>
            <p:cNvSpPr>
              <a:spLocks/>
            </p:cNvSpPr>
            <p:nvPr/>
          </p:nvSpPr>
          <p:spPr>
            <a:xfrm>
              <a:off x="8633005" y="1639198"/>
              <a:ext cx="3429001" cy="457200"/>
            </a:xfrm>
            <a:prstGeom prst="roundRect">
              <a:avLst>
                <a:gd name="adj" fmla="val 50000"/>
              </a:avLst>
            </a:prstGeom>
            <a:ln>
              <a:solidFill>
                <a:srgbClr val="75757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Unconditional Treatment Effect</a:t>
              </a:r>
            </a:p>
          </p:txBody>
        </p:sp>
        <mc:AlternateContent xmlns:mc="http://schemas.openxmlformats.org/markup-compatibility/2006" xmlns:a14="http://schemas.microsoft.com/office/drawing/2010/main">
          <mc:Choice Requires="a14">
            <p:sp>
              <p:nvSpPr>
                <p:cNvPr id="15" name="uncond estimand - short">
                  <a:extLst>
                    <a:ext uri="{FF2B5EF4-FFF2-40B4-BE49-F238E27FC236}">
                      <a16:creationId xmlns:a16="http://schemas.microsoft.com/office/drawing/2014/main" id="{C9AF5D79-28D4-2527-9383-C7B245351741}"/>
                    </a:ext>
                  </a:extLst>
                </p:cNvPr>
                <p:cNvSpPr>
                  <a:spLocks/>
                </p:cNvSpPr>
                <p:nvPr/>
              </p:nvSpPr>
              <p:spPr>
                <a:xfrm>
                  <a:off x="8636609" y="2104392"/>
                  <a:ext cx="3425397" cy="914400"/>
                </a:xfrm>
                <a:prstGeom prst="rect">
                  <a:avLst/>
                </a:prstGeom>
                <a:solidFill>
                  <a:srgbClr val="75757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Aft>
                      <a:spcPts val="600"/>
                    </a:spcAft>
                  </a:pP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r>
                            <a:rPr lang="en-US" sz="1600" b="0" i="1" smtClean="0">
                              <a:latin typeface="Cambria Math" panose="02040503050406030204" pitchFamily="18" charset="0"/>
                            </a:rPr>
                            <m:t>(1)</m:t>
                          </m:r>
                        </m:sup>
                      </m:sSup>
                    </m:oMath>
                  </a14:m>
                  <a:r>
                    <a:rPr lang="en-US" sz="1600"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vs.  </a:t>
                  </a:r>
                  <a:r>
                    <a:rPr lang="en-US" sz="1600" dirty="0">
                      <a:latin typeface="Calibri" panose="020F0502020204030204" pitchFamily="34" charset="0"/>
                      <a:cs typeface="Calibri" panose="020F0502020204030204" pitchFamily="34" charset="0"/>
                    </a:rPr>
                    <a:t>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r>
                            <a:rPr lang="en-US" sz="1600" i="1">
                              <a:latin typeface="Cambria Math" panose="02040503050406030204" pitchFamily="18" charset="0"/>
                            </a:rPr>
                            <m:t>(</m:t>
                          </m:r>
                          <m:r>
                            <a:rPr lang="en-US" sz="1600" b="0" i="1" smtClean="0">
                              <a:latin typeface="Cambria Math" panose="02040503050406030204" pitchFamily="18" charset="0"/>
                            </a:rPr>
                            <m:t>0</m:t>
                          </m:r>
                          <m:r>
                            <a:rPr lang="en-US" sz="1600" i="1">
                              <a:latin typeface="Cambria Math" panose="02040503050406030204" pitchFamily="18" charset="0"/>
                            </a:rPr>
                            <m:t>)</m:t>
                          </m:r>
                        </m:sup>
                      </m:sSup>
                    </m:oMath>
                  </a14:m>
                  <a:endParaRPr lang="en-US" sz="1600" dirty="0">
                    <a:latin typeface="Calibri" panose="020F0502020204030204" pitchFamily="34" charset="0"/>
                    <a:cs typeface="Calibri" panose="020F0502020204030204" pitchFamily="34" charset="0"/>
                  </a:endParaRPr>
                </a:p>
                <a:p>
                  <a:pPr marL="111125" lvl="1" indent="-111125" algn="ctr">
                    <a:buFont typeface="Arial" panose="020B0604020202020204" pitchFamily="34" charset="0"/>
                    <a:buChar char="•"/>
                  </a:pPr>
                  <a:r>
                    <a:rPr lang="en-US" sz="1350" b="1" dirty="0">
                      <a:latin typeface="Calibri" panose="020F0502020204030204" pitchFamily="34" charset="0"/>
                      <a:cs typeface="Calibri" panose="020F0502020204030204" pitchFamily="34" charset="0"/>
                    </a:rPr>
                    <a:t>ATE</a:t>
                  </a:r>
                  <a:r>
                    <a:rPr lang="en-US" sz="1350" dirty="0">
                      <a:latin typeface="Calibri" panose="020F0502020204030204" pitchFamily="34" charset="0"/>
                      <a:cs typeface="Calibri" panose="020F0502020204030204" pitchFamily="34" charset="0"/>
                    </a:rPr>
                    <a:t> =</a:t>
                  </a:r>
                  <a:r>
                    <a:rPr lang="en-US" sz="1350" b="0" dirty="0">
                      <a:latin typeface="Calibri" panose="020F0502020204030204" pitchFamily="34" charset="0"/>
                      <a:cs typeface="Calibri" panose="020F0502020204030204" pitchFamily="34" charset="0"/>
                    </a:rPr>
                    <a:t> </a:t>
                  </a:r>
                  <a14:m>
                    <m:oMath xmlns:m="http://schemas.openxmlformats.org/officeDocument/2006/math">
                      <m:r>
                        <m:rPr>
                          <m:sty m:val="p"/>
                        </m:rPr>
                        <a:rPr lang="en-US" sz="1350" b="0" i="0" smtClean="0">
                          <a:latin typeface="Cambria Math" panose="02040503050406030204" pitchFamily="18" charset="0"/>
                        </a:rPr>
                        <m:t>E</m:t>
                      </m:r>
                      <m:d>
                        <m:dPr>
                          <m:ctrlPr>
                            <a:rPr lang="en-US" sz="1350" b="0" i="1" smtClean="0">
                              <a:latin typeface="Cambria Math" panose="02040503050406030204" pitchFamily="18" charset="0"/>
                            </a:rPr>
                          </m:ctrlPr>
                        </m:dPr>
                        <m:e>
                          <m:sSup>
                            <m:sSupPr>
                              <m:ctrlPr>
                                <a:rPr lang="en-US" sz="1350" b="0" i="1" smtClean="0">
                                  <a:latin typeface="Cambria Math" panose="02040503050406030204" pitchFamily="18" charset="0"/>
                                </a:rPr>
                              </m:ctrlPr>
                            </m:sSupPr>
                            <m:e>
                              <m:r>
                                <a:rPr lang="en-US" sz="1350">
                                  <a:latin typeface="Cambria Math" panose="02040503050406030204" pitchFamily="18" charset="0"/>
                                </a:rPr>
                                <m:t>𝑌</m:t>
                              </m:r>
                            </m:e>
                            <m:sup>
                              <m:d>
                                <m:dPr>
                                  <m:ctrlPr>
                                    <a:rPr lang="en-US" sz="1350" b="0" i="1" smtClean="0">
                                      <a:latin typeface="Cambria Math" panose="02040503050406030204" pitchFamily="18" charset="0"/>
                                    </a:rPr>
                                  </m:ctrlPr>
                                </m:dPr>
                                <m:e>
                                  <m:r>
                                    <a:rPr lang="en-US" sz="1350" b="0" i="1" smtClean="0">
                                      <a:latin typeface="Cambria Math" panose="02040503050406030204" pitchFamily="18" charset="0"/>
                                    </a:rPr>
                                    <m:t>1</m:t>
                                  </m:r>
                                </m:e>
                              </m:d>
                            </m:sup>
                          </m:sSup>
                        </m:e>
                      </m:d>
                      <m:r>
                        <a:rPr lang="en-US" sz="1350" b="0" i="0" smtClean="0">
                          <a:latin typeface="Cambria Math" panose="02040503050406030204" pitchFamily="18" charset="0"/>
                        </a:rPr>
                        <m:t>−</m:t>
                      </m:r>
                      <m:r>
                        <m:rPr>
                          <m:sty m:val="p"/>
                        </m:rPr>
                        <a:rPr lang="en-US" sz="1350">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a:latin typeface="Cambria Math" panose="02040503050406030204" pitchFamily="18" charset="0"/>
                                </a:rPr>
                                <m:t>𝑌</m:t>
                              </m:r>
                            </m:e>
                            <m:sup>
                              <m:d>
                                <m:dPr>
                                  <m:ctrlPr>
                                    <a:rPr lang="en-US" sz="1350" i="1">
                                      <a:latin typeface="Cambria Math" panose="02040503050406030204" pitchFamily="18" charset="0"/>
                                    </a:rPr>
                                  </m:ctrlPr>
                                </m:dPr>
                                <m:e>
                                  <m:r>
                                    <a:rPr lang="en-US" sz="1350" b="0" i="1" smtClean="0">
                                      <a:latin typeface="Cambria Math" panose="02040503050406030204" pitchFamily="18" charset="0"/>
                                    </a:rPr>
                                    <m:t>0</m:t>
                                  </m:r>
                                </m:e>
                              </m:d>
                            </m:sup>
                          </m:sSup>
                        </m:e>
                      </m:d>
                    </m:oMath>
                  </a14:m>
                  <a:endParaRPr lang="en-US" sz="1350" dirty="0">
                    <a:latin typeface="Calibri" panose="020F0502020204030204" pitchFamily="34" charset="0"/>
                    <a:cs typeface="Calibri" panose="020F0502020204030204" pitchFamily="34" charset="0"/>
                  </a:endParaRPr>
                </a:p>
                <a:p>
                  <a:pPr marL="111125" lvl="1" indent="-111125" algn="ctr">
                    <a:buFont typeface="Arial" panose="020B0604020202020204" pitchFamily="34" charset="0"/>
                    <a:buChar char="•"/>
                  </a:pPr>
                  <a:r>
                    <a:rPr lang="en-US" sz="1350" b="1" dirty="0">
                      <a:latin typeface="Calibri" panose="020F0502020204030204" pitchFamily="34" charset="0"/>
                      <a:cs typeface="Calibri" panose="020F0502020204030204" pitchFamily="34" charset="0"/>
                    </a:rPr>
                    <a:t>LOR</a:t>
                  </a:r>
                  <a:r>
                    <a:rPr lang="en-US" sz="1350" dirty="0">
                      <a:latin typeface="Calibri" panose="020F0502020204030204" pitchFamily="34" charset="0"/>
                      <a:cs typeface="Calibri" panose="020F0502020204030204" pitchFamily="34" charset="0"/>
                    </a:rPr>
                    <a:t> of </a:t>
                  </a:r>
                  <a14:m>
                    <m:oMath xmlns:m="http://schemas.openxmlformats.org/officeDocument/2006/math">
                      <m:r>
                        <m:rPr>
                          <m:sty m:val="p"/>
                        </m:rPr>
                        <a:rPr lang="en-US" sz="1350" b="0" i="0" smtClean="0">
                          <a:latin typeface="Cambria Math" panose="02040503050406030204" pitchFamily="18" charset="0"/>
                        </a:rPr>
                        <m:t>E</m:t>
                      </m:r>
                      <m:d>
                        <m:dPr>
                          <m:ctrlPr>
                            <a:rPr lang="en-US" sz="1350" b="0" i="1" smtClean="0">
                              <a:latin typeface="Cambria Math" panose="02040503050406030204" pitchFamily="18" charset="0"/>
                            </a:rPr>
                          </m:ctrlPr>
                        </m:dPr>
                        <m:e>
                          <m:sSup>
                            <m:sSupPr>
                              <m:ctrlPr>
                                <a:rPr lang="en-US" sz="1350" b="0" i="1" smtClean="0">
                                  <a:latin typeface="Cambria Math" panose="02040503050406030204" pitchFamily="18" charset="0"/>
                                </a:rPr>
                              </m:ctrlPr>
                            </m:sSupPr>
                            <m:e>
                              <m:r>
                                <a:rPr lang="en-US" sz="1350">
                                  <a:latin typeface="Cambria Math" panose="02040503050406030204" pitchFamily="18" charset="0"/>
                                </a:rPr>
                                <m:t>𝑌</m:t>
                              </m:r>
                            </m:e>
                            <m:sup>
                              <m:d>
                                <m:dPr>
                                  <m:ctrlPr>
                                    <a:rPr lang="en-US" sz="1350" b="0" i="1" smtClean="0">
                                      <a:latin typeface="Cambria Math" panose="02040503050406030204" pitchFamily="18" charset="0"/>
                                    </a:rPr>
                                  </m:ctrlPr>
                                </m:dPr>
                                <m:e>
                                  <m:r>
                                    <a:rPr lang="en-US" sz="1350" b="0" i="1" smtClean="0">
                                      <a:latin typeface="Cambria Math" panose="02040503050406030204" pitchFamily="18" charset="0"/>
                                    </a:rPr>
                                    <m:t>1</m:t>
                                  </m:r>
                                </m:e>
                              </m:d>
                            </m:sup>
                          </m:sSup>
                        </m:e>
                      </m:d>
                    </m:oMath>
                  </a14:m>
                  <a:r>
                    <a:rPr lang="en-US" sz="135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350">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a:latin typeface="Cambria Math" panose="02040503050406030204" pitchFamily="18" charset="0"/>
                                </a:rPr>
                                <m:t>𝑌</m:t>
                              </m:r>
                            </m:e>
                            <m:sup>
                              <m:d>
                                <m:dPr>
                                  <m:ctrlPr>
                                    <a:rPr lang="en-US" sz="1350" i="1">
                                      <a:latin typeface="Cambria Math" panose="02040503050406030204" pitchFamily="18" charset="0"/>
                                    </a:rPr>
                                  </m:ctrlPr>
                                </m:dPr>
                                <m:e>
                                  <m:r>
                                    <a:rPr lang="en-US" sz="1350" b="0" i="1" smtClean="0">
                                      <a:latin typeface="Cambria Math" panose="02040503050406030204" pitchFamily="18" charset="0"/>
                                    </a:rPr>
                                    <m:t>0</m:t>
                                  </m:r>
                                </m:e>
                              </m:d>
                            </m:sup>
                          </m:sSup>
                        </m:e>
                      </m:d>
                    </m:oMath>
                  </a14:m>
                  <a:endParaRPr lang="en-US" sz="1600"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Choice>
          <mc:Fallback xmlns="">
            <p:sp>
              <p:nvSpPr>
                <p:cNvPr id="15" name="uncond estimand - short">
                  <a:extLst>
                    <a:ext uri="{FF2B5EF4-FFF2-40B4-BE49-F238E27FC236}">
                      <a16:creationId xmlns:a16="http://schemas.microsoft.com/office/drawing/2014/main" id="{C9AF5D79-28D4-2527-9383-C7B245351741}"/>
                    </a:ext>
                  </a:extLst>
                </p:cNvPr>
                <p:cNvSpPr>
                  <a:spLocks noRot="1" noChangeAspect="1" noMove="1" noResize="1" noEditPoints="1" noAdjustHandles="1" noChangeArrowheads="1" noChangeShapeType="1" noTextEdit="1"/>
                </p:cNvSpPr>
                <p:nvPr/>
              </p:nvSpPr>
              <p:spPr>
                <a:xfrm>
                  <a:off x="8636609" y="2104392"/>
                  <a:ext cx="3425397" cy="914400"/>
                </a:xfrm>
                <a:prstGeom prst="rect">
                  <a:avLst/>
                </a:prstGeom>
                <a:blipFill>
                  <a:blip r:embed="rId7"/>
                  <a:stretch>
                    <a:fillRect b="-5479"/>
                  </a:stretch>
                </a:blipFill>
                <a:ln>
                  <a:noFill/>
                </a:ln>
              </p:spPr>
              <p:txBody>
                <a:bodyPr/>
                <a:lstStyle/>
                <a:p>
                  <a:r>
                    <a:rPr lang="en-US">
                      <a:noFill/>
                    </a:rPr>
                    <a:t> </a:t>
                  </a:r>
                </a:p>
              </p:txBody>
            </p:sp>
          </mc:Fallback>
        </mc:AlternateContent>
      </p:grpSp>
      <p:sp>
        <p:nvSpPr>
          <p:cNvPr id="16" name="Estimand">
            <a:extLst>
              <a:ext uri="{FF2B5EF4-FFF2-40B4-BE49-F238E27FC236}">
                <a16:creationId xmlns:a16="http://schemas.microsoft.com/office/drawing/2014/main" id="{21C526D7-F957-C237-2DCD-46995F665EF9}"/>
              </a:ext>
            </a:extLst>
          </p:cNvPr>
          <p:cNvSpPr>
            <a:spLocks/>
          </p:cNvSpPr>
          <p:nvPr/>
        </p:nvSpPr>
        <p:spPr>
          <a:xfrm>
            <a:off x="471041" y="1637811"/>
            <a:ext cx="1303164" cy="1371600"/>
          </a:xfrm>
          <a:prstGeom prst="homePlate">
            <a:avLst>
              <a:gd name="adj" fmla="val 0"/>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latin typeface="Calibri" panose="020F0502020204030204" pitchFamily="34" charset="0"/>
                <a:cs typeface="Calibri" panose="020F0502020204030204" pitchFamily="34" charset="0"/>
              </a:rPr>
              <a:t>Estimand</a:t>
            </a:r>
          </a:p>
        </p:txBody>
      </p:sp>
      <p:sp>
        <p:nvSpPr>
          <p:cNvPr id="17" name="no assumption - short">
            <a:extLst>
              <a:ext uri="{FF2B5EF4-FFF2-40B4-BE49-F238E27FC236}">
                <a16:creationId xmlns:a16="http://schemas.microsoft.com/office/drawing/2014/main" id="{26A9E73F-F6BA-1A86-D6E5-73399BA41CB2}"/>
              </a:ext>
            </a:extLst>
          </p:cNvPr>
          <p:cNvSpPr>
            <a:spLocks/>
          </p:cNvSpPr>
          <p:nvPr/>
        </p:nvSpPr>
        <p:spPr>
          <a:xfrm>
            <a:off x="8634897" y="3018375"/>
            <a:ext cx="3428999" cy="457200"/>
          </a:xfrm>
          <a:prstGeom prst="rect">
            <a:avLst/>
          </a:prstGeom>
          <a:ln>
            <a:solidFill>
              <a:srgbClr val="757575"/>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a:t>
            </a:r>
            <a:r>
              <a:rPr lang="en-US" sz="1600" dirty="0">
                <a:latin typeface="Calibri" panose="020F0502020204030204" pitchFamily="34" charset="0"/>
                <a:cs typeface="Calibri" panose="020F0502020204030204" pitchFamily="34" charset="0"/>
              </a:rPr>
              <a:t> model assumption</a:t>
            </a:r>
          </a:p>
        </p:txBody>
      </p:sp>
      <p:sp>
        <p:nvSpPr>
          <p:cNvPr id="18" name="assume model true">
            <a:extLst>
              <a:ext uri="{FF2B5EF4-FFF2-40B4-BE49-F238E27FC236}">
                <a16:creationId xmlns:a16="http://schemas.microsoft.com/office/drawing/2014/main" id="{683DDD30-ADE7-B097-61C2-0A5ED12A27E6}"/>
              </a:ext>
            </a:extLst>
          </p:cNvPr>
          <p:cNvSpPr>
            <a:spLocks/>
          </p:cNvSpPr>
          <p:nvPr/>
        </p:nvSpPr>
        <p:spPr>
          <a:xfrm>
            <a:off x="1770896" y="3011595"/>
            <a:ext cx="3428911" cy="457200"/>
          </a:xfrm>
          <a:prstGeom prst="rect">
            <a:avLst/>
          </a:prstGeom>
          <a:ln>
            <a:solidFill>
              <a:srgbClr val="286194"/>
            </a:solidFill>
            <a:prstDash val="dash"/>
            <a:extLst>
              <a:ext uri="{C807C97D-BFC1-408E-A445-0C87EB9F89A2}">
                <ask:lineSketchStyleProps xmlns:ask="http://schemas.microsoft.com/office/drawing/2018/sketchyshapes" sd="241991216">
                  <a:custGeom>
                    <a:avLst/>
                    <a:gdLst>
                      <a:gd name="connsiteX0" fmla="*/ 0 w 3429000"/>
                      <a:gd name="connsiteY0" fmla="*/ 0 h 457200"/>
                      <a:gd name="connsiteX1" fmla="*/ 571500 w 3429000"/>
                      <a:gd name="connsiteY1" fmla="*/ 0 h 457200"/>
                      <a:gd name="connsiteX2" fmla="*/ 1177290 w 3429000"/>
                      <a:gd name="connsiteY2" fmla="*/ 0 h 457200"/>
                      <a:gd name="connsiteX3" fmla="*/ 1817370 w 3429000"/>
                      <a:gd name="connsiteY3" fmla="*/ 0 h 457200"/>
                      <a:gd name="connsiteX4" fmla="*/ 2286000 w 3429000"/>
                      <a:gd name="connsiteY4" fmla="*/ 0 h 457200"/>
                      <a:gd name="connsiteX5" fmla="*/ 2788920 w 3429000"/>
                      <a:gd name="connsiteY5" fmla="*/ 0 h 457200"/>
                      <a:gd name="connsiteX6" fmla="*/ 3429000 w 3429000"/>
                      <a:gd name="connsiteY6" fmla="*/ 0 h 457200"/>
                      <a:gd name="connsiteX7" fmla="*/ 3429000 w 3429000"/>
                      <a:gd name="connsiteY7" fmla="*/ 457200 h 457200"/>
                      <a:gd name="connsiteX8" fmla="*/ 2788920 w 3429000"/>
                      <a:gd name="connsiteY8" fmla="*/ 457200 h 457200"/>
                      <a:gd name="connsiteX9" fmla="*/ 2217420 w 3429000"/>
                      <a:gd name="connsiteY9" fmla="*/ 457200 h 457200"/>
                      <a:gd name="connsiteX10" fmla="*/ 1714500 w 3429000"/>
                      <a:gd name="connsiteY10" fmla="*/ 457200 h 457200"/>
                      <a:gd name="connsiteX11" fmla="*/ 1177290 w 3429000"/>
                      <a:gd name="connsiteY11" fmla="*/ 457200 h 457200"/>
                      <a:gd name="connsiteX12" fmla="*/ 537210 w 3429000"/>
                      <a:gd name="connsiteY12" fmla="*/ 457200 h 457200"/>
                      <a:gd name="connsiteX13" fmla="*/ 0 w 3429000"/>
                      <a:gd name="connsiteY13" fmla="*/ 457200 h 457200"/>
                      <a:gd name="connsiteX14" fmla="*/ 0 w 3429000"/>
                      <a:gd name="connsiteY14"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9000" h="457200" fill="none" extrusionOk="0">
                        <a:moveTo>
                          <a:pt x="0" y="0"/>
                        </a:moveTo>
                        <a:cubicBezTo>
                          <a:pt x="181676" y="-2075"/>
                          <a:pt x="415004" y="13518"/>
                          <a:pt x="571500" y="0"/>
                        </a:cubicBezTo>
                        <a:cubicBezTo>
                          <a:pt x="727996" y="-13518"/>
                          <a:pt x="1041210" y="71929"/>
                          <a:pt x="1177290" y="0"/>
                        </a:cubicBezTo>
                        <a:cubicBezTo>
                          <a:pt x="1313370" y="-71929"/>
                          <a:pt x="1563070" y="33843"/>
                          <a:pt x="1817370" y="0"/>
                        </a:cubicBezTo>
                        <a:cubicBezTo>
                          <a:pt x="2071670" y="-33843"/>
                          <a:pt x="2053143" y="3249"/>
                          <a:pt x="2286000" y="0"/>
                        </a:cubicBezTo>
                        <a:cubicBezTo>
                          <a:pt x="2518857" y="-3249"/>
                          <a:pt x="2674611" y="43108"/>
                          <a:pt x="2788920" y="0"/>
                        </a:cubicBezTo>
                        <a:cubicBezTo>
                          <a:pt x="2903229" y="-43108"/>
                          <a:pt x="3198690" y="4610"/>
                          <a:pt x="3429000" y="0"/>
                        </a:cubicBezTo>
                        <a:cubicBezTo>
                          <a:pt x="3462052" y="200218"/>
                          <a:pt x="3422528" y="244440"/>
                          <a:pt x="3429000" y="457200"/>
                        </a:cubicBezTo>
                        <a:cubicBezTo>
                          <a:pt x="3281838" y="495978"/>
                          <a:pt x="2946845" y="433418"/>
                          <a:pt x="2788920" y="457200"/>
                        </a:cubicBezTo>
                        <a:cubicBezTo>
                          <a:pt x="2630995" y="480982"/>
                          <a:pt x="2376862" y="422248"/>
                          <a:pt x="2217420" y="457200"/>
                        </a:cubicBezTo>
                        <a:cubicBezTo>
                          <a:pt x="2057978" y="492152"/>
                          <a:pt x="1933121" y="419648"/>
                          <a:pt x="1714500" y="457200"/>
                        </a:cubicBezTo>
                        <a:cubicBezTo>
                          <a:pt x="1495879" y="494752"/>
                          <a:pt x="1437918" y="433021"/>
                          <a:pt x="1177290" y="457200"/>
                        </a:cubicBezTo>
                        <a:cubicBezTo>
                          <a:pt x="916662" y="481379"/>
                          <a:pt x="749234" y="434664"/>
                          <a:pt x="537210" y="457200"/>
                        </a:cubicBezTo>
                        <a:cubicBezTo>
                          <a:pt x="325186" y="479736"/>
                          <a:pt x="250644" y="419536"/>
                          <a:pt x="0" y="457200"/>
                        </a:cubicBezTo>
                        <a:cubicBezTo>
                          <a:pt x="-37482" y="317628"/>
                          <a:pt x="40901" y="209729"/>
                          <a:pt x="0" y="0"/>
                        </a:cubicBezTo>
                        <a:close/>
                      </a:path>
                      <a:path w="3429000" h="457200" stroke="0" extrusionOk="0">
                        <a:moveTo>
                          <a:pt x="0" y="0"/>
                        </a:moveTo>
                        <a:cubicBezTo>
                          <a:pt x="180348" y="-52907"/>
                          <a:pt x="337390" y="25355"/>
                          <a:pt x="571500" y="0"/>
                        </a:cubicBezTo>
                        <a:cubicBezTo>
                          <a:pt x="805610" y="-25355"/>
                          <a:pt x="1068655" y="64649"/>
                          <a:pt x="1211580" y="0"/>
                        </a:cubicBezTo>
                        <a:cubicBezTo>
                          <a:pt x="1354505" y="-64649"/>
                          <a:pt x="1560476" y="13394"/>
                          <a:pt x="1748790" y="0"/>
                        </a:cubicBezTo>
                        <a:cubicBezTo>
                          <a:pt x="1937104" y="-13394"/>
                          <a:pt x="2147495" y="35263"/>
                          <a:pt x="2320290" y="0"/>
                        </a:cubicBezTo>
                        <a:cubicBezTo>
                          <a:pt x="2493085" y="-35263"/>
                          <a:pt x="2708667" y="69291"/>
                          <a:pt x="2926080" y="0"/>
                        </a:cubicBezTo>
                        <a:cubicBezTo>
                          <a:pt x="3143493" y="-69291"/>
                          <a:pt x="3319763" y="50259"/>
                          <a:pt x="3429000" y="0"/>
                        </a:cubicBezTo>
                        <a:cubicBezTo>
                          <a:pt x="3483051" y="208600"/>
                          <a:pt x="3411372" y="300385"/>
                          <a:pt x="3429000" y="457200"/>
                        </a:cubicBezTo>
                        <a:cubicBezTo>
                          <a:pt x="3181766" y="469573"/>
                          <a:pt x="3121300" y="445762"/>
                          <a:pt x="2891790" y="457200"/>
                        </a:cubicBezTo>
                        <a:cubicBezTo>
                          <a:pt x="2662280" y="468638"/>
                          <a:pt x="2474945" y="395202"/>
                          <a:pt x="2354580" y="457200"/>
                        </a:cubicBezTo>
                        <a:cubicBezTo>
                          <a:pt x="2234215" y="519198"/>
                          <a:pt x="2024414" y="445535"/>
                          <a:pt x="1783080" y="457200"/>
                        </a:cubicBezTo>
                        <a:cubicBezTo>
                          <a:pt x="1541746" y="468865"/>
                          <a:pt x="1450036" y="406146"/>
                          <a:pt x="1314450" y="457200"/>
                        </a:cubicBezTo>
                        <a:cubicBezTo>
                          <a:pt x="1178864" y="508254"/>
                          <a:pt x="836913" y="429187"/>
                          <a:pt x="708660" y="457200"/>
                        </a:cubicBezTo>
                        <a:cubicBezTo>
                          <a:pt x="580407" y="485213"/>
                          <a:pt x="173631" y="406884"/>
                          <a:pt x="0" y="457200"/>
                        </a:cubicBezTo>
                        <a:cubicBezTo>
                          <a:pt x="-23397" y="301771"/>
                          <a:pt x="12913" y="143839"/>
                          <a:pt x="0" y="0"/>
                        </a:cubicBezTo>
                        <a:close/>
                      </a:path>
                    </a:pathLst>
                  </a:custGeom>
                  <ask:type>
                    <ask:lineSketchNone/>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latin typeface="Calibri" panose="020F0502020204030204" pitchFamily="34" charset="0"/>
                <a:cs typeface="Calibri" panose="020F0502020204030204" pitchFamily="34" charset="0"/>
              </a:rPr>
              <a:t>Assume regression model is </a:t>
            </a:r>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TRUE</a:t>
            </a:r>
          </a:p>
        </p:txBody>
      </p:sp>
      <p:sp>
        <p:nvSpPr>
          <p:cNvPr id="19" name="Assumption">
            <a:extLst>
              <a:ext uri="{FF2B5EF4-FFF2-40B4-BE49-F238E27FC236}">
                <a16:creationId xmlns:a16="http://schemas.microsoft.com/office/drawing/2014/main" id="{E2823CBF-53A9-BCDC-2366-E10BFF3F0FE3}"/>
              </a:ext>
            </a:extLst>
          </p:cNvPr>
          <p:cNvSpPr>
            <a:spLocks/>
          </p:cNvSpPr>
          <p:nvPr/>
        </p:nvSpPr>
        <p:spPr>
          <a:xfrm>
            <a:off x="470153" y="3017330"/>
            <a:ext cx="1303121" cy="457200"/>
          </a:xfrm>
          <a:prstGeom prst="homePlate">
            <a:avLst>
              <a:gd name="adj" fmla="val 0"/>
            </a:avLst>
          </a:prstGeom>
          <a:ln>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Assumption</a:t>
            </a:r>
          </a:p>
        </p:txBody>
      </p:sp>
      <p:sp>
        <p:nvSpPr>
          <p:cNvPr id="20" name="adj to uncond arrow">
            <a:extLst>
              <a:ext uri="{FF2B5EF4-FFF2-40B4-BE49-F238E27FC236}">
                <a16:creationId xmlns:a16="http://schemas.microsoft.com/office/drawing/2014/main" id="{F279EBC9-E376-3B81-3879-F8F0B48A6288}"/>
              </a:ext>
            </a:extLst>
          </p:cNvPr>
          <p:cNvSpPr>
            <a:spLocks/>
          </p:cNvSpPr>
          <p:nvPr/>
        </p:nvSpPr>
        <p:spPr>
          <a:xfrm rot="18582850">
            <a:off x="4637614" y="3459205"/>
            <a:ext cx="4688125" cy="673240"/>
          </a:xfrm>
          <a:prstGeom prst="rightArrow">
            <a:avLst>
              <a:gd name="adj1" fmla="val 29120"/>
              <a:gd name="adj2" fmla="val 103069"/>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21" name="question mark" descr="Question Mark with solid fill">
            <a:extLst>
              <a:ext uri="{FF2B5EF4-FFF2-40B4-BE49-F238E27FC236}">
                <a16:creationId xmlns:a16="http://schemas.microsoft.com/office/drawing/2014/main" id="{76D216A2-264D-6555-92FA-8CE5FE30E63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24476" y="3322852"/>
            <a:ext cx="914400" cy="914400"/>
          </a:xfrm>
          <a:prstGeom prst="rect">
            <a:avLst/>
          </a:prstGeom>
        </p:spPr>
      </p:pic>
      <p:sp>
        <p:nvSpPr>
          <p:cNvPr id="22" name="uncond trt eff">
            <a:extLst>
              <a:ext uri="{FF2B5EF4-FFF2-40B4-BE49-F238E27FC236}">
                <a16:creationId xmlns:a16="http://schemas.microsoft.com/office/drawing/2014/main" id="{0E987290-2FFD-06B9-5C37-9797DCCF2182}"/>
              </a:ext>
            </a:extLst>
          </p:cNvPr>
          <p:cNvSpPr>
            <a:spLocks/>
          </p:cNvSpPr>
          <p:nvPr/>
        </p:nvSpPr>
        <p:spPr>
          <a:xfrm>
            <a:off x="5203605" y="1637811"/>
            <a:ext cx="6861594" cy="457200"/>
          </a:xfrm>
          <a:prstGeom prst="roundRect">
            <a:avLst>
              <a:gd name="adj" fmla="val 50000"/>
            </a:avLst>
          </a:prstGeom>
          <a:ln>
            <a:solidFill>
              <a:srgbClr val="75757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Unconditional Treatment Effect</a:t>
            </a:r>
          </a:p>
        </p:txBody>
      </p:sp>
      <mc:AlternateContent xmlns:mc="http://schemas.openxmlformats.org/markup-compatibility/2006" xmlns:a14="http://schemas.microsoft.com/office/drawing/2010/main">
        <mc:Choice Requires="a14">
          <p:sp>
            <p:nvSpPr>
              <p:cNvPr id="23" name="uncond estimand">
                <a:extLst>
                  <a:ext uri="{FF2B5EF4-FFF2-40B4-BE49-F238E27FC236}">
                    <a16:creationId xmlns:a16="http://schemas.microsoft.com/office/drawing/2014/main" id="{86B9FA2A-731F-D462-C2AD-870DD05D389F}"/>
                  </a:ext>
                </a:extLst>
              </p:cNvPr>
              <p:cNvSpPr>
                <a:spLocks/>
              </p:cNvSpPr>
              <p:nvPr/>
            </p:nvSpPr>
            <p:spPr>
              <a:xfrm>
                <a:off x="5194244" y="2102588"/>
                <a:ext cx="6867762" cy="914400"/>
              </a:xfrm>
              <a:prstGeom prst="rect">
                <a:avLst/>
              </a:prstGeom>
              <a:solidFill>
                <a:srgbClr val="75757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Aft>
                    <a:spcPts val="600"/>
                  </a:spcAft>
                </a:pP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r>
                          <a:rPr lang="en-US" sz="1600" b="0" i="1" smtClean="0">
                            <a:latin typeface="Cambria Math" panose="02040503050406030204" pitchFamily="18" charset="0"/>
                          </a:rPr>
                          <m:t>(1)</m:t>
                        </m:r>
                      </m:sup>
                    </m:sSup>
                  </m:oMath>
                </a14:m>
                <a:r>
                  <a:rPr lang="en-US" sz="1600"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vs.  </a:t>
                </a:r>
                <a:r>
                  <a:rPr lang="en-US" sz="1600" dirty="0">
                    <a:latin typeface="Calibri" panose="020F0502020204030204" pitchFamily="34" charset="0"/>
                    <a:cs typeface="Calibri" panose="020F0502020204030204" pitchFamily="34" charset="0"/>
                  </a:rPr>
                  <a:t>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r>
                          <a:rPr lang="en-US" sz="1600" i="1">
                            <a:latin typeface="Cambria Math" panose="02040503050406030204" pitchFamily="18" charset="0"/>
                          </a:rPr>
                          <m:t>(</m:t>
                        </m:r>
                        <m:r>
                          <a:rPr lang="en-US" sz="1600" b="0" i="1" smtClean="0">
                            <a:latin typeface="Cambria Math" panose="02040503050406030204" pitchFamily="18" charset="0"/>
                          </a:rPr>
                          <m:t>0</m:t>
                        </m:r>
                        <m:r>
                          <a:rPr lang="en-US" sz="1600" i="1">
                            <a:latin typeface="Cambria Math" panose="02040503050406030204" pitchFamily="18" charset="0"/>
                          </a:rPr>
                          <m:t>)</m:t>
                        </m:r>
                      </m:sup>
                    </m:sSup>
                  </m:oMath>
                </a14:m>
                <a:endParaRPr lang="en-US" sz="1600" dirty="0">
                  <a:latin typeface="Calibri" panose="020F0502020204030204" pitchFamily="34" charset="0"/>
                  <a:cs typeface="Calibri" panose="020F0502020204030204" pitchFamily="34" charset="0"/>
                </a:endParaRPr>
              </a:p>
              <a:p>
                <a:pPr marL="111125" lvl="1" indent="-111125" algn="ctr">
                  <a:buFont typeface="Arial" panose="020B0604020202020204" pitchFamily="34" charset="0"/>
                  <a:buChar char="•"/>
                </a:pPr>
                <a:r>
                  <a:rPr lang="en-US" sz="1350" b="1" dirty="0">
                    <a:latin typeface="Calibri" panose="020F0502020204030204" pitchFamily="34" charset="0"/>
                    <a:cs typeface="Calibri" panose="020F0502020204030204" pitchFamily="34" charset="0"/>
                  </a:rPr>
                  <a:t>ATE</a:t>
                </a:r>
                <a:r>
                  <a:rPr lang="en-US" sz="1350" dirty="0">
                    <a:latin typeface="Calibri" panose="020F0502020204030204" pitchFamily="34" charset="0"/>
                    <a:cs typeface="Calibri" panose="020F0502020204030204" pitchFamily="34" charset="0"/>
                  </a:rPr>
                  <a:t> =</a:t>
                </a:r>
                <a:r>
                  <a:rPr lang="en-US" sz="1350" b="0" dirty="0">
                    <a:latin typeface="Calibri" panose="020F0502020204030204" pitchFamily="34" charset="0"/>
                    <a:cs typeface="Calibri" panose="020F0502020204030204" pitchFamily="34" charset="0"/>
                  </a:rPr>
                  <a:t> </a:t>
                </a:r>
                <a14:m>
                  <m:oMath xmlns:m="http://schemas.openxmlformats.org/officeDocument/2006/math">
                    <m:r>
                      <m:rPr>
                        <m:sty m:val="p"/>
                      </m:rPr>
                      <a:rPr lang="en-US" sz="1350" b="0" i="0" smtClean="0">
                        <a:latin typeface="Cambria Math" panose="02040503050406030204" pitchFamily="18" charset="0"/>
                      </a:rPr>
                      <m:t>E</m:t>
                    </m:r>
                    <m:d>
                      <m:dPr>
                        <m:ctrlPr>
                          <a:rPr lang="en-US" sz="1350" b="0" i="1" smtClean="0">
                            <a:latin typeface="Cambria Math" panose="02040503050406030204" pitchFamily="18" charset="0"/>
                          </a:rPr>
                        </m:ctrlPr>
                      </m:dPr>
                      <m:e>
                        <m:sSup>
                          <m:sSupPr>
                            <m:ctrlPr>
                              <a:rPr lang="en-US" sz="1350" b="0" i="1" smtClean="0">
                                <a:latin typeface="Cambria Math" panose="02040503050406030204" pitchFamily="18" charset="0"/>
                              </a:rPr>
                            </m:ctrlPr>
                          </m:sSupPr>
                          <m:e>
                            <m:r>
                              <a:rPr lang="en-US" sz="1350">
                                <a:latin typeface="Cambria Math" panose="02040503050406030204" pitchFamily="18" charset="0"/>
                              </a:rPr>
                              <m:t>𝑌</m:t>
                            </m:r>
                          </m:e>
                          <m:sup>
                            <m:d>
                              <m:dPr>
                                <m:ctrlPr>
                                  <a:rPr lang="en-US" sz="1350" b="0" i="1" smtClean="0">
                                    <a:latin typeface="Cambria Math" panose="02040503050406030204" pitchFamily="18" charset="0"/>
                                  </a:rPr>
                                </m:ctrlPr>
                              </m:dPr>
                              <m:e>
                                <m:r>
                                  <a:rPr lang="en-US" sz="1350" b="0" i="1" smtClean="0">
                                    <a:latin typeface="Cambria Math" panose="02040503050406030204" pitchFamily="18" charset="0"/>
                                  </a:rPr>
                                  <m:t>1</m:t>
                                </m:r>
                              </m:e>
                            </m:d>
                          </m:sup>
                        </m:sSup>
                      </m:e>
                    </m:d>
                    <m:r>
                      <a:rPr lang="en-US" sz="1350" b="0" i="0" smtClean="0">
                        <a:latin typeface="Cambria Math" panose="02040503050406030204" pitchFamily="18" charset="0"/>
                      </a:rPr>
                      <m:t>−</m:t>
                    </m:r>
                    <m:r>
                      <m:rPr>
                        <m:sty m:val="p"/>
                      </m:rPr>
                      <a:rPr lang="en-US" sz="1350">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a:latin typeface="Cambria Math" panose="02040503050406030204" pitchFamily="18" charset="0"/>
                              </a:rPr>
                              <m:t>𝑌</m:t>
                            </m:r>
                          </m:e>
                          <m:sup>
                            <m:d>
                              <m:dPr>
                                <m:ctrlPr>
                                  <a:rPr lang="en-US" sz="1350" i="1">
                                    <a:latin typeface="Cambria Math" panose="02040503050406030204" pitchFamily="18" charset="0"/>
                                  </a:rPr>
                                </m:ctrlPr>
                              </m:dPr>
                              <m:e>
                                <m:r>
                                  <a:rPr lang="en-US" sz="1350" b="0" i="1" smtClean="0">
                                    <a:latin typeface="Cambria Math" panose="02040503050406030204" pitchFamily="18" charset="0"/>
                                  </a:rPr>
                                  <m:t>0</m:t>
                                </m:r>
                              </m:e>
                            </m:d>
                          </m:sup>
                        </m:sSup>
                      </m:e>
                    </m:d>
                  </m:oMath>
                </a14:m>
                <a:endParaRPr lang="en-US" sz="1350" dirty="0">
                  <a:latin typeface="Calibri" panose="020F0502020204030204" pitchFamily="34" charset="0"/>
                  <a:cs typeface="Calibri" panose="020F0502020204030204" pitchFamily="34" charset="0"/>
                </a:endParaRPr>
              </a:p>
              <a:p>
                <a:pPr marL="111125" lvl="1" indent="-111125" algn="ctr">
                  <a:buFont typeface="Arial" panose="020B0604020202020204" pitchFamily="34" charset="0"/>
                  <a:buChar char="•"/>
                </a:pPr>
                <a:r>
                  <a:rPr lang="en-US" sz="1350" b="1" dirty="0">
                    <a:latin typeface="Calibri" panose="020F0502020204030204" pitchFamily="34" charset="0"/>
                    <a:cs typeface="Calibri" panose="020F0502020204030204" pitchFamily="34" charset="0"/>
                  </a:rPr>
                  <a:t>LOR</a:t>
                </a:r>
                <a:r>
                  <a:rPr lang="en-US" sz="1350" dirty="0">
                    <a:latin typeface="Calibri" panose="020F0502020204030204" pitchFamily="34" charset="0"/>
                    <a:cs typeface="Calibri" panose="020F0502020204030204" pitchFamily="34" charset="0"/>
                  </a:rPr>
                  <a:t> of </a:t>
                </a:r>
                <a14:m>
                  <m:oMath xmlns:m="http://schemas.openxmlformats.org/officeDocument/2006/math">
                    <m:r>
                      <m:rPr>
                        <m:sty m:val="p"/>
                      </m:rPr>
                      <a:rPr lang="en-US" sz="1350" b="0" i="0" smtClean="0">
                        <a:latin typeface="Cambria Math" panose="02040503050406030204" pitchFamily="18" charset="0"/>
                      </a:rPr>
                      <m:t>E</m:t>
                    </m:r>
                    <m:d>
                      <m:dPr>
                        <m:ctrlPr>
                          <a:rPr lang="en-US" sz="1350" b="0" i="1" smtClean="0">
                            <a:latin typeface="Cambria Math" panose="02040503050406030204" pitchFamily="18" charset="0"/>
                          </a:rPr>
                        </m:ctrlPr>
                      </m:dPr>
                      <m:e>
                        <m:sSup>
                          <m:sSupPr>
                            <m:ctrlPr>
                              <a:rPr lang="en-US" sz="1350" b="0" i="1" smtClean="0">
                                <a:latin typeface="Cambria Math" panose="02040503050406030204" pitchFamily="18" charset="0"/>
                              </a:rPr>
                            </m:ctrlPr>
                          </m:sSupPr>
                          <m:e>
                            <m:r>
                              <a:rPr lang="en-US" sz="1350">
                                <a:latin typeface="Cambria Math" panose="02040503050406030204" pitchFamily="18" charset="0"/>
                              </a:rPr>
                              <m:t>𝑌</m:t>
                            </m:r>
                          </m:e>
                          <m:sup>
                            <m:d>
                              <m:dPr>
                                <m:ctrlPr>
                                  <a:rPr lang="en-US" sz="1350" b="0" i="1" smtClean="0">
                                    <a:latin typeface="Cambria Math" panose="02040503050406030204" pitchFamily="18" charset="0"/>
                                  </a:rPr>
                                </m:ctrlPr>
                              </m:dPr>
                              <m:e>
                                <m:r>
                                  <a:rPr lang="en-US" sz="1350" b="0" i="1" smtClean="0">
                                    <a:latin typeface="Cambria Math" panose="02040503050406030204" pitchFamily="18" charset="0"/>
                                  </a:rPr>
                                  <m:t>1</m:t>
                                </m:r>
                              </m:e>
                            </m:d>
                          </m:sup>
                        </m:sSup>
                      </m:e>
                    </m:d>
                  </m:oMath>
                </a14:m>
                <a:r>
                  <a:rPr lang="en-US" sz="135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350">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a:latin typeface="Cambria Math" panose="02040503050406030204" pitchFamily="18" charset="0"/>
                              </a:rPr>
                              <m:t>𝑌</m:t>
                            </m:r>
                          </m:e>
                          <m:sup>
                            <m:d>
                              <m:dPr>
                                <m:ctrlPr>
                                  <a:rPr lang="en-US" sz="1350" i="1">
                                    <a:latin typeface="Cambria Math" panose="02040503050406030204" pitchFamily="18" charset="0"/>
                                  </a:rPr>
                                </m:ctrlPr>
                              </m:dPr>
                              <m:e>
                                <m:r>
                                  <a:rPr lang="en-US" sz="1350" b="0" i="1" smtClean="0">
                                    <a:latin typeface="Cambria Math" panose="02040503050406030204" pitchFamily="18" charset="0"/>
                                  </a:rPr>
                                  <m:t>0</m:t>
                                </m:r>
                              </m:e>
                            </m:d>
                          </m:sup>
                        </m:sSup>
                      </m:e>
                    </m:d>
                  </m:oMath>
                </a14:m>
                <a:endParaRPr lang="en-US" sz="1600"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Choice>
        <mc:Fallback xmlns="">
          <p:sp>
            <p:nvSpPr>
              <p:cNvPr id="23" name="uncond estimand">
                <a:extLst>
                  <a:ext uri="{FF2B5EF4-FFF2-40B4-BE49-F238E27FC236}">
                    <a16:creationId xmlns:a16="http://schemas.microsoft.com/office/drawing/2014/main" id="{86B9FA2A-731F-D462-C2AD-870DD05D389F}"/>
                  </a:ext>
                </a:extLst>
              </p:cNvPr>
              <p:cNvSpPr>
                <a:spLocks noRot="1" noChangeAspect="1" noMove="1" noResize="1" noEditPoints="1" noAdjustHandles="1" noChangeArrowheads="1" noChangeShapeType="1" noTextEdit="1"/>
              </p:cNvSpPr>
              <p:nvPr/>
            </p:nvSpPr>
            <p:spPr>
              <a:xfrm>
                <a:off x="5194244" y="2102588"/>
                <a:ext cx="6867762" cy="914400"/>
              </a:xfrm>
              <a:prstGeom prst="rect">
                <a:avLst/>
              </a:prstGeom>
              <a:blipFill>
                <a:blip r:embed="rId10"/>
                <a:stretch>
                  <a:fillRect b="-4110"/>
                </a:stretch>
              </a:blipFill>
              <a:ln>
                <a:noFill/>
              </a:ln>
            </p:spPr>
            <p:txBody>
              <a:bodyPr/>
              <a:lstStyle/>
              <a:p>
                <a:r>
                  <a:rPr lang="en-US">
                    <a:noFill/>
                  </a:rPr>
                  <a:t> </a:t>
                </a:r>
              </a:p>
            </p:txBody>
          </p:sp>
        </mc:Fallback>
      </mc:AlternateContent>
      <p:sp>
        <p:nvSpPr>
          <p:cNvPr id="24" name="Adjusted ANAL">
            <a:extLst>
              <a:ext uri="{FF2B5EF4-FFF2-40B4-BE49-F238E27FC236}">
                <a16:creationId xmlns:a16="http://schemas.microsoft.com/office/drawing/2014/main" id="{F450B371-E0EA-9FE3-5F4F-070AC3F0AB34}"/>
              </a:ext>
            </a:extLst>
          </p:cNvPr>
          <p:cNvSpPr>
            <a:spLocks/>
          </p:cNvSpPr>
          <p:nvPr/>
        </p:nvSpPr>
        <p:spPr>
          <a:xfrm>
            <a:off x="1770953" y="5428517"/>
            <a:ext cx="6865289" cy="466344"/>
          </a:xfrm>
          <a:prstGeom prst="roundRect">
            <a:avLst>
              <a:gd name="adj" fmla="val 50000"/>
            </a:avLst>
          </a:prstGeom>
          <a:solidFill>
            <a:srgbClr val="65A0D5"/>
          </a:solidFill>
          <a:ln>
            <a:solidFill>
              <a:srgbClr val="28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Adjusted Analysis</a:t>
            </a:r>
          </a:p>
        </p:txBody>
      </p:sp>
      <mc:AlternateContent xmlns:mc="http://schemas.openxmlformats.org/markup-compatibility/2006" xmlns:a14="http://schemas.microsoft.com/office/drawing/2010/main">
        <mc:Choice Requires="a14">
          <p:sp>
            <p:nvSpPr>
              <p:cNvPr id="25" name="Fit regression">
                <a:extLst>
                  <a:ext uri="{FF2B5EF4-FFF2-40B4-BE49-F238E27FC236}">
                    <a16:creationId xmlns:a16="http://schemas.microsoft.com/office/drawing/2014/main" id="{9A2B1C4F-A641-0474-0B44-214CB1C0E81D}"/>
                  </a:ext>
                </a:extLst>
              </p:cNvPr>
              <p:cNvSpPr>
                <a:spLocks/>
              </p:cNvSpPr>
              <p:nvPr/>
            </p:nvSpPr>
            <p:spPr>
              <a:xfrm>
                <a:off x="1776897" y="3475537"/>
                <a:ext cx="6858000" cy="822960"/>
              </a:xfrm>
              <a:prstGeom prst="rect">
                <a:avLst/>
              </a:prstGeom>
              <a:solidFill>
                <a:srgbClr val="65A0D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Aft>
                    <a:spcPts val="300"/>
                  </a:spcAft>
                </a:pPr>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Fit the regression model</a:t>
                </a:r>
              </a:p>
              <a:p>
                <a:pPr marL="111125" lvl="1" indent="-111125" algn="ctr">
                  <a:buFont typeface="Arial" panose="020B0604020202020204" pitchFamily="34" charset="0"/>
                  <a:buChar char="•"/>
                </a:pPr>
                <a:r>
                  <a:rPr lang="en-US" sz="1350" dirty="0">
                    <a:latin typeface="Calibri" panose="020F0502020204030204" pitchFamily="34" charset="0"/>
                    <a:cs typeface="Calibri" panose="020F0502020204030204" pitchFamily="34" charset="0"/>
                  </a:rPr>
                  <a:t>Linear: </a:t>
                </a:r>
                <a14:m>
                  <m:oMath xmlns:m="http://schemas.openxmlformats.org/officeDocument/2006/math">
                    <m:r>
                      <a:rPr lang="en-US" sz="1350" b="0" i="1" smtClean="0">
                        <a:latin typeface="Cambria Math" panose="02040503050406030204" pitchFamily="18" charset="0"/>
                      </a:rPr>
                      <m:t>𝑌</m:t>
                    </m:r>
                    <m:r>
                      <a:rPr lang="en-US" sz="1350" b="0" i="1" smtClean="0">
                        <a:latin typeface="Cambria Math" panose="02040503050406030204" pitchFamily="18" charset="0"/>
                      </a:rPr>
                      <m:t>=</m:t>
                    </m:r>
                    <m:r>
                      <a:rPr lang="en-US" sz="1350" b="0" i="1" smtClean="0">
                        <a:latin typeface="Cambria Math" panose="02040503050406030204" pitchFamily="18" charset="0"/>
                      </a:rPr>
                      <m:t>𝜇</m:t>
                    </m:r>
                    <m:r>
                      <a:rPr lang="en-US" sz="1350" b="0" i="1" smtClean="0">
                        <a:latin typeface="Cambria Math" panose="02040503050406030204" pitchFamily="18" charset="0"/>
                      </a:rPr>
                      <m:t>+</m:t>
                    </m:r>
                    <m:r>
                      <a:rPr lang="en-US" sz="1350" b="0" i="1" smtClean="0">
                        <a:latin typeface="Cambria Math" panose="02040503050406030204" pitchFamily="18" charset="0"/>
                      </a:rPr>
                      <m:t>𝜃</m:t>
                    </m:r>
                    <m:r>
                      <a:rPr lang="en-US" sz="1350" b="0" i="1" smtClean="0">
                        <a:latin typeface="Cambria Math" panose="02040503050406030204" pitchFamily="18" charset="0"/>
                      </a:rPr>
                      <m:t>𝐴</m:t>
                    </m:r>
                    <m:r>
                      <a:rPr lang="en-US" sz="1350" b="0" i="1" smtClean="0">
                        <a:latin typeface="Cambria Math" panose="02040503050406030204" pitchFamily="18" charset="0"/>
                      </a:rPr>
                      <m:t>+</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𝛽</m:t>
                        </m:r>
                      </m:e>
                      <m:sup>
                        <m:r>
                          <a:rPr lang="en-US" sz="1350" b="0" i="1" smtClean="0">
                            <a:latin typeface="Cambria Math" panose="02040503050406030204" pitchFamily="18" charset="0"/>
                          </a:rPr>
                          <m:t>⊤</m:t>
                        </m:r>
                      </m:sup>
                    </m:sSup>
                    <m:r>
                      <a:rPr lang="en-US" sz="1350" b="0" i="1" smtClean="0">
                        <a:latin typeface="Cambria Math" panose="02040503050406030204" pitchFamily="18" charset="0"/>
                      </a:rPr>
                      <m:t>𝑋</m:t>
                    </m:r>
                    <m:r>
                      <a:rPr lang="en-US" sz="1350" b="0" i="1" smtClean="0">
                        <a:latin typeface="Cambria Math" panose="02040503050406030204" pitchFamily="18" charset="0"/>
                      </a:rPr>
                      <m:t>+</m:t>
                    </m:r>
                    <m:r>
                      <a:rPr lang="en-US" sz="1350" b="0" i="1" smtClean="0">
                        <a:latin typeface="Cambria Math" panose="02040503050406030204" pitchFamily="18" charset="0"/>
                      </a:rPr>
                      <m:t>𝜖</m:t>
                    </m:r>
                  </m:oMath>
                </a14:m>
                <a:endParaRPr lang="en-US" sz="1350" dirty="0">
                  <a:latin typeface="Calibri" panose="020F0502020204030204" pitchFamily="34" charset="0"/>
                  <a:cs typeface="Calibri" panose="020F0502020204030204" pitchFamily="34" charset="0"/>
                </a:endParaRPr>
              </a:p>
              <a:p>
                <a:pPr marL="111125" lvl="1" indent="-111125" algn="ctr">
                  <a:buFont typeface="Arial" panose="020B0604020202020204" pitchFamily="34" charset="0"/>
                  <a:buChar char="•"/>
                </a:pPr>
                <a:r>
                  <a:rPr lang="en-US" sz="1350" dirty="0">
                    <a:latin typeface="Calibri" panose="020F0502020204030204" pitchFamily="34" charset="0"/>
                    <a:cs typeface="Calibri" panose="020F0502020204030204" pitchFamily="34" charset="0"/>
                  </a:rPr>
                  <a:t>Non-linear: </a:t>
                </a:r>
                <a14:m>
                  <m:oMath xmlns:m="http://schemas.openxmlformats.org/officeDocument/2006/math">
                    <m:r>
                      <a:rPr lang="en-US" sz="1350" b="0" i="1" smtClean="0">
                        <a:latin typeface="Cambria Math" panose="02040503050406030204" pitchFamily="18" charset="0"/>
                      </a:rPr>
                      <m:t>𝑔</m:t>
                    </m:r>
                    <m:d>
                      <m:dPr>
                        <m:begChr m:val="["/>
                        <m:endChr m:val="]"/>
                        <m:ctrlPr>
                          <a:rPr lang="en-US" sz="1350" b="0" i="1" smtClean="0">
                            <a:latin typeface="Cambria Math" panose="02040503050406030204" pitchFamily="18" charset="0"/>
                          </a:rPr>
                        </m:ctrlPr>
                      </m:dPr>
                      <m:e>
                        <m:r>
                          <m:rPr>
                            <m:sty m:val="p"/>
                          </m:rPr>
                          <a:rPr lang="en-US" sz="1350" b="0" i="1" smtClean="0">
                            <a:latin typeface="Cambria Math" panose="02040503050406030204" pitchFamily="18" charset="0"/>
                          </a:rPr>
                          <m:t>E</m:t>
                        </m:r>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𝑌</m:t>
                            </m:r>
                            <m:r>
                              <a:rPr lang="en-US" sz="1350" b="0" i="1" smtClean="0">
                                <a:latin typeface="Cambria Math" panose="02040503050406030204" pitchFamily="18" charset="0"/>
                              </a:rPr>
                              <m:t>|</m:t>
                            </m:r>
                            <m:r>
                              <a:rPr lang="en-US" sz="1350" b="0" i="1" smtClean="0">
                                <a:latin typeface="Cambria Math" panose="02040503050406030204" pitchFamily="18" charset="0"/>
                              </a:rPr>
                              <m:t>𝐴</m:t>
                            </m:r>
                            <m:r>
                              <a:rPr lang="en-US" sz="1350" b="0" i="1" smtClean="0">
                                <a:latin typeface="Cambria Math" panose="02040503050406030204" pitchFamily="18" charset="0"/>
                              </a:rPr>
                              <m:t>,</m:t>
                            </m:r>
                            <m:r>
                              <a:rPr lang="en-US" sz="1350" b="0" i="1" smtClean="0">
                                <a:latin typeface="Cambria Math" panose="02040503050406030204" pitchFamily="18" charset="0"/>
                              </a:rPr>
                              <m:t>𝑋</m:t>
                            </m:r>
                          </m:e>
                        </m:d>
                      </m:e>
                    </m:d>
                    <m:r>
                      <a:rPr lang="en-US" sz="1350" b="0" i="1" smtClean="0">
                        <a:latin typeface="Cambria Math" panose="02040503050406030204" pitchFamily="18" charset="0"/>
                      </a:rPr>
                      <m:t>=</m:t>
                    </m:r>
                    <m:r>
                      <a:rPr lang="en-US" sz="1350" i="1">
                        <a:latin typeface="Cambria Math" panose="02040503050406030204" pitchFamily="18" charset="0"/>
                      </a:rPr>
                      <m:t>𝜇</m:t>
                    </m:r>
                    <m:r>
                      <a:rPr lang="en-US" sz="1350" i="1">
                        <a:latin typeface="Cambria Math" panose="02040503050406030204" pitchFamily="18" charset="0"/>
                      </a:rPr>
                      <m:t>+</m:t>
                    </m:r>
                    <m:r>
                      <a:rPr lang="en-US" sz="1350" i="1">
                        <a:latin typeface="Cambria Math" panose="02040503050406030204" pitchFamily="18" charset="0"/>
                      </a:rPr>
                      <m:t>𝜃</m:t>
                    </m:r>
                    <m:r>
                      <a:rPr lang="en-US" sz="1350" i="1">
                        <a:latin typeface="Cambria Math" panose="02040503050406030204" pitchFamily="18" charset="0"/>
                      </a:rPr>
                      <m:t>𝐴</m:t>
                    </m:r>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𝛽</m:t>
                        </m:r>
                      </m:e>
                      <m:sup>
                        <m:r>
                          <a:rPr lang="en-US" sz="1350" i="1">
                            <a:latin typeface="Cambria Math" panose="02040503050406030204" pitchFamily="18" charset="0"/>
                          </a:rPr>
                          <m:t>⊤</m:t>
                        </m:r>
                      </m:sup>
                    </m:sSup>
                    <m:r>
                      <a:rPr lang="en-US" sz="1350" i="1">
                        <a:latin typeface="Cambria Math" panose="02040503050406030204" pitchFamily="18" charset="0"/>
                      </a:rPr>
                      <m:t>𝑋</m:t>
                    </m:r>
                  </m:oMath>
                </a14:m>
                <a:endParaRPr lang="en-US" sz="1350" dirty="0">
                  <a:latin typeface="Calibri" panose="020F0502020204030204" pitchFamily="34" charset="0"/>
                  <a:cs typeface="Calibri" panose="020F0502020204030204" pitchFamily="34" charset="0"/>
                </a:endParaRPr>
              </a:p>
            </p:txBody>
          </p:sp>
        </mc:Choice>
        <mc:Fallback xmlns="">
          <p:sp>
            <p:nvSpPr>
              <p:cNvPr id="25" name="Fit regression">
                <a:extLst>
                  <a:ext uri="{FF2B5EF4-FFF2-40B4-BE49-F238E27FC236}">
                    <a16:creationId xmlns:a16="http://schemas.microsoft.com/office/drawing/2014/main" id="{9A2B1C4F-A641-0474-0B44-214CB1C0E81D}"/>
                  </a:ext>
                </a:extLst>
              </p:cNvPr>
              <p:cNvSpPr>
                <a:spLocks noRot="1" noChangeAspect="1" noMove="1" noResize="1" noEditPoints="1" noAdjustHandles="1" noChangeArrowheads="1" noChangeShapeType="1" noTextEdit="1"/>
              </p:cNvSpPr>
              <p:nvPr/>
            </p:nvSpPr>
            <p:spPr>
              <a:xfrm>
                <a:off x="1776897" y="3475537"/>
                <a:ext cx="6858000" cy="822960"/>
              </a:xfrm>
              <a:prstGeom prst="rect">
                <a:avLst/>
              </a:prstGeom>
              <a:blipFill>
                <a:blip r:embed="rId11"/>
                <a:stretch>
                  <a:fillRect b="-60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G-comp estimator">
                <a:extLst>
                  <a:ext uri="{FF2B5EF4-FFF2-40B4-BE49-F238E27FC236}">
                    <a16:creationId xmlns:a16="http://schemas.microsoft.com/office/drawing/2014/main" id="{51716B7D-EA80-5C9F-4005-CD7A5C3E2437}"/>
                  </a:ext>
                </a:extLst>
              </p:cNvPr>
              <p:cNvSpPr>
                <a:spLocks/>
              </p:cNvSpPr>
              <p:nvPr/>
            </p:nvSpPr>
            <p:spPr>
              <a:xfrm>
                <a:off x="5207257" y="4286647"/>
                <a:ext cx="3429000" cy="1143000"/>
              </a:xfrm>
              <a:prstGeom prst="rect">
                <a:avLst/>
              </a:prstGeom>
              <a:solidFill>
                <a:srgbClr val="466C2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G-computation* estimator</a:t>
                </a:r>
                <a:r>
                  <a:rPr lang="en-US" sz="16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based on the fitted model </a:t>
                </a:r>
              </a:p>
              <a:p>
                <a:pPr algn="ctr"/>
                <a:r>
                  <a:rPr lang="en-US" sz="1350" dirty="0">
                    <a:latin typeface="Calibri" panose="020F0502020204030204" pitchFamily="34" charset="0"/>
                    <a:cs typeface="Calibri" panose="020F0502020204030204" pitchFamily="34" charset="0"/>
                  </a:rPr>
                  <a:t>i.e., contrast of </a:t>
                </a:r>
                <a14:m>
                  <m:oMath xmlns:m="http://schemas.openxmlformats.org/officeDocument/2006/math">
                    <m:f>
                      <m:fPr>
                        <m:ctrlPr>
                          <a:rPr lang="en-US" sz="1350" b="0" i="1" smtClean="0">
                            <a:latin typeface="Cambria Math" panose="02040503050406030204" pitchFamily="18" charset="0"/>
                          </a:rPr>
                        </m:ctrlPr>
                      </m:fPr>
                      <m:num>
                        <m:r>
                          <a:rPr lang="en-US" sz="1350" b="0" i="1" smtClean="0">
                            <a:latin typeface="Cambria Math" panose="02040503050406030204" pitchFamily="18" charset="0"/>
                          </a:rPr>
                          <m:t>1</m:t>
                        </m:r>
                      </m:num>
                      <m:den>
                        <m:r>
                          <a:rPr lang="en-US" sz="1350" b="0" i="1" smtClean="0">
                            <a:latin typeface="Cambria Math" panose="02040503050406030204" pitchFamily="18" charset="0"/>
                          </a:rPr>
                          <m:t>𝑛</m:t>
                        </m:r>
                      </m:den>
                    </m:f>
                    <m:nary>
                      <m:naryPr>
                        <m:chr m:val="∑"/>
                        <m:ctrlPr>
                          <a:rPr lang="en-US" sz="1350" b="0" i="1" smtClean="0">
                            <a:latin typeface="Cambria Math" panose="02040503050406030204" pitchFamily="18" charset="0"/>
                          </a:rPr>
                        </m:ctrlPr>
                      </m:naryPr>
                      <m:sub>
                        <m:r>
                          <a:rPr lang="en-US" sz="1350" b="0" i="1" smtClean="0">
                            <a:latin typeface="Cambria Math" panose="02040503050406030204" pitchFamily="18" charset="0"/>
                          </a:rPr>
                          <m:t>𝑖</m:t>
                        </m:r>
                        <m:r>
                          <a:rPr lang="en-US" sz="1350" b="0" i="1" smtClean="0">
                            <a:latin typeface="Cambria Math" panose="02040503050406030204" pitchFamily="18" charset="0"/>
                          </a:rPr>
                          <m:t>=1</m:t>
                        </m:r>
                      </m:sub>
                      <m:sup>
                        <m:r>
                          <a:rPr lang="en-US" sz="1350" b="0" i="1" smtClean="0">
                            <a:latin typeface="Cambria Math" panose="02040503050406030204" pitchFamily="18" charset="0"/>
                          </a:rPr>
                          <m:t>𝑛</m:t>
                        </m:r>
                      </m:sup>
                      <m:e>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𝑔</m:t>
                            </m:r>
                          </m:e>
                          <m:sup>
                            <m:r>
                              <a:rPr lang="en-US" sz="1350" b="0" i="1" smtClean="0">
                                <a:latin typeface="Cambria Math" panose="02040503050406030204" pitchFamily="18" charset="0"/>
                              </a:rPr>
                              <m:t>−1</m:t>
                            </m:r>
                          </m:sup>
                        </m:sSup>
                      </m:e>
                    </m:nary>
                    <m:d>
                      <m:dPr>
                        <m:ctrlPr>
                          <a:rPr lang="en-US" sz="1350" b="0" i="1" smtClean="0">
                            <a:latin typeface="Cambria Math" panose="02040503050406030204" pitchFamily="18" charset="0"/>
                          </a:rPr>
                        </m:ctrlPr>
                      </m:d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𝜇</m:t>
                            </m:r>
                          </m:e>
                        </m:acc>
                        <m:r>
                          <a:rPr lang="en-US" sz="1350" b="0" i="1" smtClean="0">
                            <a:latin typeface="Cambria Math" panose="02040503050406030204" pitchFamily="18" charset="0"/>
                          </a:rPr>
                          <m:t>+</m:t>
                        </m:r>
                        <m:sSup>
                          <m:sSupPr>
                            <m:ctrlPr>
                              <a:rPr lang="en-US" sz="1350" b="0" i="1" smtClean="0">
                                <a:latin typeface="Cambria Math" panose="02040503050406030204" pitchFamily="18" charset="0"/>
                              </a:rPr>
                            </m:ctrlPr>
                          </m:sSup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𝛽</m:t>
                                </m:r>
                              </m:e>
                            </m:acc>
                          </m:e>
                          <m:sup>
                            <m:r>
                              <a:rPr lang="en-US" sz="1350" b="0" i="1" smtClean="0">
                                <a:latin typeface="Cambria Math" panose="02040503050406030204" pitchFamily="18" charset="0"/>
                              </a:rPr>
                              <m:t>⊤</m:t>
                            </m:r>
                          </m:sup>
                        </m:sSup>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𝑋</m:t>
                            </m:r>
                          </m:e>
                          <m:sub>
                            <m:r>
                              <a:rPr lang="en-US" sz="1350" b="0" i="1" smtClean="0">
                                <a:latin typeface="Cambria Math" panose="02040503050406030204" pitchFamily="18" charset="0"/>
                              </a:rPr>
                              <m:t>𝑖</m:t>
                            </m:r>
                          </m:sub>
                        </m:sSub>
                      </m:e>
                    </m:d>
                  </m:oMath>
                </a14:m>
                <a:r>
                  <a:rPr lang="en-US" sz="1350" dirty="0">
                    <a:latin typeface="Calibri" panose="020F0502020204030204" pitchFamily="34" charset="0"/>
                    <a:cs typeface="Calibri" panose="020F0502020204030204" pitchFamily="34" charset="0"/>
                  </a:rPr>
                  <a:t> and </a:t>
                </a:r>
                <a14:m>
                  <m:oMath xmlns:m="http://schemas.openxmlformats.org/officeDocument/2006/math">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𝑛</m:t>
                        </m:r>
                      </m:den>
                    </m:f>
                    <m:nary>
                      <m:naryPr>
                        <m:chr m:val="∑"/>
                        <m:ctrlPr>
                          <a:rPr lang="en-US" sz="1350" i="1">
                            <a:latin typeface="Cambria Math" panose="02040503050406030204" pitchFamily="18" charset="0"/>
                          </a:rPr>
                        </m:ctrlPr>
                      </m:naryPr>
                      <m:sub>
                        <m: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𝑛</m:t>
                        </m:r>
                      </m:sup>
                      <m:e>
                        <m:sSup>
                          <m:sSupPr>
                            <m:ctrlPr>
                              <a:rPr lang="en-US" sz="1350" i="1">
                                <a:latin typeface="Cambria Math" panose="02040503050406030204" pitchFamily="18" charset="0"/>
                              </a:rPr>
                            </m:ctrlPr>
                          </m:sSupPr>
                          <m:e>
                            <m:r>
                              <a:rPr lang="en-US" sz="1350" i="1">
                                <a:latin typeface="Cambria Math" panose="02040503050406030204" pitchFamily="18" charset="0"/>
                              </a:rPr>
                              <m:t>𝑔</m:t>
                            </m:r>
                          </m:e>
                          <m:sup>
                            <m:r>
                              <a:rPr lang="en-US" sz="1350" i="1">
                                <a:latin typeface="Cambria Math" panose="02040503050406030204" pitchFamily="18" charset="0"/>
                              </a:rPr>
                              <m:t>−1</m:t>
                            </m:r>
                          </m:sup>
                        </m:sSup>
                      </m:e>
                    </m:nary>
                    <m:d>
                      <m:dPr>
                        <m:ctrlPr>
                          <a:rPr lang="en-US" sz="1350" i="1">
                            <a:latin typeface="Cambria Math" panose="02040503050406030204" pitchFamily="18" charset="0"/>
                          </a:rPr>
                        </m:ctrlPr>
                      </m:dPr>
                      <m:e>
                        <m:acc>
                          <m:accPr>
                            <m:chr m:val="̂"/>
                            <m:ctrlPr>
                              <a:rPr lang="en-US" sz="1350" i="1">
                                <a:latin typeface="Cambria Math" panose="02040503050406030204" pitchFamily="18" charset="0"/>
                              </a:rPr>
                            </m:ctrlPr>
                          </m:accPr>
                          <m:e>
                            <m:r>
                              <a:rPr lang="en-US" sz="1350" i="1">
                                <a:latin typeface="Cambria Math" panose="02040503050406030204" pitchFamily="18" charset="0"/>
                              </a:rPr>
                              <m:t>𝜇</m:t>
                            </m:r>
                          </m:e>
                        </m:acc>
                        <m:r>
                          <a:rPr lang="en-US" sz="1350" i="1">
                            <a:latin typeface="Cambria Math" panose="02040503050406030204" pitchFamily="18" charset="0"/>
                          </a:rPr>
                          <m:t>+</m:t>
                        </m:r>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𝜃</m:t>
                            </m:r>
                          </m:e>
                        </m:acc>
                        <m:r>
                          <a:rPr lang="en-US" sz="1350" b="0" i="1" smtClean="0">
                            <a:latin typeface="Cambria Math" panose="02040503050406030204" pitchFamily="18" charset="0"/>
                          </a:rPr>
                          <m:t>+</m:t>
                        </m:r>
                        <m:sSup>
                          <m:sSupPr>
                            <m:ctrlPr>
                              <a:rPr lang="en-US" sz="1350" i="1">
                                <a:latin typeface="Cambria Math" panose="02040503050406030204" pitchFamily="18" charset="0"/>
                              </a:rPr>
                            </m:ctrlPr>
                          </m:sSupPr>
                          <m:e>
                            <m:acc>
                              <m:accPr>
                                <m:chr m:val="̂"/>
                                <m:ctrlPr>
                                  <a:rPr lang="en-US" sz="1350" i="1">
                                    <a:latin typeface="Cambria Math" panose="02040503050406030204" pitchFamily="18" charset="0"/>
                                  </a:rPr>
                                </m:ctrlPr>
                              </m:accPr>
                              <m:e>
                                <m:r>
                                  <a:rPr lang="en-US" sz="1350" i="1">
                                    <a:latin typeface="Cambria Math" panose="02040503050406030204" pitchFamily="18" charset="0"/>
                                  </a:rPr>
                                  <m:t>𝛽</m:t>
                                </m:r>
                              </m:e>
                            </m:acc>
                          </m:e>
                          <m:sup>
                            <m:r>
                              <a:rPr lang="en-US" sz="1350" i="1">
                                <a:latin typeface="Cambria Math" panose="02040503050406030204" pitchFamily="18" charset="0"/>
                              </a:rPr>
                              <m:t>⊤</m:t>
                            </m:r>
                          </m:sup>
                        </m:sSup>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𝑖</m:t>
                            </m:r>
                          </m:sub>
                        </m:sSub>
                      </m:e>
                    </m:d>
                  </m:oMath>
                </a14:m>
                <a:endParaRPr lang="en-US" sz="1350" dirty="0">
                  <a:latin typeface="Calibri" panose="020F0502020204030204" pitchFamily="34" charset="0"/>
                  <a:cs typeface="Calibri" panose="020F0502020204030204" pitchFamily="34" charset="0"/>
                </a:endParaRPr>
              </a:p>
            </p:txBody>
          </p:sp>
        </mc:Choice>
        <mc:Fallback xmlns="">
          <p:sp>
            <p:nvSpPr>
              <p:cNvPr id="26" name="G-comp estimator">
                <a:extLst>
                  <a:ext uri="{FF2B5EF4-FFF2-40B4-BE49-F238E27FC236}">
                    <a16:creationId xmlns:a16="http://schemas.microsoft.com/office/drawing/2014/main" id="{51716B7D-EA80-5C9F-4005-CD7A5C3E2437}"/>
                  </a:ext>
                </a:extLst>
              </p:cNvPr>
              <p:cNvSpPr>
                <a:spLocks noRot="1" noChangeAspect="1" noMove="1" noResize="1" noEditPoints="1" noAdjustHandles="1" noChangeArrowheads="1" noChangeShapeType="1" noTextEdit="1"/>
              </p:cNvSpPr>
              <p:nvPr/>
            </p:nvSpPr>
            <p:spPr>
              <a:xfrm>
                <a:off x="5207257" y="4286647"/>
                <a:ext cx="3429000" cy="1143000"/>
              </a:xfrm>
              <a:prstGeom prst="rect">
                <a:avLst/>
              </a:prstGeom>
              <a:blipFill>
                <a:blip r:embed="rId12"/>
                <a:stretch>
                  <a:fillRect t="-2198" b="-42857"/>
                </a:stretch>
              </a:blipFill>
              <a:ln>
                <a:noFill/>
              </a:ln>
            </p:spPr>
            <p:txBody>
              <a:bodyPr/>
              <a:lstStyle/>
              <a:p>
                <a:r>
                  <a:rPr lang="en-US">
                    <a:noFill/>
                  </a:rPr>
                  <a:t> </a:t>
                </a:r>
              </a:p>
            </p:txBody>
          </p:sp>
        </mc:Fallback>
      </mc:AlternateContent>
      <p:sp>
        <p:nvSpPr>
          <p:cNvPr id="27" name="no assumption">
            <a:extLst>
              <a:ext uri="{FF2B5EF4-FFF2-40B4-BE49-F238E27FC236}">
                <a16:creationId xmlns:a16="http://schemas.microsoft.com/office/drawing/2014/main" id="{49B48DB8-BAE2-6266-D240-C5CDD1C9DFE4}"/>
              </a:ext>
            </a:extLst>
          </p:cNvPr>
          <p:cNvSpPr>
            <a:spLocks/>
          </p:cNvSpPr>
          <p:nvPr/>
        </p:nvSpPr>
        <p:spPr>
          <a:xfrm>
            <a:off x="5206577" y="3013453"/>
            <a:ext cx="6858000" cy="457200"/>
          </a:xfrm>
          <a:prstGeom prst="rect">
            <a:avLst/>
          </a:prstGeom>
          <a:ln>
            <a:solidFill>
              <a:srgbClr val="757575"/>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a:t>
            </a:r>
            <a:r>
              <a:rPr lang="en-US" sz="1600" dirty="0">
                <a:latin typeface="Calibri" panose="020F0502020204030204" pitchFamily="34" charset="0"/>
                <a:cs typeface="Calibri" panose="020F0502020204030204" pitchFamily="34" charset="0"/>
              </a:rPr>
              <a:t> model assumption</a:t>
            </a:r>
          </a:p>
        </p:txBody>
      </p:sp>
      <p:grpSp>
        <p:nvGrpSpPr>
          <p:cNvPr id="28" name="cond approach grp">
            <a:extLst>
              <a:ext uri="{FF2B5EF4-FFF2-40B4-BE49-F238E27FC236}">
                <a16:creationId xmlns:a16="http://schemas.microsoft.com/office/drawing/2014/main" id="{257DECCD-8FC0-AF4C-CEDE-044F3FE93AAE}"/>
              </a:ext>
            </a:extLst>
          </p:cNvPr>
          <p:cNvGrpSpPr>
            <a:grpSpLocks/>
          </p:cNvGrpSpPr>
          <p:nvPr/>
        </p:nvGrpSpPr>
        <p:grpSpPr>
          <a:xfrm>
            <a:off x="1774170" y="5897000"/>
            <a:ext cx="3435447" cy="457200"/>
            <a:chOff x="1741997" y="5941017"/>
            <a:chExt cx="3431839" cy="457200"/>
          </a:xfrm>
        </p:grpSpPr>
        <p:sp>
          <p:nvSpPr>
            <p:cNvPr id="29" name="cond approach-back">
              <a:extLst>
                <a:ext uri="{FF2B5EF4-FFF2-40B4-BE49-F238E27FC236}">
                  <a16:creationId xmlns:a16="http://schemas.microsoft.com/office/drawing/2014/main" id="{5B8EE0C4-1FE4-AB52-94E2-D4ACB95224A3}"/>
                </a:ext>
              </a:extLst>
            </p:cNvPr>
            <p:cNvSpPr>
              <a:spLocks/>
            </p:cNvSpPr>
            <p:nvPr/>
          </p:nvSpPr>
          <p:spPr>
            <a:xfrm>
              <a:off x="4534428" y="5941017"/>
              <a:ext cx="639408" cy="457200"/>
            </a:xfrm>
            <a:prstGeom prst="roundRect">
              <a:avLst>
                <a:gd name="adj" fmla="val 0"/>
              </a:avLst>
            </a:prstGeom>
            <a:gradFill flip="none" rotWithShape="1">
              <a:gsLst>
                <a:gs pos="0">
                  <a:schemeClr val="accent5">
                    <a:lumMod val="40000"/>
                    <a:lumOff val="60000"/>
                  </a:schemeClr>
                </a:gs>
                <a:gs pos="0">
                  <a:schemeClr val="accent5">
                    <a:lumMod val="95000"/>
                    <a:lumOff val="5000"/>
                  </a:schemeClr>
                </a:gs>
                <a:gs pos="34000">
                  <a:schemeClr val="accent5">
                    <a:lumMod val="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0" name="cond approach">
              <a:extLst>
                <a:ext uri="{FF2B5EF4-FFF2-40B4-BE49-F238E27FC236}">
                  <a16:creationId xmlns:a16="http://schemas.microsoft.com/office/drawing/2014/main" id="{FCFD09B7-1178-8477-7A60-A61568C48F2F}"/>
                </a:ext>
              </a:extLst>
            </p:cNvPr>
            <p:cNvSpPr>
              <a:spLocks/>
            </p:cNvSpPr>
            <p:nvPr/>
          </p:nvSpPr>
          <p:spPr>
            <a:xfrm>
              <a:off x="1741997" y="5944455"/>
              <a:ext cx="3429000" cy="453762"/>
            </a:xfrm>
            <a:prstGeom prst="roundRect">
              <a:avLst>
                <a:gd name="adj" fmla="val 50000"/>
              </a:avLst>
            </a:prstGeom>
            <a:gradFill flip="none" rotWithShape="1">
              <a:gsLst>
                <a:gs pos="0">
                  <a:schemeClr val="accent5">
                    <a:lumMod val="40000"/>
                    <a:lumOff val="60000"/>
                  </a:schemeClr>
                </a:gs>
                <a:gs pos="20000">
                  <a:schemeClr val="accent5">
                    <a:lumMod val="95000"/>
                    <a:lumOff val="5000"/>
                  </a:schemeClr>
                </a:gs>
                <a:gs pos="86000">
                  <a:schemeClr val="accent5">
                    <a:lumMod val="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35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Adjusted Analysis</a:t>
              </a:r>
            </a:p>
            <a:p>
              <a:pPr algn="ctr"/>
              <a:r>
                <a:rPr lang="en-US" sz="135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 conditional treatment effect</a:t>
              </a:r>
            </a:p>
          </p:txBody>
        </p:sp>
      </p:grpSp>
      <p:grpSp>
        <p:nvGrpSpPr>
          <p:cNvPr id="31" name="uncond approach grp">
            <a:extLst>
              <a:ext uri="{FF2B5EF4-FFF2-40B4-BE49-F238E27FC236}">
                <a16:creationId xmlns:a16="http://schemas.microsoft.com/office/drawing/2014/main" id="{973B3340-502D-BB62-3B15-D1499F9532DE}"/>
              </a:ext>
            </a:extLst>
          </p:cNvPr>
          <p:cNvGrpSpPr>
            <a:grpSpLocks/>
          </p:cNvGrpSpPr>
          <p:nvPr/>
        </p:nvGrpSpPr>
        <p:grpSpPr>
          <a:xfrm>
            <a:off x="5207257" y="5899433"/>
            <a:ext cx="3429000" cy="457199"/>
            <a:chOff x="5199466" y="5931279"/>
            <a:chExt cx="3436338" cy="459707"/>
          </a:xfrm>
        </p:grpSpPr>
        <p:sp>
          <p:nvSpPr>
            <p:cNvPr id="32" name="uncond approach-back">
              <a:extLst>
                <a:ext uri="{FF2B5EF4-FFF2-40B4-BE49-F238E27FC236}">
                  <a16:creationId xmlns:a16="http://schemas.microsoft.com/office/drawing/2014/main" id="{25FA37B1-289B-D29E-638F-A6DF103C5BE1}"/>
                </a:ext>
              </a:extLst>
            </p:cNvPr>
            <p:cNvSpPr>
              <a:spLocks/>
            </p:cNvSpPr>
            <p:nvPr/>
          </p:nvSpPr>
          <p:spPr>
            <a:xfrm>
              <a:off x="5199473" y="5931279"/>
              <a:ext cx="641450" cy="459707"/>
            </a:xfrm>
            <a:prstGeom prst="roundRect">
              <a:avLst>
                <a:gd name="adj" fmla="val 0"/>
              </a:avLst>
            </a:prstGeom>
            <a:gradFill flip="none" rotWithShape="1">
              <a:gsLst>
                <a:gs pos="0">
                  <a:schemeClr val="accent6">
                    <a:lumMod val="40000"/>
                    <a:lumOff val="60000"/>
                  </a:schemeClr>
                </a:gs>
                <a:gs pos="0">
                  <a:schemeClr val="accent6">
                    <a:lumMod val="95000"/>
                    <a:lumOff val="5000"/>
                  </a:schemeClr>
                </a:gs>
                <a:gs pos="30000">
                  <a:schemeClr val="accent6">
                    <a:lumMod val="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3" name="uncond approach">
              <a:extLst>
                <a:ext uri="{FF2B5EF4-FFF2-40B4-BE49-F238E27FC236}">
                  <a16:creationId xmlns:a16="http://schemas.microsoft.com/office/drawing/2014/main" id="{29E55027-F2AB-99AC-7A37-835DD0C41A58}"/>
                </a:ext>
              </a:extLst>
            </p:cNvPr>
            <p:cNvSpPr>
              <a:spLocks/>
            </p:cNvSpPr>
            <p:nvPr/>
          </p:nvSpPr>
          <p:spPr>
            <a:xfrm>
              <a:off x="5199466" y="5932415"/>
              <a:ext cx="3436338" cy="457201"/>
            </a:xfrm>
            <a:prstGeom prst="roundRect">
              <a:avLst>
                <a:gd name="adj" fmla="val 50000"/>
              </a:avLst>
            </a:prstGeom>
            <a:gradFill flip="none" rotWithShape="1">
              <a:gsLst>
                <a:gs pos="0">
                  <a:schemeClr val="accent6">
                    <a:lumMod val="40000"/>
                    <a:lumOff val="60000"/>
                  </a:schemeClr>
                </a:gs>
                <a:gs pos="20000">
                  <a:schemeClr val="accent6">
                    <a:lumMod val="95000"/>
                    <a:lumOff val="5000"/>
                  </a:schemeClr>
                </a:gs>
                <a:gs pos="91000">
                  <a:schemeClr val="accent6">
                    <a:lumMod val="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35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Adjusted Analysis</a:t>
              </a:r>
            </a:p>
            <a:p>
              <a:pPr algn="ctr"/>
              <a:r>
                <a:rPr lang="en-US" sz="135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 unconditional treatment effect</a:t>
              </a:r>
            </a:p>
          </p:txBody>
        </p:sp>
      </p:grpSp>
      <p:sp>
        <p:nvSpPr>
          <p:cNvPr id="34" name="TextBox 33">
            <a:extLst>
              <a:ext uri="{FF2B5EF4-FFF2-40B4-BE49-F238E27FC236}">
                <a16:creationId xmlns:a16="http://schemas.microsoft.com/office/drawing/2014/main" id="{68F59920-70CD-C073-685B-9C1BB85D80FF}"/>
              </a:ext>
            </a:extLst>
          </p:cNvPr>
          <p:cNvSpPr txBox="1"/>
          <p:nvPr/>
        </p:nvSpPr>
        <p:spPr>
          <a:xfrm>
            <a:off x="838200" y="800132"/>
            <a:ext cx="6094476" cy="400110"/>
          </a:xfrm>
          <a:prstGeom prst="rect">
            <a:avLst/>
          </a:prstGeom>
          <a:noFill/>
        </p:spPr>
        <p:txBody>
          <a:bodyPr wrap="square">
            <a:spAutoFit/>
          </a:bodyPr>
          <a:lstStyle/>
          <a:p>
            <a:r>
              <a:rPr lang="en-US" sz="2000" b="1" dirty="0">
                <a:solidFill>
                  <a:srgbClr val="C00000"/>
                </a:solidFill>
              </a:rPr>
              <a:t>Covariate Adjustment shall tailor to Estimand</a:t>
            </a:r>
            <a:endParaRPr lang="en-US" sz="2000" b="1" dirty="0"/>
          </a:p>
        </p:txBody>
      </p:sp>
      <p:sp>
        <p:nvSpPr>
          <p:cNvPr id="35" name="*G-comp">
            <a:extLst>
              <a:ext uri="{FF2B5EF4-FFF2-40B4-BE49-F238E27FC236}">
                <a16:creationId xmlns:a16="http://schemas.microsoft.com/office/drawing/2014/main" id="{C55DEC64-4B2F-F0D8-6C68-8077C07B40E6}"/>
              </a:ext>
            </a:extLst>
          </p:cNvPr>
          <p:cNvSpPr txBox="1"/>
          <p:nvPr/>
        </p:nvSpPr>
        <p:spPr>
          <a:xfrm>
            <a:off x="470153" y="6524533"/>
            <a:ext cx="6660862" cy="300082"/>
          </a:xfrm>
          <a:prstGeom prst="rect">
            <a:avLst/>
          </a:prstGeom>
          <a:noFill/>
        </p:spPr>
        <p:txBody>
          <a:bodyPr wrap="none" rtlCol="0">
            <a:spAutoFit/>
          </a:bodyPr>
          <a:lstStyle/>
          <a:p>
            <a:r>
              <a:rPr lang="en-US" sz="1350" i="1" dirty="0"/>
              <a:t>* </a:t>
            </a:r>
            <a:r>
              <a:rPr lang="en-US" sz="1350" b="1" i="1" dirty="0"/>
              <a:t>WARNING</a:t>
            </a:r>
            <a:r>
              <a:rPr lang="en-US" sz="1350" i="1" dirty="0"/>
              <a:t>: G-computation requires canonical link GLM. AIPW is the general form. </a:t>
            </a:r>
          </a:p>
        </p:txBody>
      </p:sp>
    </p:spTree>
    <p:extLst>
      <p:ext uri="{BB962C8B-B14F-4D97-AF65-F5344CB8AC3E}">
        <p14:creationId xmlns:p14="http://schemas.microsoft.com/office/powerpoint/2010/main" val="406638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25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25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250"/>
                                        <p:tgtEl>
                                          <p:spTgt spid="10"/>
                                        </p:tgtEl>
                                      </p:cBhvr>
                                    </p:animEffect>
                                    <p:anim calcmode="lin" valueType="num">
                                      <p:cBhvr>
                                        <p:cTn id="41" dur="250" fill="hold"/>
                                        <p:tgtEl>
                                          <p:spTgt spid="10"/>
                                        </p:tgtEl>
                                        <p:attrNameLst>
                                          <p:attrName>ppt_x</p:attrName>
                                        </p:attrNameLst>
                                      </p:cBhvr>
                                      <p:tavLst>
                                        <p:tav tm="0">
                                          <p:val>
                                            <p:strVal val="#ppt_x"/>
                                          </p:val>
                                        </p:tav>
                                        <p:tav tm="100000">
                                          <p:val>
                                            <p:strVal val="#ppt_x"/>
                                          </p:val>
                                        </p:tav>
                                      </p:tavLst>
                                    </p:anim>
                                    <p:anim calcmode="lin" valueType="num">
                                      <p:cBhvr>
                                        <p:cTn id="42" dur="2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7"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50"/>
                                        <p:tgtEl>
                                          <p:spTgt spid="13"/>
                                        </p:tgtEl>
                                      </p:cBhvr>
                                    </p:animEffect>
                                    <p:anim calcmode="lin" valueType="num">
                                      <p:cBhvr>
                                        <p:cTn id="48" dur="250" fill="hold"/>
                                        <p:tgtEl>
                                          <p:spTgt spid="13"/>
                                        </p:tgtEl>
                                        <p:attrNameLst>
                                          <p:attrName>ppt_x</p:attrName>
                                        </p:attrNameLst>
                                      </p:cBhvr>
                                      <p:tavLst>
                                        <p:tav tm="0">
                                          <p:val>
                                            <p:strVal val="#ppt_x"/>
                                          </p:val>
                                        </p:tav>
                                        <p:tav tm="100000">
                                          <p:val>
                                            <p:strVal val="#ppt_x"/>
                                          </p:val>
                                        </p:tav>
                                      </p:tavLst>
                                    </p:anim>
                                    <p:anim calcmode="lin" valueType="num">
                                      <p:cBhvr>
                                        <p:cTn id="49" dur="25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25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25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250"/>
                                        <p:tgtEl>
                                          <p:spTgt spid="1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25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0"/>
                                        </p:tgtEl>
                                        <p:attrNameLst>
                                          <p:attrName>style.visibility</p:attrName>
                                        </p:attrNameLst>
                                      </p:cBhvr>
                                      <p:to>
                                        <p:strVal val="hidden"/>
                                      </p:to>
                                    </p:set>
                                  </p:childTnLst>
                                </p:cTn>
                              </p:par>
                              <p:par>
                                <p:cTn id="78" presetID="22" presetClass="entr" presetSubtype="2"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ipe(right)">
                                      <p:cBhvr>
                                        <p:cTn id="80" dur="250"/>
                                        <p:tgtEl>
                                          <p:spTgt spid="22"/>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right)">
                                      <p:cBhvr>
                                        <p:cTn id="83" dur="250"/>
                                        <p:tgtEl>
                                          <p:spTgt spid="23"/>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wipe(left)">
                                      <p:cBhvr>
                                        <p:cTn id="86" dur="25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wipe(left)">
                                      <p:cBhvr>
                                        <p:cTn id="91" dur="250"/>
                                        <p:tgtEl>
                                          <p:spTgt spid="25"/>
                                        </p:tgtEl>
                                      </p:cBhvr>
                                    </p:animEffect>
                                  </p:childTnLst>
                                </p:cTn>
                              </p:par>
                              <p:par>
                                <p:cTn id="92" presetID="22" presetClass="exit" presetSubtype="8" fill="hold" nodeType="withEffect">
                                  <p:stCondLst>
                                    <p:cond delay="0"/>
                                  </p:stCondLst>
                                  <p:childTnLst>
                                    <p:animEffect transition="out" filter="wipe(left)">
                                      <p:cBhvr>
                                        <p:cTn id="93" dur="250"/>
                                        <p:tgtEl>
                                          <p:spTgt spid="21"/>
                                        </p:tgtEl>
                                      </p:cBhvr>
                                    </p:animEffect>
                                    <p:set>
                                      <p:cBhvr>
                                        <p:cTn id="94" dur="1" fill="hold">
                                          <p:stCondLst>
                                            <p:cond delay="249"/>
                                          </p:stCondLst>
                                        </p:cTn>
                                        <p:tgtEl>
                                          <p:spTgt spid="21"/>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250"/>
                                        <p:tgtEl>
                                          <p:spTgt spid="26"/>
                                        </p:tgtEl>
                                      </p:cBhvr>
                                    </p:animEffect>
                                  </p:childTnLst>
                                </p:cTn>
                              </p:par>
                              <p:par>
                                <p:cTn id="100" presetID="1"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2" fill="hold" grpId="0" nodeType="click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wipe(right)">
                                      <p:cBhvr>
                                        <p:cTn id="106" dur="250"/>
                                        <p:tgtEl>
                                          <p:spTgt spid="27"/>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nodeType="clickEffect">
                                  <p:stCondLst>
                                    <p:cond delay="0"/>
                                  </p:stCondLst>
                                  <p:childTnLst>
                                    <p:set>
                                      <p:cBhvr>
                                        <p:cTn id="110" dur="1" fill="hold">
                                          <p:stCondLst>
                                            <p:cond delay="0"/>
                                          </p:stCondLst>
                                        </p:cTn>
                                        <p:tgtEl>
                                          <p:spTgt spid="31"/>
                                        </p:tgtEl>
                                        <p:attrNameLst>
                                          <p:attrName>style.visibility</p:attrName>
                                        </p:attrNameLst>
                                      </p:cBhvr>
                                      <p:to>
                                        <p:strVal val="visible"/>
                                      </p:to>
                                    </p:set>
                                    <p:animEffect transition="in" filter="wipe(up)">
                                      <p:cBhvr>
                                        <p:cTn id="111" dur="250"/>
                                        <p:tgtEl>
                                          <p:spTgt spid="31"/>
                                        </p:tgtEl>
                                      </p:cBhvr>
                                    </p:animEffect>
                                  </p:childTnLst>
                                </p:cTn>
                              </p:par>
                              <p:par>
                                <p:cTn id="112" presetID="22" presetClass="entr" presetSubtype="1" fill="hold" nodeType="withEffect">
                                  <p:stCondLst>
                                    <p:cond delay="0"/>
                                  </p:stCondLst>
                                  <p:childTnLst>
                                    <p:set>
                                      <p:cBhvr>
                                        <p:cTn id="113" dur="1" fill="hold">
                                          <p:stCondLst>
                                            <p:cond delay="0"/>
                                          </p:stCondLst>
                                        </p:cTn>
                                        <p:tgtEl>
                                          <p:spTgt spid="28"/>
                                        </p:tgtEl>
                                        <p:attrNameLst>
                                          <p:attrName>style.visibility</p:attrName>
                                        </p:attrNameLst>
                                      </p:cBhvr>
                                      <p:to>
                                        <p:strVal val="visible"/>
                                      </p:to>
                                    </p:set>
                                    <p:animEffect transition="in" filter="wipe(up)">
                                      <p:cBhvr>
                                        <p:cTn id="114"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6" grpId="0" animBg="1"/>
      <p:bldP spid="17" grpId="0" animBg="1"/>
      <p:bldP spid="18" grpId="0" animBg="1"/>
      <p:bldP spid="19" grpId="0" animBg="1"/>
      <p:bldP spid="20" grpId="0" animBg="1"/>
      <p:bldP spid="20" grpId="1" animBg="1"/>
      <p:bldP spid="22" grpId="0" animBg="1"/>
      <p:bldP spid="23" grpId="0" animBg="1"/>
      <p:bldP spid="24" grpId="0" animBg="1"/>
      <p:bldP spid="25" grpId="0" animBg="1"/>
      <p:bldP spid="26" grpId="0" animBg="1"/>
      <p:bldP spid="27" grpId="0" animBg="1"/>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069B-12B0-5FD9-6F32-28C57EE0C5F8}"/>
              </a:ext>
            </a:extLst>
          </p:cNvPr>
          <p:cNvSpPr>
            <a:spLocks noGrp="1"/>
          </p:cNvSpPr>
          <p:nvPr>
            <p:ph type="title"/>
          </p:nvPr>
        </p:nvSpPr>
        <p:spPr/>
        <p:txBody>
          <a:bodyPr>
            <a:normAutofit fontScale="90000"/>
          </a:bodyPr>
          <a:lstStyle/>
          <a:p>
            <a:r>
              <a:rPr lang="en-US" dirty="0"/>
              <a:t>Review</a:t>
            </a:r>
            <a:endParaRPr lang="en-US" dirty="0">
              <a:solidFill>
                <a:srgbClr val="C00000"/>
              </a:solidFill>
            </a:endParaRPr>
          </a:p>
        </p:txBody>
      </p:sp>
      <p:sp>
        <p:nvSpPr>
          <p:cNvPr id="4" name="Unadjusted ANAL">
            <a:extLst>
              <a:ext uri="{FF2B5EF4-FFF2-40B4-BE49-F238E27FC236}">
                <a16:creationId xmlns:a16="http://schemas.microsoft.com/office/drawing/2014/main" id="{4F1117FD-C953-728C-75ED-22929F02D461}"/>
              </a:ext>
            </a:extLst>
          </p:cNvPr>
          <p:cNvSpPr>
            <a:spLocks/>
          </p:cNvSpPr>
          <p:nvPr/>
        </p:nvSpPr>
        <p:spPr>
          <a:xfrm>
            <a:off x="8638840" y="5427981"/>
            <a:ext cx="3423812" cy="457200"/>
          </a:xfrm>
          <a:prstGeom prst="roundRect">
            <a:avLst>
              <a:gd name="adj" fmla="val 50000"/>
            </a:avLst>
          </a:prstGeom>
          <a:ln>
            <a:solidFill>
              <a:srgbClr val="75757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Unadjusted Analysis</a:t>
            </a:r>
          </a:p>
        </p:txBody>
      </p:sp>
      <mc:AlternateContent xmlns:mc="http://schemas.openxmlformats.org/markup-compatibility/2006" xmlns:a14="http://schemas.microsoft.com/office/drawing/2010/main">
        <mc:Choice Requires="a14">
          <p:sp>
            <p:nvSpPr>
              <p:cNvPr id="6" name="theta_hat">
                <a:extLst>
                  <a:ext uri="{FF2B5EF4-FFF2-40B4-BE49-F238E27FC236}">
                    <a16:creationId xmlns:a16="http://schemas.microsoft.com/office/drawing/2014/main" id="{1F8B6DC8-1872-2D7C-6FD2-4DF78AD1C712}"/>
                  </a:ext>
                </a:extLst>
              </p:cNvPr>
              <p:cNvSpPr>
                <a:spLocks/>
              </p:cNvSpPr>
              <p:nvPr/>
            </p:nvSpPr>
            <p:spPr>
              <a:xfrm>
                <a:off x="1778146" y="4286647"/>
                <a:ext cx="3429000" cy="1143001"/>
              </a:xfrm>
              <a:prstGeom prst="rect">
                <a:avLst/>
              </a:prstGeom>
              <a:solidFill>
                <a:srgbClr val="28619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 xmlns:m="http://schemas.openxmlformats.org/officeDocument/2006/math">
                    <m:acc>
                      <m:accPr>
                        <m:chr m:val="̂"/>
                        <m:ctrlPr>
                          <a:rPr lang="en-US" sz="1600" b="1" i="1" smtClean="0">
                            <a:effectLst/>
                            <a:latin typeface="Cambria Math" panose="02040503050406030204" pitchFamily="18" charset="0"/>
                          </a:rPr>
                        </m:ctrlPr>
                      </m:accPr>
                      <m:e>
                        <m:r>
                          <a:rPr lang="en-US" sz="1600" b="1" i="1" smtClean="0">
                            <a:effectLst/>
                            <a:latin typeface="Cambria Math" panose="02040503050406030204" pitchFamily="18" charset="0"/>
                          </a:rPr>
                          <m:t>𝜽</m:t>
                        </m:r>
                      </m:e>
                    </m:acc>
                  </m:oMath>
                </a14:m>
                <a:r>
                  <a:rPr lang="en-US" sz="1600" b="1" dirty="0">
                    <a:effectLst/>
                    <a:latin typeface="Calibri" panose="020F0502020204030204" pitchFamily="34" charset="0"/>
                    <a:cs typeface="Calibri" panose="020F0502020204030204" pitchFamily="34" charset="0"/>
                  </a:rPr>
                  <a:t> </a:t>
                </a:r>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estimated from the model</a:t>
                </a:r>
                <a:endParaRPr lang="en-US" sz="1600"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Choice>
        <mc:Fallback xmlns="">
          <p:sp>
            <p:nvSpPr>
              <p:cNvPr id="6" name="theta_hat">
                <a:extLst>
                  <a:ext uri="{FF2B5EF4-FFF2-40B4-BE49-F238E27FC236}">
                    <a16:creationId xmlns:a16="http://schemas.microsoft.com/office/drawing/2014/main" id="{1F8B6DC8-1872-2D7C-6FD2-4DF78AD1C712}"/>
                  </a:ext>
                </a:extLst>
              </p:cNvPr>
              <p:cNvSpPr>
                <a:spLocks noRot="1" noChangeAspect="1" noMove="1" noResize="1" noEditPoints="1" noAdjustHandles="1" noChangeArrowheads="1" noChangeShapeType="1" noTextEdit="1"/>
              </p:cNvSpPr>
              <p:nvPr/>
            </p:nvSpPr>
            <p:spPr>
              <a:xfrm>
                <a:off x="1778146" y="4286647"/>
                <a:ext cx="3429000" cy="114300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tain sample mean">
                <a:extLst>
                  <a:ext uri="{FF2B5EF4-FFF2-40B4-BE49-F238E27FC236}">
                    <a16:creationId xmlns:a16="http://schemas.microsoft.com/office/drawing/2014/main" id="{EDED19F7-F65C-0B95-F47E-8151C9E1C333}"/>
                  </a:ext>
                </a:extLst>
              </p:cNvPr>
              <p:cNvSpPr>
                <a:spLocks/>
              </p:cNvSpPr>
              <p:nvPr/>
            </p:nvSpPr>
            <p:spPr>
              <a:xfrm>
                <a:off x="8633644" y="3463687"/>
                <a:ext cx="3429000" cy="82296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Obtain sample mean of each group</a:t>
                </a:r>
                <a:r>
                  <a:rPr lang="en-US" sz="1600" dirty="0">
                    <a:latin typeface="Calibri" panose="020F0502020204030204" pitchFamily="34" charset="0"/>
                    <a:cs typeface="Calibri" panose="020F0502020204030204" pitchFamily="34" charset="0"/>
                  </a:rPr>
                  <a:t>,</a:t>
                </a:r>
              </a:p>
              <a:p>
                <a:pPr algn="ctr">
                  <a:spcAft>
                    <a:spcPts val="300"/>
                  </a:spcAft>
                </a:pPr>
                <a:r>
                  <a:rPr lang="en-US" sz="1600" dirty="0">
                    <a:latin typeface="Calibri" panose="020F0502020204030204" pitchFamily="34" charset="0"/>
                    <a:cs typeface="Calibri" panose="020F0502020204030204" pitchFamily="34" charset="0"/>
                  </a:rPr>
                  <a:t>or fit regression with treatment only</a:t>
                </a:r>
              </a:p>
              <a:p>
                <a:pPr algn="ctr">
                  <a:spcAft>
                    <a:spcPts val="300"/>
                  </a:spcAft>
                </a:pPr>
                <a14:m>
                  <m:oMathPara xmlns:m="http://schemas.openxmlformats.org/officeDocument/2006/math">
                    <m:oMathParaPr>
                      <m:jc m:val="centerGroup"/>
                    </m:oMathParaPr>
                    <m:oMath xmlns:m="http://schemas.openxmlformats.org/officeDocument/2006/math">
                      <m:acc>
                        <m:accPr>
                          <m:chr m:val="̅"/>
                          <m:ctrlPr>
                            <a:rPr lang="en-US" sz="1350" b="0" i="1" smtClean="0">
                              <a:latin typeface="Cambria Math" panose="02040503050406030204" pitchFamily="18" charset="0"/>
                            </a:rPr>
                          </m:ctrlPr>
                        </m:accPr>
                        <m:e>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𝑌</m:t>
                              </m:r>
                            </m:e>
                            <m:sub>
                              <m:r>
                                <a:rPr lang="en-US" sz="1350" b="0" i="1" smtClean="0">
                                  <a:latin typeface="Cambria Math" panose="02040503050406030204" pitchFamily="18" charset="0"/>
                                </a:rPr>
                                <m:t>0</m:t>
                              </m:r>
                            </m:sub>
                          </m:sSub>
                        </m:e>
                      </m:acc>
                      <m:r>
                        <a:rPr lang="en-US" sz="1350" b="0" i="1" smtClean="0">
                          <a:latin typeface="Cambria Math" panose="02040503050406030204" pitchFamily="18" charset="0"/>
                        </a:rPr>
                        <m:t>,</m:t>
                      </m:r>
                      <m:acc>
                        <m:accPr>
                          <m:chr m:val="̅"/>
                          <m:ctrlPr>
                            <a:rPr lang="en-US" sz="1350" b="0" i="1" smtClean="0">
                              <a:latin typeface="Cambria Math" panose="02040503050406030204" pitchFamily="18" charset="0"/>
                            </a:rPr>
                          </m:ctrlPr>
                        </m:accPr>
                        <m:e>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𝑌</m:t>
                              </m:r>
                            </m:e>
                            <m:sub>
                              <m:r>
                                <a:rPr lang="en-US" sz="1350" b="0" i="1" smtClean="0">
                                  <a:latin typeface="Cambria Math" panose="02040503050406030204" pitchFamily="18" charset="0"/>
                                </a:rPr>
                                <m:t>1</m:t>
                              </m:r>
                            </m:sub>
                          </m:sSub>
                        </m:e>
                      </m:acc>
                    </m:oMath>
                  </m:oMathPara>
                </a14:m>
                <a:endParaRPr lang="en-US" sz="1350" dirty="0">
                  <a:latin typeface="Calibri" panose="020F0502020204030204" pitchFamily="34" charset="0"/>
                  <a:cs typeface="Calibri" panose="020F0502020204030204" pitchFamily="34" charset="0"/>
                </a:endParaRPr>
              </a:p>
            </p:txBody>
          </p:sp>
        </mc:Choice>
        <mc:Fallback xmlns="">
          <p:sp>
            <p:nvSpPr>
              <p:cNvPr id="7" name="obtain sample mean">
                <a:extLst>
                  <a:ext uri="{FF2B5EF4-FFF2-40B4-BE49-F238E27FC236}">
                    <a16:creationId xmlns:a16="http://schemas.microsoft.com/office/drawing/2014/main" id="{EDED19F7-F65C-0B95-F47E-8151C9E1C333}"/>
                  </a:ext>
                </a:extLst>
              </p:cNvPr>
              <p:cNvSpPr>
                <a:spLocks noRot="1" noChangeAspect="1" noMove="1" noResize="1" noEditPoints="1" noAdjustHandles="1" noChangeArrowheads="1" noChangeShapeType="1" noTextEdit="1"/>
              </p:cNvSpPr>
              <p:nvPr/>
            </p:nvSpPr>
            <p:spPr>
              <a:xfrm>
                <a:off x="8633644" y="3463687"/>
                <a:ext cx="3429000" cy="822960"/>
              </a:xfrm>
              <a:prstGeom prst="rect">
                <a:avLst/>
              </a:prstGeom>
              <a:blipFill>
                <a:blip r:embed="rId3"/>
                <a:stretch>
                  <a:fillRect t="-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Y_0_bar &amp; Y_1_bar">
                <a:extLst>
                  <a:ext uri="{FF2B5EF4-FFF2-40B4-BE49-F238E27FC236}">
                    <a16:creationId xmlns:a16="http://schemas.microsoft.com/office/drawing/2014/main" id="{1E0AFF8A-FD0A-0F4C-1CC0-BA4F3D6B5B81}"/>
                  </a:ext>
                </a:extLst>
              </p:cNvPr>
              <p:cNvSpPr>
                <a:spLocks/>
              </p:cNvSpPr>
              <p:nvPr/>
            </p:nvSpPr>
            <p:spPr>
              <a:xfrm>
                <a:off x="8633644" y="4285815"/>
                <a:ext cx="3429000" cy="1143000"/>
              </a:xfrm>
              <a:prstGeom prst="rect">
                <a:avLst/>
              </a:prstGeom>
              <a:solidFill>
                <a:srgbClr val="75757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Aft>
                    <a:spcPts val="600"/>
                  </a:spcAft>
                </a:pPr>
                <a:r>
                  <a:rPr lang="en-US" sz="1600" b="1" dirty="0">
                    <a:latin typeface="Calibri" panose="020F0502020204030204" pitchFamily="34" charset="0"/>
                    <a:cs typeface="Calibri" panose="020F0502020204030204" pitchFamily="34" charset="0"/>
                  </a:rPr>
                  <a:t>Contrast of </a:t>
                </a:r>
                <a14:m>
                  <m:oMath xmlns:m="http://schemas.openxmlformats.org/officeDocument/2006/math">
                    <m:acc>
                      <m:accPr>
                        <m:chr m:val="̅"/>
                        <m:ctrlPr>
                          <a:rPr lang="en-US" sz="1600" b="1" i="1" smtClean="0">
                            <a:latin typeface="Cambria Math" panose="02040503050406030204" pitchFamily="18" charset="0"/>
                          </a:rPr>
                        </m:ctrlPr>
                      </m:accPr>
                      <m:e>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𝒀</m:t>
                            </m:r>
                          </m:e>
                          <m:sub>
                            <m:r>
                              <a:rPr lang="en-US" sz="1600" b="1" i="1" smtClean="0">
                                <a:latin typeface="Cambria Math" panose="02040503050406030204" pitchFamily="18" charset="0"/>
                              </a:rPr>
                              <m:t>𝟎</m:t>
                            </m:r>
                          </m:sub>
                        </m:sSub>
                      </m:e>
                    </m:acc>
                  </m:oMath>
                </a14:m>
                <a:r>
                  <a:rPr lang="en-US" sz="1600" b="1"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1600" b="1" i="1" smtClean="0">
                            <a:latin typeface="Cambria Math" panose="02040503050406030204" pitchFamily="18" charset="0"/>
                          </a:rPr>
                        </m:ctrlPr>
                      </m:accPr>
                      <m:e>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𝒀</m:t>
                            </m:r>
                          </m:e>
                          <m:sub>
                            <m:r>
                              <a:rPr lang="en-US" sz="1600" b="1" i="1" smtClean="0">
                                <a:latin typeface="Cambria Math" panose="02040503050406030204" pitchFamily="18" charset="0"/>
                              </a:rPr>
                              <m:t>𝟏</m:t>
                            </m:r>
                          </m:sub>
                        </m:sSub>
                      </m:e>
                    </m:acc>
                  </m:oMath>
                </a14:m>
                <a:endParaRPr lang="en-US" sz="1600" b="1" dirty="0">
                  <a:latin typeface="Calibri" panose="020F0502020204030204" pitchFamily="34" charset="0"/>
                  <a:cs typeface="Calibri" panose="020F0502020204030204" pitchFamily="34" charset="0"/>
                </a:endParaRPr>
              </a:p>
            </p:txBody>
          </p:sp>
        </mc:Choice>
        <mc:Fallback xmlns="">
          <p:sp>
            <p:nvSpPr>
              <p:cNvPr id="8" name="Y_0_bar &amp; Y_1_bar">
                <a:extLst>
                  <a:ext uri="{FF2B5EF4-FFF2-40B4-BE49-F238E27FC236}">
                    <a16:creationId xmlns:a16="http://schemas.microsoft.com/office/drawing/2014/main" id="{1E0AFF8A-FD0A-0F4C-1CC0-BA4F3D6B5B81}"/>
                  </a:ext>
                </a:extLst>
              </p:cNvPr>
              <p:cNvSpPr>
                <a:spLocks noRot="1" noChangeAspect="1" noMove="1" noResize="1" noEditPoints="1" noAdjustHandles="1" noChangeArrowheads="1" noChangeShapeType="1" noTextEdit="1"/>
              </p:cNvSpPr>
              <p:nvPr/>
            </p:nvSpPr>
            <p:spPr>
              <a:xfrm>
                <a:off x="8633644" y="4285815"/>
                <a:ext cx="3429000" cy="1143000"/>
              </a:xfrm>
              <a:prstGeom prst="rect">
                <a:avLst/>
              </a:prstGeom>
              <a:blipFill>
                <a:blip r:embed="rId4"/>
                <a:stretch>
                  <a:fillRect/>
                </a:stretch>
              </a:blipFill>
              <a:ln>
                <a:noFill/>
              </a:ln>
            </p:spPr>
            <p:txBody>
              <a:bodyPr/>
              <a:lstStyle/>
              <a:p>
                <a:r>
                  <a:rPr lang="en-US">
                    <a:noFill/>
                  </a:rPr>
                  <a:t> </a:t>
                </a:r>
              </a:p>
            </p:txBody>
          </p:sp>
        </mc:Fallback>
      </mc:AlternateContent>
      <p:sp>
        <p:nvSpPr>
          <p:cNvPr id="9" name="Estimation">
            <a:extLst>
              <a:ext uri="{FF2B5EF4-FFF2-40B4-BE49-F238E27FC236}">
                <a16:creationId xmlns:a16="http://schemas.microsoft.com/office/drawing/2014/main" id="{1F17EDE6-E380-C792-E402-44F54F781AFE}"/>
              </a:ext>
            </a:extLst>
          </p:cNvPr>
          <p:cNvSpPr>
            <a:spLocks/>
          </p:cNvSpPr>
          <p:nvPr/>
        </p:nvSpPr>
        <p:spPr>
          <a:xfrm>
            <a:off x="471041" y="3469630"/>
            <a:ext cx="1303122" cy="2420659"/>
          </a:xfrm>
          <a:prstGeom prst="roundRect">
            <a:avLst>
              <a:gd name="adj" fmla="val 0"/>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ln w="0"/>
                <a:solidFill>
                  <a:schemeClr val="tx1"/>
                </a:solidFill>
                <a:latin typeface="Calibri" panose="020F0502020204030204" pitchFamily="34" charset="0"/>
                <a:cs typeface="Calibri" panose="020F0502020204030204" pitchFamily="34" charset="0"/>
              </a:rPr>
              <a:t>Estimation</a:t>
            </a:r>
          </a:p>
        </p:txBody>
      </p:sp>
      <p:grpSp>
        <p:nvGrpSpPr>
          <p:cNvPr id="10" name="cond trt">
            <a:extLst>
              <a:ext uri="{FF2B5EF4-FFF2-40B4-BE49-F238E27FC236}">
                <a16:creationId xmlns:a16="http://schemas.microsoft.com/office/drawing/2014/main" id="{83E4FFBD-EF44-5B50-8624-762F3C25ABD6}"/>
              </a:ext>
            </a:extLst>
          </p:cNvPr>
          <p:cNvGrpSpPr/>
          <p:nvPr/>
        </p:nvGrpSpPr>
        <p:grpSpPr>
          <a:xfrm>
            <a:off x="1767571" y="1639198"/>
            <a:ext cx="3436034" cy="1379594"/>
            <a:chOff x="1767571" y="1639198"/>
            <a:chExt cx="3436034" cy="1379594"/>
          </a:xfrm>
        </p:grpSpPr>
        <p:sp>
          <p:nvSpPr>
            <p:cNvPr id="11" name="cond trt eff">
              <a:extLst>
                <a:ext uri="{FF2B5EF4-FFF2-40B4-BE49-F238E27FC236}">
                  <a16:creationId xmlns:a16="http://schemas.microsoft.com/office/drawing/2014/main" id="{327985E9-06F9-57C5-9C4E-31917E031B62}"/>
                </a:ext>
              </a:extLst>
            </p:cNvPr>
            <p:cNvSpPr>
              <a:spLocks/>
            </p:cNvSpPr>
            <p:nvPr/>
          </p:nvSpPr>
          <p:spPr>
            <a:xfrm>
              <a:off x="1774605" y="1639198"/>
              <a:ext cx="3429000" cy="457200"/>
            </a:xfrm>
            <a:prstGeom prst="roundRect">
              <a:avLst>
                <a:gd name="adj" fmla="val 50000"/>
              </a:avLst>
            </a:prstGeom>
            <a:solidFill>
              <a:srgbClr val="65A0D5"/>
            </a:solidFill>
            <a:ln>
              <a:solidFill>
                <a:srgbClr val="28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Conditional Treatment Effect</a:t>
              </a:r>
            </a:p>
          </p:txBody>
        </p:sp>
        <mc:AlternateContent xmlns:mc="http://schemas.openxmlformats.org/markup-compatibility/2006" xmlns:a14="http://schemas.microsoft.com/office/drawing/2010/main">
          <mc:Choice Requires="a14">
            <p:sp>
              <p:nvSpPr>
                <p:cNvPr id="12" name="cond estimand">
                  <a:extLst>
                    <a:ext uri="{FF2B5EF4-FFF2-40B4-BE49-F238E27FC236}">
                      <a16:creationId xmlns:a16="http://schemas.microsoft.com/office/drawing/2014/main" id="{A96EE138-D5BC-52E9-FFA4-69BF1405CE8C}"/>
                    </a:ext>
                  </a:extLst>
                </p:cNvPr>
                <p:cNvSpPr>
                  <a:spLocks/>
                </p:cNvSpPr>
                <p:nvPr/>
              </p:nvSpPr>
              <p:spPr>
                <a:xfrm>
                  <a:off x="1767571" y="2104392"/>
                  <a:ext cx="3433241" cy="914400"/>
                </a:xfrm>
                <a:prstGeom prst="rect">
                  <a:avLst/>
                </a:prstGeom>
                <a:solidFill>
                  <a:srgbClr val="28619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Aft>
                      <a:spcPts val="600"/>
                    </a:spcAft>
                  </a:pP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r>
                            <a:rPr lang="en-US" sz="1600" b="0" i="1" smtClean="0">
                              <a:latin typeface="Cambria Math" panose="02040503050406030204" pitchFamily="18" charset="0"/>
                            </a:rPr>
                            <m:t>(1)</m:t>
                          </m:r>
                        </m:sup>
                      </m:sSup>
                      <m:r>
                        <a:rPr lang="en-US" sz="1600" b="0" i="1" smtClean="0">
                          <a:latin typeface="Cambria Math" panose="02040503050406030204" pitchFamily="18" charset="0"/>
                        </a:rPr>
                        <m:t>|</m:t>
                      </m:r>
                      <m:r>
                        <a:rPr lang="en-US" sz="1600" b="0" i="1" smtClean="0">
                          <a:latin typeface="Cambria Math" panose="02040503050406030204" pitchFamily="18" charset="0"/>
                        </a:rPr>
                        <m:t>𝑋</m:t>
                      </m:r>
                      <m:r>
                        <a:rPr lang="en-US" sz="1600" b="0" i="1" smtClean="0">
                          <a:latin typeface="Cambria Math" panose="02040503050406030204" pitchFamily="18" charset="0"/>
                        </a:rPr>
                        <m:t>=</m:t>
                      </m:r>
                      <m:r>
                        <a:rPr lang="en-US" sz="1600" b="0" i="1" smtClean="0">
                          <a:latin typeface="Cambria Math" panose="02040503050406030204" pitchFamily="18" charset="0"/>
                        </a:rPr>
                        <m:t>𝑥</m:t>
                      </m:r>
                    </m:oMath>
                  </a14:m>
                  <a:r>
                    <a:rPr lang="en-US" sz="1600"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vs.  </a:t>
                  </a:r>
                  <a:r>
                    <a:rPr lang="en-US" sz="1600" dirty="0">
                      <a:latin typeface="Calibri" panose="020F0502020204030204" pitchFamily="34" charset="0"/>
                      <a:cs typeface="Calibri" panose="020F0502020204030204" pitchFamily="34" charset="0"/>
                    </a:rPr>
                    <a:t>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r>
                            <a:rPr lang="en-US" sz="1600" i="1">
                              <a:latin typeface="Cambria Math" panose="02040503050406030204" pitchFamily="18" charset="0"/>
                            </a:rPr>
                            <m:t>(</m:t>
                          </m:r>
                          <m:r>
                            <a:rPr lang="en-US" sz="1600" b="0" i="1" smtClean="0">
                              <a:latin typeface="Cambria Math" panose="02040503050406030204" pitchFamily="18" charset="0"/>
                            </a:rPr>
                            <m:t>0</m:t>
                          </m:r>
                          <m:r>
                            <a:rPr lang="en-US" sz="1600" i="1">
                              <a:latin typeface="Cambria Math" panose="02040503050406030204" pitchFamily="18" charset="0"/>
                            </a:rPr>
                            <m:t>)</m:t>
                          </m:r>
                        </m:sup>
                      </m:sSup>
                      <m:r>
                        <a:rPr lang="en-US" sz="1600" i="1">
                          <a:latin typeface="Cambria Math" panose="02040503050406030204" pitchFamily="18" charset="0"/>
                        </a:rPr>
                        <m:t>|</m:t>
                      </m:r>
                      <m:r>
                        <a:rPr lang="en-US" sz="1600" i="1">
                          <a:latin typeface="Cambria Math" panose="02040503050406030204" pitchFamily="18" charset="0"/>
                        </a:rPr>
                        <m:t>𝑋</m:t>
                      </m:r>
                      <m:r>
                        <a:rPr lang="en-US" sz="1600" i="1">
                          <a:latin typeface="Cambria Math" panose="02040503050406030204" pitchFamily="18" charset="0"/>
                        </a:rPr>
                        <m:t>=</m:t>
                      </m:r>
                      <m:r>
                        <a:rPr lang="en-US" sz="1600" i="1">
                          <a:latin typeface="Cambria Math" panose="02040503050406030204" pitchFamily="18" charset="0"/>
                        </a:rPr>
                        <m:t>𝑥</m:t>
                      </m:r>
                    </m:oMath>
                  </a14:m>
                  <a:endParaRPr lang="en-US" sz="1600" dirty="0">
                    <a:latin typeface="Calibri" panose="020F0502020204030204" pitchFamily="34" charset="0"/>
                    <a:cs typeface="Calibri" panose="020F0502020204030204" pitchFamily="34" charset="0"/>
                  </a:endParaRPr>
                </a:p>
                <a:p>
                  <a:pPr marL="111125" lvl="1" indent="-111125" algn="ctr">
                    <a:buFont typeface="Arial" panose="020B0604020202020204" pitchFamily="34" charset="0"/>
                    <a:buChar char="•"/>
                  </a:pPr>
                  <a:r>
                    <a:rPr lang="en-US" sz="1350" b="1" dirty="0">
                      <a:latin typeface="Calibri" panose="020F0502020204030204" pitchFamily="34" charset="0"/>
                      <a:cs typeface="Calibri" panose="020F0502020204030204" pitchFamily="34" charset="0"/>
                    </a:rPr>
                    <a:t>CATE</a:t>
                  </a:r>
                  <a:r>
                    <a:rPr lang="en-US" sz="1350" dirty="0">
                      <a:latin typeface="Calibri" panose="020F0502020204030204" pitchFamily="34" charset="0"/>
                      <a:cs typeface="Calibri" panose="020F0502020204030204" pitchFamily="34" charset="0"/>
                    </a:rPr>
                    <a:t> =</a:t>
                  </a:r>
                  <a:r>
                    <a:rPr lang="en-US" sz="1350" b="0" dirty="0">
                      <a:latin typeface="Calibri" panose="020F0502020204030204" pitchFamily="34" charset="0"/>
                      <a:cs typeface="Calibri" panose="020F0502020204030204" pitchFamily="34" charset="0"/>
                    </a:rPr>
                    <a:t> </a:t>
                  </a:r>
                  <a14:m>
                    <m:oMath xmlns:m="http://schemas.openxmlformats.org/officeDocument/2006/math">
                      <m:r>
                        <m:rPr>
                          <m:sty m:val="p"/>
                        </m:rPr>
                        <a:rPr lang="en-US" sz="1350" b="0" i="0" smtClean="0">
                          <a:latin typeface="Cambria Math" panose="02040503050406030204" pitchFamily="18" charset="0"/>
                        </a:rPr>
                        <m:t>E</m:t>
                      </m:r>
                      <m:d>
                        <m:dPr>
                          <m:ctrlPr>
                            <a:rPr lang="en-US" sz="1350" b="0" i="1" smtClean="0">
                              <a:latin typeface="Cambria Math" panose="02040503050406030204" pitchFamily="18" charset="0"/>
                            </a:rPr>
                          </m:ctrlPr>
                        </m:dPr>
                        <m:e>
                          <m:sSup>
                            <m:sSupPr>
                              <m:ctrlPr>
                                <a:rPr lang="en-US" sz="1350" b="0" i="1" smtClean="0">
                                  <a:latin typeface="Cambria Math" panose="02040503050406030204" pitchFamily="18" charset="0"/>
                                </a:rPr>
                              </m:ctrlPr>
                            </m:sSupPr>
                            <m:e>
                              <m:r>
                                <a:rPr lang="en-US" sz="1350">
                                  <a:latin typeface="Cambria Math" panose="02040503050406030204" pitchFamily="18" charset="0"/>
                                </a:rPr>
                                <m:t>𝑌</m:t>
                              </m:r>
                            </m:e>
                            <m:sup>
                              <m:d>
                                <m:dPr>
                                  <m:ctrlPr>
                                    <a:rPr lang="en-US" sz="1350" b="0" i="1" smtClean="0">
                                      <a:latin typeface="Cambria Math" panose="02040503050406030204" pitchFamily="18" charset="0"/>
                                    </a:rPr>
                                  </m:ctrlPr>
                                </m:dPr>
                                <m:e>
                                  <m:r>
                                    <a:rPr lang="en-US" sz="1350" b="0" i="1" smtClean="0">
                                      <a:latin typeface="Cambria Math" panose="02040503050406030204" pitchFamily="18" charset="0"/>
                                    </a:rPr>
                                    <m:t>1</m:t>
                                  </m:r>
                                </m:e>
                              </m:d>
                            </m:sup>
                          </m:sSup>
                          <m:r>
                            <a:rPr lang="en-US" sz="1350" b="0" i="1" smtClean="0">
                              <a:latin typeface="Cambria Math" panose="02040503050406030204" pitchFamily="18" charset="0"/>
                            </a:rPr>
                            <m:t>|</m:t>
                          </m:r>
                          <m:r>
                            <a:rPr lang="en-US" sz="1350" b="0" i="1" smtClean="0">
                              <a:latin typeface="Cambria Math" panose="02040503050406030204" pitchFamily="18" charset="0"/>
                            </a:rPr>
                            <m:t>𝑋</m:t>
                          </m:r>
                          <m:r>
                            <a:rPr lang="en-US" sz="1350" b="0" i="1" smtClean="0">
                              <a:latin typeface="Cambria Math" panose="02040503050406030204" pitchFamily="18" charset="0"/>
                            </a:rPr>
                            <m:t>=</m:t>
                          </m:r>
                          <m:r>
                            <a:rPr lang="en-US" sz="1350" b="0" i="1" smtClean="0">
                              <a:latin typeface="Cambria Math" panose="02040503050406030204" pitchFamily="18" charset="0"/>
                            </a:rPr>
                            <m:t>𝑥</m:t>
                          </m:r>
                        </m:e>
                      </m:d>
                      <m:r>
                        <a:rPr lang="en-US" sz="1350" b="0" i="0" smtClean="0">
                          <a:latin typeface="Cambria Math" panose="02040503050406030204" pitchFamily="18" charset="0"/>
                        </a:rPr>
                        <m:t>−</m:t>
                      </m:r>
                      <m:r>
                        <m:rPr>
                          <m:sty m:val="p"/>
                        </m:rPr>
                        <a:rPr lang="en-US" sz="1350">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a:latin typeface="Cambria Math" panose="02040503050406030204" pitchFamily="18" charset="0"/>
                                </a:rPr>
                                <m:t>𝑌</m:t>
                              </m:r>
                            </m:e>
                            <m:sup>
                              <m:d>
                                <m:dPr>
                                  <m:ctrlPr>
                                    <a:rPr lang="en-US" sz="1350" i="1">
                                      <a:latin typeface="Cambria Math" panose="02040503050406030204" pitchFamily="18" charset="0"/>
                                    </a:rPr>
                                  </m:ctrlPr>
                                </m:dPr>
                                <m:e>
                                  <m:r>
                                    <a:rPr lang="en-US" sz="1350" b="0" i="1" smtClean="0">
                                      <a:latin typeface="Cambria Math" panose="02040503050406030204" pitchFamily="18" charset="0"/>
                                    </a:rPr>
                                    <m:t>0</m:t>
                                  </m:r>
                                </m:e>
                              </m:d>
                            </m:sup>
                          </m:sSup>
                          <m:r>
                            <a:rPr lang="en-US" sz="1350" i="1">
                              <a:latin typeface="Cambria Math" panose="02040503050406030204" pitchFamily="18" charset="0"/>
                            </a:rPr>
                            <m:t>|</m:t>
                          </m:r>
                          <m:r>
                            <a:rPr lang="en-US" sz="1350" i="1">
                              <a:latin typeface="Cambria Math" panose="02040503050406030204" pitchFamily="18" charset="0"/>
                            </a:rPr>
                            <m:t>𝑋</m:t>
                          </m:r>
                          <m:r>
                            <a:rPr lang="en-US" sz="1350" i="1">
                              <a:latin typeface="Cambria Math" panose="02040503050406030204" pitchFamily="18" charset="0"/>
                            </a:rPr>
                            <m:t>=</m:t>
                          </m:r>
                          <m:r>
                            <a:rPr lang="en-US" sz="1350" i="1">
                              <a:latin typeface="Cambria Math" panose="02040503050406030204" pitchFamily="18" charset="0"/>
                            </a:rPr>
                            <m:t>𝑥</m:t>
                          </m:r>
                        </m:e>
                      </m:d>
                    </m:oMath>
                  </a14:m>
                  <a:endParaRPr lang="en-US" sz="1350" dirty="0">
                    <a:latin typeface="Calibri" panose="020F0502020204030204" pitchFamily="34" charset="0"/>
                    <a:cs typeface="Calibri" panose="020F0502020204030204" pitchFamily="34" charset="0"/>
                  </a:endParaRPr>
                </a:p>
                <a:p>
                  <a:pPr marL="111125" lvl="1" indent="-111125" algn="ctr">
                    <a:buFont typeface="Arial" panose="020B0604020202020204" pitchFamily="34" charset="0"/>
                    <a:buChar char="•"/>
                  </a:pPr>
                  <a:r>
                    <a:rPr lang="en-US" sz="1350" b="1" dirty="0">
                      <a:latin typeface="Calibri" panose="020F0502020204030204" pitchFamily="34" charset="0"/>
                      <a:cs typeface="Calibri" panose="020F0502020204030204" pitchFamily="34" charset="0"/>
                    </a:rPr>
                    <a:t>LOR</a:t>
                  </a:r>
                  <a:r>
                    <a:rPr lang="en-US" sz="1350" dirty="0">
                      <a:latin typeface="Calibri" panose="020F0502020204030204" pitchFamily="34" charset="0"/>
                      <a:cs typeface="Calibri" panose="020F0502020204030204" pitchFamily="34" charset="0"/>
                    </a:rPr>
                    <a:t> of </a:t>
                  </a:r>
                  <a14:m>
                    <m:oMath xmlns:m="http://schemas.openxmlformats.org/officeDocument/2006/math">
                      <m:r>
                        <m:rPr>
                          <m:sty m:val="p"/>
                        </m:rPr>
                        <a:rPr lang="en-US" sz="1350" b="0" i="0" smtClean="0">
                          <a:latin typeface="Cambria Math" panose="02040503050406030204" pitchFamily="18" charset="0"/>
                        </a:rPr>
                        <m:t>E</m:t>
                      </m:r>
                      <m:d>
                        <m:dPr>
                          <m:ctrlPr>
                            <a:rPr lang="en-US" sz="1350" b="0" i="1" smtClean="0">
                              <a:latin typeface="Cambria Math" panose="02040503050406030204" pitchFamily="18" charset="0"/>
                            </a:rPr>
                          </m:ctrlPr>
                        </m:dPr>
                        <m:e>
                          <m:sSup>
                            <m:sSupPr>
                              <m:ctrlPr>
                                <a:rPr lang="en-US" sz="1350" b="0" i="1" smtClean="0">
                                  <a:latin typeface="Cambria Math" panose="02040503050406030204" pitchFamily="18" charset="0"/>
                                </a:rPr>
                              </m:ctrlPr>
                            </m:sSupPr>
                            <m:e>
                              <m:r>
                                <a:rPr lang="en-US" sz="1350">
                                  <a:latin typeface="Cambria Math" panose="02040503050406030204" pitchFamily="18" charset="0"/>
                                </a:rPr>
                                <m:t>𝑌</m:t>
                              </m:r>
                            </m:e>
                            <m:sup>
                              <m:d>
                                <m:dPr>
                                  <m:ctrlPr>
                                    <a:rPr lang="en-US" sz="1350" b="0" i="1" smtClean="0">
                                      <a:latin typeface="Cambria Math" panose="02040503050406030204" pitchFamily="18" charset="0"/>
                                    </a:rPr>
                                  </m:ctrlPr>
                                </m:dPr>
                                <m:e>
                                  <m:r>
                                    <a:rPr lang="en-US" sz="1350" b="0" i="1" smtClean="0">
                                      <a:latin typeface="Cambria Math" panose="02040503050406030204" pitchFamily="18" charset="0"/>
                                    </a:rPr>
                                    <m:t>1</m:t>
                                  </m:r>
                                </m:e>
                              </m:d>
                            </m:sup>
                          </m:sSup>
                          <m:r>
                            <a:rPr lang="en-US" sz="1350" b="0" i="1" smtClean="0">
                              <a:latin typeface="Cambria Math" panose="02040503050406030204" pitchFamily="18" charset="0"/>
                            </a:rPr>
                            <m:t>|</m:t>
                          </m:r>
                          <m:r>
                            <a:rPr lang="en-US" sz="1350" b="0" i="1" smtClean="0">
                              <a:latin typeface="Cambria Math" panose="02040503050406030204" pitchFamily="18" charset="0"/>
                            </a:rPr>
                            <m:t>𝑋</m:t>
                          </m:r>
                          <m:r>
                            <a:rPr lang="en-US" sz="1350" b="0" i="1" smtClean="0">
                              <a:latin typeface="Cambria Math" panose="02040503050406030204" pitchFamily="18" charset="0"/>
                            </a:rPr>
                            <m:t>=</m:t>
                          </m:r>
                          <m:r>
                            <a:rPr lang="en-US" sz="1350" b="0" i="1" smtClean="0">
                              <a:latin typeface="Cambria Math" panose="02040503050406030204" pitchFamily="18" charset="0"/>
                            </a:rPr>
                            <m:t>𝑥</m:t>
                          </m:r>
                        </m:e>
                      </m:d>
                    </m:oMath>
                  </a14:m>
                  <a:r>
                    <a:rPr lang="en-US" sz="135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350">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a:latin typeface="Cambria Math" panose="02040503050406030204" pitchFamily="18" charset="0"/>
                                </a:rPr>
                                <m:t>𝑌</m:t>
                              </m:r>
                            </m:e>
                            <m:sup>
                              <m:d>
                                <m:dPr>
                                  <m:ctrlPr>
                                    <a:rPr lang="en-US" sz="1350" i="1">
                                      <a:latin typeface="Cambria Math" panose="02040503050406030204" pitchFamily="18" charset="0"/>
                                    </a:rPr>
                                  </m:ctrlPr>
                                </m:dPr>
                                <m:e>
                                  <m:r>
                                    <a:rPr lang="en-US" sz="1350" b="0" i="1" smtClean="0">
                                      <a:latin typeface="Cambria Math" panose="02040503050406030204" pitchFamily="18" charset="0"/>
                                    </a:rPr>
                                    <m:t>0</m:t>
                                  </m:r>
                                </m:e>
                              </m:d>
                            </m:sup>
                          </m:sSup>
                          <m:r>
                            <a:rPr lang="en-US" sz="1350" i="1">
                              <a:latin typeface="Cambria Math" panose="02040503050406030204" pitchFamily="18" charset="0"/>
                            </a:rPr>
                            <m:t>|</m:t>
                          </m:r>
                          <m:r>
                            <a:rPr lang="en-US" sz="1350" i="1">
                              <a:latin typeface="Cambria Math" panose="02040503050406030204" pitchFamily="18" charset="0"/>
                            </a:rPr>
                            <m:t>𝑋</m:t>
                          </m:r>
                          <m:r>
                            <a:rPr lang="en-US" sz="1350" i="1">
                              <a:latin typeface="Cambria Math" panose="02040503050406030204" pitchFamily="18" charset="0"/>
                            </a:rPr>
                            <m:t>=</m:t>
                          </m:r>
                          <m:r>
                            <a:rPr lang="en-US" sz="1350" i="1">
                              <a:latin typeface="Cambria Math" panose="02040503050406030204" pitchFamily="18" charset="0"/>
                            </a:rPr>
                            <m:t>𝑥</m:t>
                          </m:r>
                        </m:e>
                      </m:d>
                    </m:oMath>
                  </a14:m>
                  <a:endParaRPr lang="en-US" sz="1600"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Choice>
          <mc:Fallback xmlns="">
            <p:sp>
              <p:nvSpPr>
                <p:cNvPr id="12" name="cond estimand">
                  <a:extLst>
                    <a:ext uri="{FF2B5EF4-FFF2-40B4-BE49-F238E27FC236}">
                      <a16:creationId xmlns:a16="http://schemas.microsoft.com/office/drawing/2014/main" id="{A96EE138-D5BC-52E9-FFA4-69BF1405CE8C}"/>
                    </a:ext>
                  </a:extLst>
                </p:cNvPr>
                <p:cNvSpPr>
                  <a:spLocks noRot="1" noChangeAspect="1" noMove="1" noResize="1" noEditPoints="1" noAdjustHandles="1" noChangeArrowheads="1" noChangeShapeType="1" noTextEdit="1"/>
                </p:cNvSpPr>
                <p:nvPr/>
              </p:nvSpPr>
              <p:spPr>
                <a:xfrm>
                  <a:off x="1767571" y="2104392"/>
                  <a:ext cx="3433241" cy="914400"/>
                </a:xfrm>
                <a:prstGeom prst="rect">
                  <a:avLst/>
                </a:prstGeom>
                <a:blipFill>
                  <a:blip r:embed="rId5"/>
                  <a:stretch>
                    <a:fillRect b="-5479"/>
                  </a:stretch>
                </a:blipFill>
                <a:ln>
                  <a:noFill/>
                </a:ln>
              </p:spPr>
              <p:txBody>
                <a:bodyPr/>
                <a:lstStyle/>
                <a:p>
                  <a:r>
                    <a:rPr lang="en-US">
                      <a:noFill/>
                    </a:rPr>
                    <a:t> </a:t>
                  </a:r>
                </a:p>
              </p:txBody>
            </p:sp>
          </mc:Fallback>
        </mc:AlternateContent>
      </p:grpSp>
      <p:sp>
        <p:nvSpPr>
          <p:cNvPr id="16" name="Estimand">
            <a:extLst>
              <a:ext uri="{FF2B5EF4-FFF2-40B4-BE49-F238E27FC236}">
                <a16:creationId xmlns:a16="http://schemas.microsoft.com/office/drawing/2014/main" id="{21C526D7-F957-C237-2DCD-46995F665EF9}"/>
              </a:ext>
            </a:extLst>
          </p:cNvPr>
          <p:cNvSpPr>
            <a:spLocks/>
          </p:cNvSpPr>
          <p:nvPr/>
        </p:nvSpPr>
        <p:spPr>
          <a:xfrm>
            <a:off x="471041" y="1637811"/>
            <a:ext cx="1303164" cy="1371600"/>
          </a:xfrm>
          <a:prstGeom prst="homePlate">
            <a:avLst>
              <a:gd name="adj" fmla="val 0"/>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latin typeface="Calibri" panose="020F0502020204030204" pitchFamily="34" charset="0"/>
                <a:cs typeface="Calibri" panose="020F0502020204030204" pitchFamily="34" charset="0"/>
              </a:rPr>
              <a:t>Estimand</a:t>
            </a:r>
          </a:p>
        </p:txBody>
      </p:sp>
      <p:sp>
        <p:nvSpPr>
          <p:cNvPr id="18" name="assume model true">
            <a:extLst>
              <a:ext uri="{FF2B5EF4-FFF2-40B4-BE49-F238E27FC236}">
                <a16:creationId xmlns:a16="http://schemas.microsoft.com/office/drawing/2014/main" id="{683DDD30-ADE7-B097-61C2-0A5ED12A27E6}"/>
              </a:ext>
            </a:extLst>
          </p:cNvPr>
          <p:cNvSpPr>
            <a:spLocks/>
          </p:cNvSpPr>
          <p:nvPr/>
        </p:nvSpPr>
        <p:spPr>
          <a:xfrm>
            <a:off x="1770896" y="3011595"/>
            <a:ext cx="3428911" cy="457200"/>
          </a:xfrm>
          <a:prstGeom prst="rect">
            <a:avLst/>
          </a:prstGeom>
          <a:ln>
            <a:solidFill>
              <a:srgbClr val="286194"/>
            </a:solidFill>
            <a:prstDash val="dash"/>
            <a:extLst>
              <a:ext uri="{C807C97D-BFC1-408E-A445-0C87EB9F89A2}">
                <ask:lineSketchStyleProps xmlns:ask="http://schemas.microsoft.com/office/drawing/2018/sketchyshapes" sd="241991216">
                  <a:custGeom>
                    <a:avLst/>
                    <a:gdLst>
                      <a:gd name="connsiteX0" fmla="*/ 0 w 3429000"/>
                      <a:gd name="connsiteY0" fmla="*/ 0 h 457200"/>
                      <a:gd name="connsiteX1" fmla="*/ 571500 w 3429000"/>
                      <a:gd name="connsiteY1" fmla="*/ 0 h 457200"/>
                      <a:gd name="connsiteX2" fmla="*/ 1177290 w 3429000"/>
                      <a:gd name="connsiteY2" fmla="*/ 0 h 457200"/>
                      <a:gd name="connsiteX3" fmla="*/ 1817370 w 3429000"/>
                      <a:gd name="connsiteY3" fmla="*/ 0 h 457200"/>
                      <a:gd name="connsiteX4" fmla="*/ 2286000 w 3429000"/>
                      <a:gd name="connsiteY4" fmla="*/ 0 h 457200"/>
                      <a:gd name="connsiteX5" fmla="*/ 2788920 w 3429000"/>
                      <a:gd name="connsiteY5" fmla="*/ 0 h 457200"/>
                      <a:gd name="connsiteX6" fmla="*/ 3429000 w 3429000"/>
                      <a:gd name="connsiteY6" fmla="*/ 0 h 457200"/>
                      <a:gd name="connsiteX7" fmla="*/ 3429000 w 3429000"/>
                      <a:gd name="connsiteY7" fmla="*/ 457200 h 457200"/>
                      <a:gd name="connsiteX8" fmla="*/ 2788920 w 3429000"/>
                      <a:gd name="connsiteY8" fmla="*/ 457200 h 457200"/>
                      <a:gd name="connsiteX9" fmla="*/ 2217420 w 3429000"/>
                      <a:gd name="connsiteY9" fmla="*/ 457200 h 457200"/>
                      <a:gd name="connsiteX10" fmla="*/ 1714500 w 3429000"/>
                      <a:gd name="connsiteY10" fmla="*/ 457200 h 457200"/>
                      <a:gd name="connsiteX11" fmla="*/ 1177290 w 3429000"/>
                      <a:gd name="connsiteY11" fmla="*/ 457200 h 457200"/>
                      <a:gd name="connsiteX12" fmla="*/ 537210 w 3429000"/>
                      <a:gd name="connsiteY12" fmla="*/ 457200 h 457200"/>
                      <a:gd name="connsiteX13" fmla="*/ 0 w 3429000"/>
                      <a:gd name="connsiteY13" fmla="*/ 457200 h 457200"/>
                      <a:gd name="connsiteX14" fmla="*/ 0 w 3429000"/>
                      <a:gd name="connsiteY14"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9000" h="457200" fill="none" extrusionOk="0">
                        <a:moveTo>
                          <a:pt x="0" y="0"/>
                        </a:moveTo>
                        <a:cubicBezTo>
                          <a:pt x="181676" y="-2075"/>
                          <a:pt x="415004" y="13518"/>
                          <a:pt x="571500" y="0"/>
                        </a:cubicBezTo>
                        <a:cubicBezTo>
                          <a:pt x="727996" y="-13518"/>
                          <a:pt x="1041210" y="71929"/>
                          <a:pt x="1177290" y="0"/>
                        </a:cubicBezTo>
                        <a:cubicBezTo>
                          <a:pt x="1313370" y="-71929"/>
                          <a:pt x="1563070" y="33843"/>
                          <a:pt x="1817370" y="0"/>
                        </a:cubicBezTo>
                        <a:cubicBezTo>
                          <a:pt x="2071670" y="-33843"/>
                          <a:pt x="2053143" y="3249"/>
                          <a:pt x="2286000" y="0"/>
                        </a:cubicBezTo>
                        <a:cubicBezTo>
                          <a:pt x="2518857" y="-3249"/>
                          <a:pt x="2674611" y="43108"/>
                          <a:pt x="2788920" y="0"/>
                        </a:cubicBezTo>
                        <a:cubicBezTo>
                          <a:pt x="2903229" y="-43108"/>
                          <a:pt x="3198690" y="4610"/>
                          <a:pt x="3429000" y="0"/>
                        </a:cubicBezTo>
                        <a:cubicBezTo>
                          <a:pt x="3462052" y="200218"/>
                          <a:pt x="3422528" y="244440"/>
                          <a:pt x="3429000" y="457200"/>
                        </a:cubicBezTo>
                        <a:cubicBezTo>
                          <a:pt x="3281838" y="495978"/>
                          <a:pt x="2946845" y="433418"/>
                          <a:pt x="2788920" y="457200"/>
                        </a:cubicBezTo>
                        <a:cubicBezTo>
                          <a:pt x="2630995" y="480982"/>
                          <a:pt x="2376862" y="422248"/>
                          <a:pt x="2217420" y="457200"/>
                        </a:cubicBezTo>
                        <a:cubicBezTo>
                          <a:pt x="2057978" y="492152"/>
                          <a:pt x="1933121" y="419648"/>
                          <a:pt x="1714500" y="457200"/>
                        </a:cubicBezTo>
                        <a:cubicBezTo>
                          <a:pt x="1495879" y="494752"/>
                          <a:pt x="1437918" y="433021"/>
                          <a:pt x="1177290" y="457200"/>
                        </a:cubicBezTo>
                        <a:cubicBezTo>
                          <a:pt x="916662" y="481379"/>
                          <a:pt x="749234" y="434664"/>
                          <a:pt x="537210" y="457200"/>
                        </a:cubicBezTo>
                        <a:cubicBezTo>
                          <a:pt x="325186" y="479736"/>
                          <a:pt x="250644" y="419536"/>
                          <a:pt x="0" y="457200"/>
                        </a:cubicBezTo>
                        <a:cubicBezTo>
                          <a:pt x="-37482" y="317628"/>
                          <a:pt x="40901" y="209729"/>
                          <a:pt x="0" y="0"/>
                        </a:cubicBezTo>
                        <a:close/>
                      </a:path>
                      <a:path w="3429000" h="457200" stroke="0" extrusionOk="0">
                        <a:moveTo>
                          <a:pt x="0" y="0"/>
                        </a:moveTo>
                        <a:cubicBezTo>
                          <a:pt x="180348" y="-52907"/>
                          <a:pt x="337390" y="25355"/>
                          <a:pt x="571500" y="0"/>
                        </a:cubicBezTo>
                        <a:cubicBezTo>
                          <a:pt x="805610" y="-25355"/>
                          <a:pt x="1068655" y="64649"/>
                          <a:pt x="1211580" y="0"/>
                        </a:cubicBezTo>
                        <a:cubicBezTo>
                          <a:pt x="1354505" y="-64649"/>
                          <a:pt x="1560476" y="13394"/>
                          <a:pt x="1748790" y="0"/>
                        </a:cubicBezTo>
                        <a:cubicBezTo>
                          <a:pt x="1937104" y="-13394"/>
                          <a:pt x="2147495" y="35263"/>
                          <a:pt x="2320290" y="0"/>
                        </a:cubicBezTo>
                        <a:cubicBezTo>
                          <a:pt x="2493085" y="-35263"/>
                          <a:pt x="2708667" y="69291"/>
                          <a:pt x="2926080" y="0"/>
                        </a:cubicBezTo>
                        <a:cubicBezTo>
                          <a:pt x="3143493" y="-69291"/>
                          <a:pt x="3319763" y="50259"/>
                          <a:pt x="3429000" y="0"/>
                        </a:cubicBezTo>
                        <a:cubicBezTo>
                          <a:pt x="3483051" y="208600"/>
                          <a:pt x="3411372" y="300385"/>
                          <a:pt x="3429000" y="457200"/>
                        </a:cubicBezTo>
                        <a:cubicBezTo>
                          <a:pt x="3181766" y="469573"/>
                          <a:pt x="3121300" y="445762"/>
                          <a:pt x="2891790" y="457200"/>
                        </a:cubicBezTo>
                        <a:cubicBezTo>
                          <a:pt x="2662280" y="468638"/>
                          <a:pt x="2474945" y="395202"/>
                          <a:pt x="2354580" y="457200"/>
                        </a:cubicBezTo>
                        <a:cubicBezTo>
                          <a:pt x="2234215" y="519198"/>
                          <a:pt x="2024414" y="445535"/>
                          <a:pt x="1783080" y="457200"/>
                        </a:cubicBezTo>
                        <a:cubicBezTo>
                          <a:pt x="1541746" y="468865"/>
                          <a:pt x="1450036" y="406146"/>
                          <a:pt x="1314450" y="457200"/>
                        </a:cubicBezTo>
                        <a:cubicBezTo>
                          <a:pt x="1178864" y="508254"/>
                          <a:pt x="836913" y="429187"/>
                          <a:pt x="708660" y="457200"/>
                        </a:cubicBezTo>
                        <a:cubicBezTo>
                          <a:pt x="580407" y="485213"/>
                          <a:pt x="173631" y="406884"/>
                          <a:pt x="0" y="457200"/>
                        </a:cubicBezTo>
                        <a:cubicBezTo>
                          <a:pt x="-23397" y="301771"/>
                          <a:pt x="12913" y="143839"/>
                          <a:pt x="0" y="0"/>
                        </a:cubicBezTo>
                        <a:close/>
                      </a:path>
                    </a:pathLst>
                  </a:custGeom>
                  <ask:type>
                    <ask:lineSketchNone/>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latin typeface="Calibri" panose="020F0502020204030204" pitchFamily="34" charset="0"/>
                <a:cs typeface="Calibri" panose="020F0502020204030204" pitchFamily="34" charset="0"/>
              </a:rPr>
              <a:t>Assume regression model is </a:t>
            </a:r>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TRUE</a:t>
            </a:r>
          </a:p>
        </p:txBody>
      </p:sp>
      <p:sp>
        <p:nvSpPr>
          <p:cNvPr id="19" name="Assumption">
            <a:extLst>
              <a:ext uri="{FF2B5EF4-FFF2-40B4-BE49-F238E27FC236}">
                <a16:creationId xmlns:a16="http://schemas.microsoft.com/office/drawing/2014/main" id="{E2823CBF-53A9-BCDC-2366-E10BFF3F0FE3}"/>
              </a:ext>
            </a:extLst>
          </p:cNvPr>
          <p:cNvSpPr>
            <a:spLocks/>
          </p:cNvSpPr>
          <p:nvPr/>
        </p:nvSpPr>
        <p:spPr>
          <a:xfrm>
            <a:off x="470153" y="3017330"/>
            <a:ext cx="1303121" cy="457200"/>
          </a:xfrm>
          <a:prstGeom prst="homePlate">
            <a:avLst>
              <a:gd name="adj" fmla="val 0"/>
            </a:avLst>
          </a:prstGeom>
          <a:ln>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Assumption</a:t>
            </a:r>
          </a:p>
        </p:txBody>
      </p:sp>
      <p:sp>
        <p:nvSpPr>
          <p:cNvPr id="22" name="uncond trt eff">
            <a:extLst>
              <a:ext uri="{FF2B5EF4-FFF2-40B4-BE49-F238E27FC236}">
                <a16:creationId xmlns:a16="http://schemas.microsoft.com/office/drawing/2014/main" id="{0E987290-2FFD-06B9-5C37-9797DCCF2182}"/>
              </a:ext>
            </a:extLst>
          </p:cNvPr>
          <p:cNvSpPr>
            <a:spLocks/>
          </p:cNvSpPr>
          <p:nvPr/>
        </p:nvSpPr>
        <p:spPr>
          <a:xfrm>
            <a:off x="5203605" y="1637811"/>
            <a:ext cx="6861594" cy="457200"/>
          </a:xfrm>
          <a:prstGeom prst="roundRect">
            <a:avLst>
              <a:gd name="adj" fmla="val 50000"/>
            </a:avLst>
          </a:prstGeom>
          <a:ln>
            <a:solidFill>
              <a:srgbClr val="75757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Unconditional Treatment Effect</a:t>
            </a:r>
          </a:p>
        </p:txBody>
      </p:sp>
      <mc:AlternateContent xmlns:mc="http://schemas.openxmlformats.org/markup-compatibility/2006" xmlns:a14="http://schemas.microsoft.com/office/drawing/2010/main">
        <mc:Choice Requires="a14">
          <p:sp>
            <p:nvSpPr>
              <p:cNvPr id="23" name="uncond estimand">
                <a:extLst>
                  <a:ext uri="{FF2B5EF4-FFF2-40B4-BE49-F238E27FC236}">
                    <a16:creationId xmlns:a16="http://schemas.microsoft.com/office/drawing/2014/main" id="{86B9FA2A-731F-D462-C2AD-870DD05D389F}"/>
                  </a:ext>
                </a:extLst>
              </p:cNvPr>
              <p:cNvSpPr>
                <a:spLocks/>
              </p:cNvSpPr>
              <p:nvPr/>
            </p:nvSpPr>
            <p:spPr>
              <a:xfrm>
                <a:off x="5194244" y="2102588"/>
                <a:ext cx="6867762" cy="914400"/>
              </a:xfrm>
              <a:prstGeom prst="rect">
                <a:avLst/>
              </a:prstGeom>
              <a:solidFill>
                <a:srgbClr val="75757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Aft>
                    <a:spcPts val="600"/>
                  </a:spcAft>
                </a:pP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𝑌</m:t>
                        </m:r>
                      </m:e>
                      <m:sup>
                        <m:r>
                          <a:rPr lang="en-US" sz="1600" b="0" i="1" smtClean="0">
                            <a:latin typeface="Cambria Math" panose="02040503050406030204" pitchFamily="18" charset="0"/>
                          </a:rPr>
                          <m:t>(1)</m:t>
                        </m:r>
                      </m:sup>
                    </m:sSup>
                  </m:oMath>
                </a14:m>
                <a:r>
                  <a:rPr lang="en-US" sz="1600"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vs.  </a:t>
                </a:r>
                <a:r>
                  <a:rPr lang="en-US" sz="1600" dirty="0">
                    <a:latin typeface="Calibri" panose="020F0502020204030204" pitchFamily="34" charset="0"/>
                    <a:cs typeface="Calibri" panose="020F0502020204030204" pitchFamily="34" charset="0"/>
                  </a:rPr>
                  <a:t>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𝑌</m:t>
                        </m:r>
                      </m:e>
                      <m:sup>
                        <m:r>
                          <a:rPr lang="en-US" sz="1600" i="1">
                            <a:latin typeface="Cambria Math" panose="02040503050406030204" pitchFamily="18" charset="0"/>
                          </a:rPr>
                          <m:t>(</m:t>
                        </m:r>
                        <m:r>
                          <a:rPr lang="en-US" sz="1600" b="0" i="1" smtClean="0">
                            <a:latin typeface="Cambria Math" panose="02040503050406030204" pitchFamily="18" charset="0"/>
                          </a:rPr>
                          <m:t>0</m:t>
                        </m:r>
                        <m:r>
                          <a:rPr lang="en-US" sz="1600" i="1">
                            <a:latin typeface="Cambria Math" panose="02040503050406030204" pitchFamily="18" charset="0"/>
                          </a:rPr>
                          <m:t>)</m:t>
                        </m:r>
                      </m:sup>
                    </m:sSup>
                  </m:oMath>
                </a14:m>
                <a:endParaRPr lang="en-US" sz="1600" dirty="0">
                  <a:latin typeface="Calibri" panose="020F0502020204030204" pitchFamily="34" charset="0"/>
                  <a:cs typeface="Calibri" panose="020F0502020204030204" pitchFamily="34" charset="0"/>
                </a:endParaRPr>
              </a:p>
              <a:p>
                <a:pPr marL="111125" lvl="1" indent="-111125" algn="ctr">
                  <a:buFont typeface="Arial" panose="020B0604020202020204" pitchFamily="34" charset="0"/>
                  <a:buChar char="•"/>
                </a:pPr>
                <a:r>
                  <a:rPr lang="en-US" sz="1350" b="1" dirty="0">
                    <a:latin typeface="Calibri" panose="020F0502020204030204" pitchFamily="34" charset="0"/>
                    <a:cs typeface="Calibri" panose="020F0502020204030204" pitchFamily="34" charset="0"/>
                  </a:rPr>
                  <a:t>ATE</a:t>
                </a:r>
                <a:r>
                  <a:rPr lang="en-US" sz="1350" dirty="0">
                    <a:latin typeface="Calibri" panose="020F0502020204030204" pitchFamily="34" charset="0"/>
                    <a:cs typeface="Calibri" panose="020F0502020204030204" pitchFamily="34" charset="0"/>
                  </a:rPr>
                  <a:t> =</a:t>
                </a:r>
                <a:r>
                  <a:rPr lang="en-US" sz="1350" b="0" dirty="0">
                    <a:latin typeface="Calibri" panose="020F0502020204030204" pitchFamily="34" charset="0"/>
                    <a:cs typeface="Calibri" panose="020F0502020204030204" pitchFamily="34" charset="0"/>
                  </a:rPr>
                  <a:t> </a:t>
                </a:r>
                <a14:m>
                  <m:oMath xmlns:m="http://schemas.openxmlformats.org/officeDocument/2006/math">
                    <m:r>
                      <m:rPr>
                        <m:sty m:val="p"/>
                      </m:rPr>
                      <a:rPr lang="en-US" sz="1350" b="0" i="0" smtClean="0">
                        <a:latin typeface="Cambria Math" panose="02040503050406030204" pitchFamily="18" charset="0"/>
                      </a:rPr>
                      <m:t>E</m:t>
                    </m:r>
                    <m:d>
                      <m:dPr>
                        <m:ctrlPr>
                          <a:rPr lang="en-US" sz="1350" b="0" i="1" smtClean="0">
                            <a:latin typeface="Cambria Math" panose="02040503050406030204" pitchFamily="18" charset="0"/>
                          </a:rPr>
                        </m:ctrlPr>
                      </m:dPr>
                      <m:e>
                        <m:sSup>
                          <m:sSupPr>
                            <m:ctrlPr>
                              <a:rPr lang="en-US" sz="1350" b="0" i="1" smtClean="0">
                                <a:latin typeface="Cambria Math" panose="02040503050406030204" pitchFamily="18" charset="0"/>
                              </a:rPr>
                            </m:ctrlPr>
                          </m:sSupPr>
                          <m:e>
                            <m:r>
                              <a:rPr lang="en-US" sz="1350">
                                <a:latin typeface="Cambria Math" panose="02040503050406030204" pitchFamily="18" charset="0"/>
                              </a:rPr>
                              <m:t>𝑌</m:t>
                            </m:r>
                          </m:e>
                          <m:sup>
                            <m:d>
                              <m:dPr>
                                <m:ctrlPr>
                                  <a:rPr lang="en-US" sz="1350" b="0" i="1" smtClean="0">
                                    <a:latin typeface="Cambria Math" panose="02040503050406030204" pitchFamily="18" charset="0"/>
                                  </a:rPr>
                                </m:ctrlPr>
                              </m:dPr>
                              <m:e>
                                <m:r>
                                  <a:rPr lang="en-US" sz="1350" b="0" i="1" smtClean="0">
                                    <a:latin typeface="Cambria Math" panose="02040503050406030204" pitchFamily="18" charset="0"/>
                                  </a:rPr>
                                  <m:t>1</m:t>
                                </m:r>
                              </m:e>
                            </m:d>
                          </m:sup>
                        </m:sSup>
                      </m:e>
                    </m:d>
                    <m:r>
                      <a:rPr lang="en-US" sz="1350" b="0" i="0" smtClean="0">
                        <a:latin typeface="Cambria Math" panose="02040503050406030204" pitchFamily="18" charset="0"/>
                      </a:rPr>
                      <m:t>−</m:t>
                    </m:r>
                    <m:r>
                      <m:rPr>
                        <m:sty m:val="p"/>
                      </m:rPr>
                      <a:rPr lang="en-US" sz="1350">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a:latin typeface="Cambria Math" panose="02040503050406030204" pitchFamily="18" charset="0"/>
                              </a:rPr>
                              <m:t>𝑌</m:t>
                            </m:r>
                          </m:e>
                          <m:sup>
                            <m:d>
                              <m:dPr>
                                <m:ctrlPr>
                                  <a:rPr lang="en-US" sz="1350" i="1">
                                    <a:latin typeface="Cambria Math" panose="02040503050406030204" pitchFamily="18" charset="0"/>
                                  </a:rPr>
                                </m:ctrlPr>
                              </m:dPr>
                              <m:e>
                                <m:r>
                                  <a:rPr lang="en-US" sz="1350" b="0" i="1" smtClean="0">
                                    <a:latin typeface="Cambria Math" panose="02040503050406030204" pitchFamily="18" charset="0"/>
                                  </a:rPr>
                                  <m:t>0</m:t>
                                </m:r>
                              </m:e>
                            </m:d>
                          </m:sup>
                        </m:sSup>
                      </m:e>
                    </m:d>
                  </m:oMath>
                </a14:m>
                <a:endParaRPr lang="en-US" sz="1350" dirty="0">
                  <a:latin typeface="Calibri" panose="020F0502020204030204" pitchFamily="34" charset="0"/>
                  <a:cs typeface="Calibri" panose="020F0502020204030204" pitchFamily="34" charset="0"/>
                </a:endParaRPr>
              </a:p>
              <a:p>
                <a:pPr marL="111125" lvl="1" indent="-111125" algn="ctr">
                  <a:buFont typeface="Arial" panose="020B0604020202020204" pitchFamily="34" charset="0"/>
                  <a:buChar char="•"/>
                </a:pPr>
                <a:r>
                  <a:rPr lang="en-US" sz="1350" b="1" dirty="0">
                    <a:latin typeface="Calibri" panose="020F0502020204030204" pitchFamily="34" charset="0"/>
                    <a:cs typeface="Calibri" panose="020F0502020204030204" pitchFamily="34" charset="0"/>
                  </a:rPr>
                  <a:t>LOR</a:t>
                </a:r>
                <a:r>
                  <a:rPr lang="en-US" sz="1350" dirty="0">
                    <a:latin typeface="Calibri" panose="020F0502020204030204" pitchFamily="34" charset="0"/>
                    <a:cs typeface="Calibri" panose="020F0502020204030204" pitchFamily="34" charset="0"/>
                  </a:rPr>
                  <a:t> of </a:t>
                </a:r>
                <a14:m>
                  <m:oMath xmlns:m="http://schemas.openxmlformats.org/officeDocument/2006/math">
                    <m:r>
                      <m:rPr>
                        <m:sty m:val="p"/>
                      </m:rPr>
                      <a:rPr lang="en-US" sz="1350" b="0" i="0" smtClean="0">
                        <a:latin typeface="Cambria Math" panose="02040503050406030204" pitchFamily="18" charset="0"/>
                      </a:rPr>
                      <m:t>E</m:t>
                    </m:r>
                    <m:d>
                      <m:dPr>
                        <m:ctrlPr>
                          <a:rPr lang="en-US" sz="1350" b="0" i="1" smtClean="0">
                            <a:latin typeface="Cambria Math" panose="02040503050406030204" pitchFamily="18" charset="0"/>
                          </a:rPr>
                        </m:ctrlPr>
                      </m:dPr>
                      <m:e>
                        <m:sSup>
                          <m:sSupPr>
                            <m:ctrlPr>
                              <a:rPr lang="en-US" sz="1350" b="0" i="1" smtClean="0">
                                <a:latin typeface="Cambria Math" panose="02040503050406030204" pitchFamily="18" charset="0"/>
                              </a:rPr>
                            </m:ctrlPr>
                          </m:sSupPr>
                          <m:e>
                            <m:r>
                              <a:rPr lang="en-US" sz="1350">
                                <a:latin typeface="Cambria Math" panose="02040503050406030204" pitchFamily="18" charset="0"/>
                              </a:rPr>
                              <m:t>𝑌</m:t>
                            </m:r>
                          </m:e>
                          <m:sup>
                            <m:d>
                              <m:dPr>
                                <m:ctrlPr>
                                  <a:rPr lang="en-US" sz="1350" b="0" i="1" smtClean="0">
                                    <a:latin typeface="Cambria Math" panose="02040503050406030204" pitchFamily="18" charset="0"/>
                                  </a:rPr>
                                </m:ctrlPr>
                              </m:dPr>
                              <m:e>
                                <m:r>
                                  <a:rPr lang="en-US" sz="1350" b="0" i="1" smtClean="0">
                                    <a:latin typeface="Cambria Math" panose="02040503050406030204" pitchFamily="18" charset="0"/>
                                  </a:rPr>
                                  <m:t>1</m:t>
                                </m:r>
                              </m:e>
                            </m:d>
                          </m:sup>
                        </m:sSup>
                      </m:e>
                    </m:d>
                  </m:oMath>
                </a14:m>
                <a:r>
                  <a:rPr lang="en-US" sz="135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350">
                        <a:latin typeface="Cambria Math" panose="02040503050406030204" pitchFamily="18" charset="0"/>
                      </a:rPr>
                      <m:t>E</m:t>
                    </m:r>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a:latin typeface="Cambria Math" panose="02040503050406030204" pitchFamily="18" charset="0"/>
                              </a:rPr>
                              <m:t>𝑌</m:t>
                            </m:r>
                          </m:e>
                          <m:sup>
                            <m:d>
                              <m:dPr>
                                <m:ctrlPr>
                                  <a:rPr lang="en-US" sz="1350" i="1">
                                    <a:latin typeface="Cambria Math" panose="02040503050406030204" pitchFamily="18" charset="0"/>
                                  </a:rPr>
                                </m:ctrlPr>
                              </m:dPr>
                              <m:e>
                                <m:r>
                                  <a:rPr lang="en-US" sz="1350" b="0" i="1" smtClean="0">
                                    <a:latin typeface="Cambria Math" panose="02040503050406030204" pitchFamily="18" charset="0"/>
                                  </a:rPr>
                                  <m:t>0</m:t>
                                </m:r>
                              </m:e>
                            </m:d>
                          </m:sup>
                        </m:sSup>
                      </m:e>
                    </m:d>
                  </m:oMath>
                </a14:m>
                <a:endParaRPr lang="en-US" sz="1600"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Choice>
        <mc:Fallback xmlns="">
          <p:sp>
            <p:nvSpPr>
              <p:cNvPr id="23" name="uncond estimand">
                <a:extLst>
                  <a:ext uri="{FF2B5EF4-FFF2-40B4-BE49-F238E27FC236}">
                    <a16:creationId xmlns:a16="http://schemas.microsoft.com/office/drawing/2014/main" id="{86B9FA2A-731F-D462-C2AD-870DD05D389F}"/>
                  </a:ext>
                </a:extLst>
              </p:cNvPr>
              <p:cNvSpPr>
                <a:spLocks noRot="1" noChangeAspect="1" noMove="1" noResize="1" noEditPoints="1" noAdjustHandles="1" noChangeArrowheads="1" noChangeShapeType="1" noTextEdit="1"/>
              </p:cNvSpPr>
              <p:nvPr/>
            </p:nvSpPr>
            <p:spPr>
              <a:xfrm>
                <a:off x="5194244" y="2102588"/>
                <a:ext cx="6867762" cy="914400"/>
              </a:xfrm>
              <a:prstGeom prst="rect">
                <a:avLst/>
              </a:prstGeom>
              <a:blipFill>
                <a:blip r:embed="rId6"/>
                <a:stretch>
                  <a:fillRect b="-4110"/>
                </a:stretch>
              </a:blipFill>
              <a:ln>
                <a:noFill/>
              </a:ln>
            </p:spPr>
            <p:txBody>
              <a:bodyPr/>
              <a:lstStyle/>
              <a:p>
                <a:r>
                  <a:rPr lang="en-US">
                    <a:noFill/>
                  </a:rPr>
                  <a:t> </a:t>
                </a:r>
              </a:p>
            </p:txBody>
          </p:sp>
        </mc:Fallback>
      </mc:AlternateContent>
      <p:sp>
        <p:nvSpPr>
          <p:cNvPr id="24" name="Adjusted ANAL">
            <a:extLst>
              <a:ext uri="{FF2B5EF4-FFF2-40B4-BE49-F238E27FC236}">
                <a16:creationId xmlns:a16="http://schemas.microsoft.com/office/drawing/2014/main" id="{F450B371-E0EA-9FE3-5F4F-070AC3F0AB34}"/>
              </a:ext>
            </a:extLst>
          </p:cNvPr>
          <p:cNvSpPr>
            <a:spLocks/>
          </p:cNvSpPr>
          <p:nvPr/>
        </p:nvSpPr>
        <p:spPr>
          <a:xfrm>
            <a:off x="1770953" y="5428517"/>
            <a:ext cx="6865289" cy="466344"/>
          </a:xfrm>
          <a:prstGeom prst="roundRect">
            <a:avLst>
              <a:gd name="adj" fmla="val 50000"/>
            </a:avLst>
          </a:prstGeom>
          <a:solidFill>
            <a:srgbClr val="65A0D5"/>
          </a:solidFill>
          <a:ln>
            <a:solidFill>
              <a:srgbClr val="28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Adjusted Analysis</a:t>
            </a:r>
          </a:p>
        </p:txBody>
      </p:sp>
      <mc:AlternateContent xmlns:mc="http://schemas.openxmlformats.org/markup-compatibility/2006" xmlns:a14="http://schemas.microsoft.com/office/drawing/2010/main">
        <mc:Choice Requires="a14">
          <p:sp>
            <p:nvSpPr>
              <p:cNvPr id="25" name="Fit regression">
                <a:extLst>
                  <a:ext uri="{FF2B5EF4-FFF2-40B4-BE49-F238E27FC236}">
                    <a16:creationId xmlns:a16="http://schemas.microsoft.com/office/drawing/2014/main" id="{9A2B1C4F-A641-0474-0B44-214CB1C0E81D}"/>
                  </a:ext>
                </a:extLst>
              </p:cNvPr>
              <p:cNvSpPr>
                <a:spLocks/>
              </p:cNvSpPr>
              <p:nvPr/>
            </p:nvSpPr>
            <p:spPr>
              <a:xfrm>
                <a:off x="1776897" y="3475537"/>
                <a:ext cx="6858000" cy="822960"/>
              </a:xfrm>
              <a:prstGeom prst="rect">
                <a:avLst/>
              </a:prstGeom>
              <a:solidFill>
                <a:srgbClr val="65A0D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Aft>
                    <a:spcPts val="300"/>
                  </a:spcAft>
                </a:pPr>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Fit the regression model</a:t>
                </a:r>
              </a:p>
              <a:p>
                <a:pPr marL="111125" lvl="1" indent="-111125" algn="ctr">
                  <a:buFont typeface="Arial" panose="020B0604020202020204" pitchFamily="34" charset="0"/>
                  <a:buChar char="•"/>
                </a:pPr>
                <a:r>
                  <a:rPr lang="en-US" sz="1350" dirty="0">
                    <a:latin typeface="Calibri" panose="020F0502020204030204" pitchFamily="34" charset="0"/>
                    <a:cs typeface="Calibri" panose="020F0502020204030204" pitchFamily="34" charset="0"/>
                  </a:rPr>
                  <a:t>Linear: </a:t>
                </a:r>
                <a14:m>
                  <m:oMath xmlns:m="http://schemas.openxmlformats.org/officeDocument/2006/math">
                    <m:r>
                      <a:rPr lang="en-US" sz="1350" b="0" i="1" smtClean="0">
                        <a:latin typeface="Cambria Math" panose="02040503050406030204" pitchFamily="18" charset="0"/>
                      </a:rPr>
                      <m:t>𝑌</m:t>
                    </m:r>
                    <m:r>
                      <a:rPr lang="en-US" sz="1350" b="0" i="1" smtClean="0">
                        <a:latin typeface="Cambria Math" panose="02040503050406030204" pitchFamily="18" charset="0"/>
                      </a:rPr>
                      <m:t>=</m:t>
                    </m:r>
                    <m:r>
                      <a:rPr lang="en-US" sz="1350" b="0" i="1" smtClean="0">
                        <a:latin typeface="Cambria Math" panose="02040503050406030204" pitchFamily="18" charset="0"/>
                      </a:rPr>
                      <m:t>𝜇</m:t>
                    </m:r>
                    <m:r>
                      <a:rPr lang="en-US" sz="1350" b="0" i="1" smtClean="0">
                        <a:latin typeface="Cambria Math" panose="02040503050406030204" pitchFamily="18" charset="0"/>
                      </a:rPr>
                      <m:t>+</m:t>
                    </m:r>
                    <m:r>
                      <a:rPr lang="en-US" sz="1350" b="0" i="1" smtClean="0">
                        <a:latin typeface="Cambria Math" panose="02040503050406030204" pitchFamily="18" charset="0"/>
                      </a:rPr>
                      <m:t>𝜃</m:t>
                    </m:r>
                    <m:r>
                      <a:rPr lang="en-US" sz="1350" b="0" i="1" smtClean="0">
                        <a:latin typeface="Cambria Math" panose="02040503050406030204" pitchFamily="18" charset="0"/>
                      </a:rPr>
                      <m:t>𝐴</m:t>
                    </m:r>
                    <m:r>
                      <a:rPr lang="en-US" sz="1350" b="0" i="1" smtClean="0">
                        <a:latin typeface="Cambria Math" panose="02040503050406030204" pitchFamily="18" charset="0"/>
                      </a:rPr>
                      <m:t>+</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𝛽</m:t>
                        </m:r>
                      </m:e>
                      <m:sup>
                        <m:r>
                          <a:rPr lang="en-US" sz="1350" b="0" i="1" smtClean="0">
                            <a:latin typeface="Cambria Math" panose="02040503050406030204" pitchFamily="18" charset="0"/>
                          </a:rPr>
                          <m:t>⊤</m:t>
                        </m:r>
                      </m:sup>
                    </m:sSup>
                    <m:r>
                      <a:rPr lang="en-US" sz="1350" b="0" i="1" smtClean="0">
                        <a:latin typeface="Cambria Math" panose="02040503050406030204" pitchFamily="18" charset="0"/>
                      </a:rPr>
                      <m:t>𝑋</m:t>
                    </m:r>
                    <m:r>
                      <a:rPr lang="en-US" sz="1350" b="0" i="1" smtClean="0">
                        <a:latin typeface="Cambria Math" panose="02040503050406030204" pitchFamily="18" charset="0"/>
                      </a:rPr>
                      <m:t>+</m:t>
                    </m:r>
                    <m:r>
                      <a:rPr lang="en-US" sz="1350" b="0" i="1" smtClean="0">
                        <a:latin typeface="Cambria Math" panose="02040503050406030204" pitchFamily="18" charset="0"/>
                      </a:rPr>
                      <m:t>𝜖</m:t>
                    </m:r>
                  </m:oMath>
                </a14:m>
                <a:endParaRPr lang="en-US" sz="1350" dirty="0">
                  <a:latin typeface="Calibri" panose="020F0502020204030204" pitchFamily="34" charset="0"/>
                  <a:cs typeface="Calibri" panose="020F0502020204030204" pitchFamily="34" charset="0"/>
                </a:endParaRPr>
              </a:p>
              <a:p>
                <a:pPr marL="111125" lvl="1" indent="-111125" algn="ctr">
                  <a:buFont typeface="Arial" panose="020B0604020202020204" pitchFamily="34" charset="0"/>
                  <a:buChar char="•"/>
                </a:pPr>
                <a:r>
                  <a:rPr lang="en-US" sz="1350" dirty="0">
                    <a:latin typeface="Calibri" panose="020F0502020204030204" pitchFamily="34" charset="0"/>
                    <a:cs typeface="Calibri" panose="020F0502020204030204" pitchFamily="34" charset="0"/>
                  </a:rPr>
                  <a:t>Non-linear: </a:t>
                </a:r>
                <a14:m>
                  <m:oMath xmlns:m="http://schemas.openxmlformats.org/officeDocument/2006/math">
                    <m:r>
                      <a:rPr lang="en-US" sz="1350" b="0" i="1" smtClean="0">
                        <a:latin typeface="Cambria Math" panose="02040503050406030204" pitchFamily="18" charset="0"/>
                      </a:rPr>
                      <m:t>𝑔</m:t>
                    </m:r>
                    <m:d>
                      <m:dPr>
                        <m:begChr m:val="["/>
                        <m:endChr m:val="]"/>
                        <m:ctrlPr>
                          <a:rPr lang="en-US" sz="1350" b="0" i="1" smtClean="0">
                            <a:latin typeface="Cambria Math" panose="02040503050406030204" pitchFamily="18" charset="0"/>
                          </a:rPr>
                        </m:ctrlPr>
                      </m:dPr>
                      <m:e>
                        <m:r>
                          <m:rPr>
                            <m:sty m:val="p"/>
                          </m:rPr>
                          <a:rPr lang="en-US" sz="1350" b="0" i="1" smtClean="0">
                            <a:latin typeface="Cambria Math" panose="02040503050406030204" pitchFamily="18" charset="0"/>
                          </a:rPr>
                          <m:t>E</m:t>
                        </m:r>
                        <m:d>
                          <m:dPr>
                            <m:ctrlPr>
                              <a:rPr lang="en-US" sz="1350" b="0" i="1" smtClean="0">
                                <a:latin typeface="Cambria Math" panose="02040503050406030204" pitchFamily="18" charset="0"/>
                              </a:rPr>
                            </m:ctrlPr>
                          </m:dPr>
                          <m:e>
                            <m:r>
                              <a:rPr lang="en-US" sz="1350" b="0" i="1" smtClean="0">
                                <a:latin typeface="Cambria Math" panose="02040503050406030204" pitchFamily="18" charset="0"/>
                              </a:rPr>
                              <m:t>𝑌</m:t>
                            </m:r>
                            <m:r>
                              <a:rPr lang="en-US" sz="1350" b="0" i="1" smtClean="0">
                                <a:latin typeface="Cambria Math" panose="02040503050406030204" pitchFamily="18" charset="0"/>
                              </a:rPr>
                              <m:t>|</m:t>
                            </m:r>
                            <m:r>
                              <a:rPr lang="en-US" sz="1350" b="0" i="1" smtClean="0">
                                <a:latin typeface="Cambria Math" panose="02040503050406030204" pitchFamily="18" charset="0"/>
                              </a:rPr>
                              <m:t>𝐴</m:t>
                            </m:r>
                            <m:r>
                              <a:rPr lang="en-US" sz="1350" b="0" i="1" smtClean="0">
                                <a:latin typeface="Cambria Math" panose="02040503050406030204" pitchFamily="18" charset="0"/>
                              </a:rPr>
                              <m:t>,</m:t>
                            </m:r>
                            <m:r>
                              <a:rPr lang="en-US" sz="1350" b="0" i="1" smtClean="0">
                                <a:latin typeface="Cambria Math" panose="02040503050406030204" pitchFamily="18" charset="0"/>
                              </a:rPr>
                              <m:t>𝑋</m:t>
                            </m:r>
                          </m:e>
                        </m:d>
                      </m:e>
                    </m:d>
                    <m:r>
                      <a:rPr lang="en-US" sz="1350" b="0" i="1" smtClean="0">
                        <a:latin typeface="Cambria Math" panose="02040503050406030204" pitchFamily="18" charset="0"/>
                      </a:rPr>
                      <m:t>=</m:t>
                    </m:r>
                    <m:r>
                      <a:rPr lang="en-US" sz="1350" i="1">
                        <a:latin typeface="Cambria Math" panose="02040503050406030204" pitchFamily="18" charset="0"/>
                      </a:rPr>
                      <m:t>𝜇</m:t>
                    </m:r>
                    <m:r>
                      <a:rPr lang="en-US" sz="1350" i="1">
                        <a:latin typeface="Cambria Math" panose="02040503050406030204" pitchFamily="18" charset="0"/>
                      </a:rPr>
                      <m:t>+</m:t>
                    </m:r>
                    <m:r>
                      <a:rPr lang="en-US" sz="1350" i="1">
                        <a:latin typeface="Cambria Math" panose="02040503050406030204" pitchFamily="18" charset="0"/>
                      </a:rPr>
                      <m:t>𝜃</m:t>
                    </m:r>
                    <m:r>
                      <a:rPr lang="en-US" sz="1350" i="1">
                        <a:latin typeface="Cambria Math" panose="02040503050406030204" pitchFamily="18" charset="0"/>
                      </a:rPr>
                      <m:t>𝐴</m:t>
                    </m:r>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𝛽</m:t>
                        </m:r>
                      </m:e>
                      <m:sup>
                        <m:r>
                          <a:rPr lang="en-US" sz="1350" i="1">
                            <a:latin typeface="Cambria Math" panose="02040503050406030204" pitchFamily="18" charset="0"/>
                          </a:rPr>
                          <m:t>⊤</m:t>
                        </m:r>
                      </m:sup>
                    </m:sSup>
                    <m:r>
                      <a:rPr lang="en-US" sz="1350" i="1">
                        <a:latin typeface="Cambria Math" panose="02040503050406030204" pitchFamily="18" charset="0"/>
                      </a:rPr>
                      <m:t>𝑋</m:t>
                    </m:r>
                  </m:oMath>
                </a14:m>
                <a:endParaRPr lang="en-US" sz="1350" dirty="0">
                  <a:latin typeface="Calibri" panose="020F0502020204030204" pitchFamily="34" charset="0"/>
                  <a:cs typeface="Calibri" panose="020F0502020204030204" pitchFamily="34" charset="0"/>
                </a:endParaRPr>
              </a:p>
            </p:txBody>
          </p:sp>
        </mc:Choice>
        <mc:Fallback xmlns="">
          <p:sp>
            <p:nvSpPr>
              <p:cNvPr id="25" name="Fit regression">
                <a:extLst>
                  <a:ext uri="{FF2B5EF4-FFF2-40B4-BE49-F238E27FC236}">
                    <a16:creationId xmlns:a16="http://schemas.microsoft.com/office/drawing/2014/main" id="{9A2B1C4F-A641-0474-0B44-214CB1C0E81D}"/>
                  </a:ext>
                </a:extLst>
              </p:cNvPr>
              <p:cNvSpPr>
                <a:spLocks noRot="1" noChangeAspect="1" noMove="1" noResize="1" noEditPoints="1" noAdjustHandles="1" noChangeArrowheads="1" noChangeShapeType="1" noTextEdit="1"/>
              </p:cNvSpPr>
              <p:nvPr/>
            </p:nvSpPr>
            <p:spPr>
              <a:xfrm>
                <a:off x="1776897" y="3475537"/>
                <a:ext cx="6858000" cy="822960"/>
              </a:xfrm>
              <a:prstGeom prst="rect">
                <a:avLst/>
              </a:prstGeom>
              <a:blipFill>
                <a:blip r:embed="rId7"/>
                <a:stretch>
                  <a:fillRect b="-60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G-comp estimator">
                <a:extLst>
                  <a:ext uri="{FF2B5EF4-FFF2-40B4-BE49-F238E27FC236}">
                    <a16:creationId xmlns:a16="http://schemas.microsoft.com/office/drawing/2014/main" id="{51716B7D-EA80-5C9F-4005-CD7A5C3E2437}"/>
                  </a:ext>
                </a:extLst>
              </p:cNvPr>
              <p:cNvSpPr>
                <a:spLocks/>
              </p:cNvSpPr>
              <p:nvPr/>
            </p:nvSpPr>
            <p:spPr>
              <a:xfrm>
                <a:off x="5207257" y="4286647"/>
                <a:ext cx="3429000" cy="1143000"/>
              </a:xfrm>
              <a:prstGeom prst="rect">
                <a:avLst/>
              </a:prstGeom>
              <a:solidFill>
                <a:srgbClr val="466C2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G-computation* estimator</a:t>
                </a:r>
                <a:r>
                  <a:rPr lang="en-US" sz="16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based on the fitted model </a:t>
                </a:r>
              </a:p>
              <a:p>
                <a:pPr algn="ctr"/>
                <a:r>
                  <a:rPr lang="en-US" sz="1350" dirty="0">
                    <a:latin typeface="Calibri" panose="020F0502020204030204" pitchFamily="34" charset="0"/>
                    <a:cs typeface="Calibri" panose="020F0502020204030204" pitchFamily="34" charset="0"/>
                  </a:rPr>
                  <a:t>i.e., contrast of </a:t>
                </a:r>
                <a14:m>
                  <m:oMath xmlns:m="http://schemas.openxmlformats.org/officeDocument/2006/math">
                    <m:f>
                      <m:fPr>
                        <m:ctrlPr>
                          <a:rPr lang="en-US" sz="1350" b="0" i="1" smtClean="0">
                            <a:latin typeface="Cambria Math" panose="02040503050406030204" pitchFamily="18" charset="0"/>
                          </a:rPr>
                        </m:ctrlPr>
                      </m:fPr>
                      <m:num>
                        <m:r>
                          <a:rPr lang="en-US" sz="1350" b="0" i="1" smtClean="0">
                            <a:latin typeface="Cambria Math" panose="02040503050406030204" pitchFamily="18" charset="0"/>
                          </a:rPr>
                          <m:t>1</m:t>
                        </m:r>
                      </m:num>
                      <m:den>
                        <m:r>
                          <a:rPr lang="en-US" sz="1350" b="0" i="1" smtClean="0">
                            <a:latin typeface="Cambria Math" panose="02040503050406030204" pitchFamily="18" charset="0"/>
                          </a:rPr>
                          <m:t>𝑛</m:t>
                        </m:r>
                      </m:den>
                    </m:f>
                    <m:nary>
                      <m:naryPr>
                        <m:chr m:val="∑"/>
                        <m:ctrlPr>
                          <a:rPr lang="en-US" sz="1350" b="0" i="1" smtClean="0">
                            <a:latin typeface="Cambria Math" panose="02040503050406030204" pitchFamily="18" charset="0"/>
                          </a:rPr>
                        </m:ctrlPr>
                      </m:naryPr>
                      <m:sub>
                        <m:r>
                          <a:rPr lang="en-US" sz="1350" b="0" i="1" smtClean="0">
                            <a:latin typeface="Cambria Math" panose="02040503050406030204" pitchFamily="18" charset="0"/>
                          </a:rPr>
                          <m:t>𝑖</m:t>
                        </m:r>
                        <m:r>
                          <a:rPr lang="en-US" sz="1350" b="0" i="1" smtClean="0">
                            <a:latin typeface="Cambria Math" panose="02040503050406030204" pitchFamily="18" charset="0"/>
                          </a:rPr>
                          <m:t>=1</m:t>
                        </m:r>
                      </m:sub>
                      <m:sup>
                        <m:r>
                          <a:rPr lang="en-US" sz="1350" b="0" i="1" smtClean="0">
                            <a:latin typeface="Cambria Math" panose="02040503050406030204" pitchFamily="18" charset="0"/>
                          </a:rPr>
                          <m:t>𝑛</m:t>
                        </m:r>
                      </m:sup>
                      <m:e>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𝑔</m:t>
                            </m:r>
                          </m:e>
                          <m:sup>
                            <m:r>
                              <a:rPr lang="en-US" sz="1350" b="0" i="1" smtClean="0">
                                <a:latin typeface="Cambria Math" panose="02040503050406030204" pitchFamily="18" charset="0"/>
                              </a:rPr>
                              <m:t>−1</m:t>
                            </m:r>
                          </m:sup>
                        </m:sSup>
                      </m:e>
                    </m:nary>
                    <m:d>
                      <m:dPr>
                        <m:ctrlPr>
                          <a:rPr lang="en-US" sz="1350" b="0" i="1" smtClean="0">
                            <a:latin typeface="Cambria Math" panose="02040503050406030204" pitchFamily="18" charset="0"/>
                          </a:rPr>
                        </m:ctrlPr>
                      </m:d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𝜇</m:t>
                            </m:r>
                          </m:e>
                        </m:acc>
                        <m:r>
                          <a:rPr lang="en-US" sz="1350" b="0" i="1" smtClean="0">
                            <a:latin typeface="Cambria Math" panose="02040503050406030204" pitchFamily="18" charset="0"/>
                          </a:rPr>
                          <m:t>+</m:t>
                        </m:r>
                        <m:sSup>
                          <m:sSupPr>
                            <m:ctrlPr>
                              <a:rPr lang="en-US" sz="1350" b="0" i="1" smtClean="0">
                                <a:latin typeface="Cambria Math" panose="02040503050406030204" pitchFamily="18" charset="0"/>
                              </a:rPr>
                            </m:ctrlPr>
                          </m:sSupPr>
                          <m:e>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𝛽</m:t>
                                </m:r>
                              </m:e>
                            </m:acc>
                          </m:e>
                          <m:sup>
                            <m:r>
                              <a:rPr lang="en-US" sz="1350" b="0" i="1" smtClean="0">
                                <a:latin typeface="Cambria Math" panose="02040503050406030204" pitchFamily="18" charset="0"/>
                              </a:rPr>
                              <m:t>⊤</m:t>
                            </m:r>
                          </m:sup>
                        </m:sSup>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𝑋</m:t>
                            </m:r>
                          </m:e>
                          <m:sub>
                            <m:r>
                              <a:rPr lang="en-US" sz="1350" b="0" i="1" smtClean="0">
                                <a:latin typeface="Cambria Math" panose="02040503050406030204" pitchFamily="18" charset="0"/>
                              </a:rPr>
                              <m:t>𝑖</m:t>
                            </m:r>
                          </m:sub>
                        </m:sSub>
                      </m:e>
                    </m:d>
                  </m:oMath>
                </a14:m>
                <a:r>
                  <a:rPr lang="en-US" sz="1350" dirty="0">
                    <a:latin typeface="Calibri" panose="020F0502020204030204" pitchFamily="34" charset="0"/>
                    <a:cs typeface="Calibri" panose="020F0502020204030204" pitchFamily="34" charset="0"/>
                  </a:rPr>
                  <a:t> and </a:t>
                </a:r>
                <a14:m>
                  <m:oMath xmlns:m="http://schemas.openxmlformats.org/officeDocument/2006/math">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𝑛</m:t>
                        </m:r>
                      </m:den>
                    </m:f>
                    <m:nary>
                      <m:naryPr>
                        <m:chr m:val="∑"/>
                        <m:ctrlPr>
                          <a:rPr lang="en-US" sz="1350" i="1">
                            <a:latin typeface="Cambria Math" panose="02040503050406030204" pitchFamily="18" charset="0"/>
                          </a:rPr>
                        </m:ctrlPr>
                      </m:naryPr>
                      <m:sub>
                        <m: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𝑛</m:t>
                        </m:r>
                      </m:sup>
                      <m:e>
                        <m:sSup>
                          <m:sSupPr>
                            <m:ctrlPr>
                              <a:rPr lang="en-US" sz="1350" i="1">
                                <a:latin typeface="Cambria Math" panose="02040503050406030204" pitchFamily="18" charset="0"/>
                              </a:rPr>
                            </m:ctrlPr>
                          </m:sSupPr>
                          <m:e>
                            <m:r>
                              <a:rPr lang="en-US" sz="1350" i="1">
                                <a:latin typeface="Cambria Math" panose="02040503050406030204" pitchFamily="18" charset="0"/>
                              </a:rPr>
                              <m:t>𝑔</m:t>
                            </m:r>
                          </m:e>
                          <m:sup>
                            <m:r>
                              <a:rPr lang="en-US" sz="1350" i="1">
                                <a:latin typeface="Cambria Math" panose="02040503050406030204" pitchFamily="18" charset="0"/>
                              </a:rPr>
                              <m:t>−1</m:t>
                            </m:r>
                          </m:sup>
                        </m:sSup>
                      </m:e>
                    </m:nary>
                    <m:d>
                      <m:dPr>
                        <m:ctrlPr>
                          <a:rPr lang="en-US" sz="1350" i="1">
                            <a:latin typeface="Cambria Math" panose="02040503050406030204" pitchFamily="18" charset="0"/>
                          </a:rPr>
                        </m:ctrlPr>
                      </m:dPr>
                      <m:e>
                        <m:acc>
                          <m:accPr>
                            <m:chr m:val="̂"/>
                            <m:ctrlPr>
                              <a:rPr lang="en-US" sz="1350" i="1">
                                <a:latin typeface="Cambria Math" panose="02040503050406030204" pitchFamily="18" charset="0"/>
                              </a:rPr>
                            </m:ctrlPr>
                          </m:accPr>
                          <m:e>
                            <m:r>
                              <a:rPr lang="en-US" sz="1350" i="1">
                                <a:latin typeface="Cambria Math" panose="02040503050406030204" pitchFamily="18" charset="0"/>
                              </a:rPr>
                              <m:t>𝜇</m:t>
                            </m:r>
                          </m:e>
                        </m:acc>
                        <m:r>
                          <a:rPr lang="en-US" sz="1350" i="1">
                            <a:latin typeface="Cambria Math" panose="02040503050406030204" pitchFamily="18" charset="0"/>
                          </a:rPr>
                          <m:t>+</m:t>
                        </m:r>
                        <m:acc>
                          <m:accPr>
                            <m:chr m:val="̂"/>
                            <m:ctrlPr>
                              <a:rPr lang="en-US" sz="1350" b="0" i="1" smtClean="0">
                                <a:latin typeface="Cambria Math" panose="02040503050406030204" pitchFamily="18" charset="0"/>
                              </a:rPr>
                            </m:ctrlPr>
                          </m:accPr>
                          <m:e>
                            <m:r>
                              <a:rPr lang="en-US" sz="1350" b="0" i="1" smtClean="0">
                                <a:latin typeface="Cambria Math" panose="02040503050406030204" pitchFamily="18" charset="0"/>
                              </a:rPr>
                              <m:t>𝜃</m:t>
                            </m:r>
                          </m:e>
                        </m:acc>
                        <m:r>
                          <a:rPr lang="en-US" sz="1350" b="0" i="1" smtClean="0">
                            <a:latin typeface="Cambria Math" panose="02040503050406030204" pitchFamily="18" charset="0"/>
                          </a:rPr>
                          <m:t>+</m:t>
                        </m:r>
                        <m:sSup>
                          <m:sSupPr>
                            <m:ctrlPr>
                              <a:rPr lang="en-US" sz="1350" i="1">
                                <a:latin typeface="Cambria Math" panose="02040503050406030204" pitchFamily="18" charset="0"/>
                              </a:rPr>
                            </m:ctrlPr>
                          </m:sSupPr>
                          <m:e>
                            <m:acc>
                              <m:accPr>
                                <m:chr m:val="̂"/>
                                <m:ctrlPr>
                                  <a:rPr lang="en-US" sz="1350" i="1">
                                    <a:latin typeface="Cambria Math" panose="02040503050406030204" pitchFamily="18" charset="0"/>
                                  </a:rPr>
                                </m:ctrlPr>
                              </m:accPr>
                              <m:e>
                                <m:r>
                                  <a:rPr lang="en-US" sz="1350" i="1">
                                    <a:latin typeface="Cambria Math" panose="02040503050406030204" pitchFamily="18" charset="0"/>
                                  </a:rPr>
                                  <m:t>𝛽</m:t>
                                </m:r>
                              </m:e>
                            </m:acc>
                          </m:e>
                          <m:sup>
                            <m:r>
                              <a:rPr lang="en-US" sz="1350" i="1">
                                <a:latin typeface="Cambria Math" panose="02040503050406030204" pitchFamily="18" charset="0"/>
                              </a:rPr>
                              <m:t>⊤</m:t>
                            </m:r>
                          </m:sup>
                        </m:sSup>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𝑖</m:t>
                            </m:r>
                          </m:sub>
                        </m:sSub>
                      </m:e>
                    </m:d>
                  </m:oMath>
                </a14:m>
                <a:endParaRPr lang="en-US" sz="1350" dirty="0">
                  <a:latin typeface="Calibri" panose="020F0502020204030204" pitchFamily="34" charset="0"/>
                  <a:cs typeface="Calibri" panose="020F0502020204030204" pitchFamily="34" charset="0"/>
                </a:endParaRPr>
              </a:p>
            </p:txBody>
          </p:sp>
        </mc:Choice>
        <mc:Fallback xmlns="">
          <p:sp>
            <p:nvSpPr>
              <p:cNvPr id="26" name="G-comp estimator">
                <a:extLst>
                  <a:ext uri="{FF2B5EF4-FFF2-40B4-BE49-F238E27FC236}">
                    <a16:creationId xmlns:a16="http://schemas.microsoft.com/office/drawing/2014/main" id="{51716B7D-EA80-5C9F-4005-CD7A5C3E2437}"/>
                  </a:ext>
                </a:extLst>
              </p:cNvPr>
              <p:cNvSpPr>
                <a:spLocks noRot="1" noChangeAspect="1" noMove="1" noResize="1" noEditPoints="1" noAdjustHandles="1" noChangeArrowheads="1" noChangeShapeType="1" noTextEdit="1"/>
              </p:cNvSpPr>
              <p:nvPr/>
            </p:nvSpPr>
            <p:spPr>
              <a:xfrm>
                <a:off x="5207257" y="4286647"/>
                <a:ext cx="3429000" cy="1143000"/>
              </a:xfrm>
              <a:prstGeom prst="rect">
                <a:avLst/>
              </a:prstGeom>
              <a:blipFill>
                <a:blip r:embed="rId8"/>
                <a:stretch>
                  <a:fillRect t="-2198" b="-42857"/>
                </a:stretch>
              </a:blipFill>
              <a:ln>
                <a:noFill/>
              </a:ln>
            </p:spPr>
            <p:txBody>
              <a:bodyPr/>
              <a:lstStyle/>
              <a:p>
                <a:r>
                  <a:rPr lang="en-US">
                    <a:noFill/>
                  </a:rPr>
                  <a:t> </a:t>
                </a:r>
              </a:p>
            </p:txBody>
          </p:sp>
        </mc:Fallback>
      </mc:AlternateContent>
      <p:sp>
        <p:nvSpPr>
          <p:cNvPr id="27" name="no assumption">
            <a:extLst>
              <a:ext uri="{FF2B5EF4-FFF2-40B4-BE49-F238E27FC236}">
                <a16:creationId xmlns:a16="http://schemas.microsoft.com/office/drawing/2014/main" id="{49B48DB8-BAE2-6266-D240-C5CDD1C9DFE4}"/>
              </a:ext>
            </a:extLst>
          </p:cNvPr>
          <p:cNvSpPr>
            <a:spLocks/>
          </p:cNvSpPr>
          <p:nvPr/>
        </p:nvSpPr>
        <p:spPr>
          <a:xfrm>
            <a:off x="5206577" y="3013453"/>
            <a:ext cx="6858000" cy="457200"/>
          </a:xfrm>
          <a:prstGeom prst="rect">
            <a:avLst/>
          </a:prstGeom>
          <a:ln>
            <a:solidFill>
              <a:srgbClr val="757575"/>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a:t>
            </a:r>
            <a:r>
              <a:rPr lang="en-US" sz="1600" dirty="0">
                <a:latin typeface="Calibri" panose="020F0502020204030204" pitchFamily="34" charset="0"/>
                <a:cs typeface="Calibri" panose="020F0502020204030204" pitchFamily="34" charset="0"/>
              </a:rPr>
              <a:t> model assumption</a:t>
            </a:r>
          </a:p>
        </p:txBody>
      </p:sp>
      <p:grpSp>
        <p:nvGrpSpPr>
          <p:cNvPr id="28" name="cond approach grp">
            <a:extLst>
              <a:ext uri="{FF2B5EF4-FFF2-40B4-BE49-F238E27FC236}">
                <a16:creationId xmlns:a16="http://schemas.microsoft.com/office/drawing/2014/main" id="{257DECCD-8FC0-AF4C-CEDE-044F3FE93AAE}"/>
              </a:ext>
            </a:extLst>
          </p:cNvPr>
          <p:cNvGrpSpPr>
            <a:grpSpLocks/>
          </p:cNvGrpSpPr>
          <p:nvPr/>
        </p:nvGrpSpPr>
        <p:grpSpPr>
          <a:xfrm>
            <a:off x="1774170" y="5897000"/>
            <a:ext cx="3435447" cy="457200"/>
            <a:chOff x="1741997" y="5941017"/>
            <a:chExt cx="3431839" cy="457200"/>
          </a:xfrm>
        </p:grpSpPr>
        <p:sp>
          <p:nvSpPr>
            <p:cNvPr id="29" name="cond approach-back">
              <a:extLst>
                <a:ext uri="{FF2B5EF4-FFF2-40B4-BE49-F238E27FC236}">
                  <a16:creationId xmlns:a16="http://schemas.microsoft.com/office/drawing/2014/main" id="{5B8EE0C4-1FE4-AB52-94E2-D4ACB95224A3}"/>
                </a:ext>
              </a:extLst>
            </p:cNvPr>
            <p:cNvSpPr>
              <a:spLocks/>
            </p:cNvSpPr>
            <p:nvPr/>
          </p:nvSpPr>
          <p:spPr>
            <a:xfrm>
              <a:off x="4534428" y="5941017"/>
              <a:ext cx="639408" cy="457200"/>
            </a:xfrm>
            <a:prstGeom prst="roundRect">
              <a:avLst>
                <a:gd name="adj" fmla="val 0"/>
              </a:avLst>
            </a:prstGeom>
            <a:gradFill flip="none" rotWithShape="1">
              <a:gsLst>
                <a:gs pos="0">
                  <a:schemeClr val="accent5">
                    <a:lumMod val="40000"/>
                    <a:lumOff val="60000"/>
                  </a:schemeClr>
                </a:gs>
                <a:gs pos="0">
                  <a:schemeClr val="accent5">
                    <a:lumMod val="95000"/>
                    <a:lumOff val="5000"/>
                  </a:schemeClr>
                </a:gs>
                <a:gs pos="34000">
                  <a:schemeClr val="accent5">
                    <a:lumMod val="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0" name="cond approach">
              <a:extLst>
                <a:ext uri="{FF2B5EF4-FFF2-40B4-BE49-F238E27FC236}">
                  <a16:creationId xmlns:a16="http://schemas.microsoft.com/office/drawing/2014/main" id="{FCFD09B7-1178-8477-7A60-A61568C48F2F}"/>
                </a:ext>
              </a:extLst>
            </p:cNvPr>
            <p:cNvSpPr>
              <a:spLocks/>
            </p:cNvSpPr>
            <p:nvPr/>
          </p:nvSpPr>
          <p:spPr>
            <a:xfrm>
              <a:off x="1741997" y="5944455"/>
              <a:ext cx="3429000" cy="453762"/>
            </a:xfrm>
            <a:prstGeom prst="roundRect">
              <a:avLst>
                <a:gd name="adj" fmla="val 50000"/>
              </a:avLst>
            </a:prstGeom>
            <a:gradFill flip="none" rotWithShape="1">
              <a:gsLst>
                <a:gs pos="0">
                  <a:schemeClr val="accent5">
                    <a:lumMod val="40000"/>
                    <a:lumOff val="60000"/>
                  </a:schemeClr>
                </a:gs>
                <a:gs pos="20000">
                  <a:schemeClr val="accent5">
                    <a:lumMod val="95000"/>
                    <a:lumOff val="5000"/>
                  </a:schemeClr>
                </a:gs>
                <a:gs pos="86000">
                  <a:schemeClr val="accent5">
                    <a:lumMod val="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35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Adjusted Analysis</a:t>
              </a:r>
            </a:p>
            <a:p>
              <a:pPr algn="ctr"/>
              <a:r>
                <a:rPr lang="en-US" sz="135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 conditional treatment effect</a:t>
              </a:r>
            </a:p>
          </p:txBody>
        </p:sp>
      </p:grpSp>
      <p:grpSp>
        <p:nvGrpSpPr>
          <p:cNvPr id="31" name="uncond approach grp">
            <a:extLst>
              <a:ext uri="{FF2B5EF4-FFF2-40B4-BE49-F238E27FC236}">
                <a16:creationId xmlns:a16="http://schemas.microsoft.com/office/drawing/2014/main" id="{973B3340-502D-BB62-3B15-D1499F9532DE}"/>
              </a:ext>
            </a:extLst>
          </p:cNvPr>
          <p:cNvGrpSpPr>
            <a:grpSpLocks/>
          </p:cNvGrpSpPr>
          <p:nvPr/>
        </p:nvGrpSpPr>
        <p:grpSpPr>
          <a:xfrm>
            <a:off x="5207257" y="5899433"/>
            <a:ext cx="3429000" cy="457199"/>
            <a:chOff x="5199466" y="5931279"/>
            <a:chExt cx="3436338" cy="459707"/>
          </a:xfrm>
        </p:grpSpPr>
        <p:sp>
          <p:nvSpPr>
            <p:cNvPr id="32" name="uncond approach-back">
              <a:extLst>
                <a:ext uri="{FF2B5EF4-FFF2-40B4-BE49-F238E27FC236}">
                  <a16:creationId xmlns:a16="http://schemas.microsoft.com/office/drawing/2014/main" id="{25FA37B1-289B-D29E-638F-A6DF103C5BE1}"/>
                </a:ext>
              </a:extLst>
            </p:cNvPr>
            <p:cNvSpPr>
              <a:spLocks/>
            </p:cNvSpPr>
            <p:nvPr/>
          </p:nvSpPr>
          <p:spPr>
            <a:xfrm>
              <a:off x="5199473" y="5931279"/>
              <a:ext cx="641450" cy="459707"/>
            </a:xfrm>
            <a:prstGeom prst="roundRect">
              <a:avLst>
                <a:gd name="adj" fmla="val 0"/>
              </a:avLst>
            </a:prstGeom>
            <a:gradFill flip="none" rotWithShape="1">
              <a:gsLst>
                <a:gs pos="0">
                  <a:schemeClr val="accent6">
                    <a:lumMod val="40000"/>
                    <a:lumOff val="60000"/>
                  </a:schemeClr>
                </a:gs>
                <a:gs pos="0">
                  <a:schemeClr val="accent6">
                    <a:lumMod val="95000"/>
                    <a:lumOff val="5000"/>
                  </a:schemeClr>
                </a:gs>
                <a:gs pos="30000">
                  <a:schemeClr val="accent6">
                    <a:lumMod val="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3" name="uncond approach">
              <a:extLst>
                <a:ext uri="{FF2B5EF4-FFF2-40B4-BE49-F238E27FC236}">
                  <a16:creationId xmlns:a16="http://schemas.microsoft.com/office/drawing/2014/main" id="{29E55027-F2AB-99AC-7A37-835DD0C41A58}"/>
                </a:ext>
              </a:extLst>
            </p:cNvPr>
            <p:cNvSpPr>
              <a:spLocks/>
            </p:cNvSpPr>
            <p:nvPr/>
          </p:nvSpPr>
          <p:spPr>
            <a:xfrm>
              <a:off x="5199466" y="5932415"/>
              <a:ext cx="3436338" cy="457201"/>
            </a:xfrm>
            <a:prstGeom prst="roundRect">
              <a:avLst>
                <a:gd name="adj" fmla="val 50000"/>
              </a:avLst>
            </a:prstGeom>
            <a:gradFill flip="none" rotWithShape="1">
              <a:gsLst>
                <a:gs pos="0">
                  <a:schemeClr val="accent6">
                    <a:lumMod val="40000"/>
                    <a:lumOff val="60000"/>
                  </a:schemeClr>
                </a:gs>
                <a:gs pos="20000">
                  <a:schemeClr val="accent6">
                    <a:lumMod val="95000"/>
                    <a:lumOff val="5000"/>
                  </a:schemeClr>
                </a:gs>
                <a:gs pos="91000">
                  <a:schemeClr val="accent6">
                    <a:lumMod val="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35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Adjusted Analysis</a:t>
              </a:r>
            </a:p>
            <a:p>
              <a:pPr algn="ctr"/>
              <a:r>
                <a:rPr lang="en-US" sz="135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 unconditional treatment effect</a:t>
              </a:r>
            </a:p>
          </p:txBody>
        </p:sp>
      </p:grpSp>
      <p:sp>
        <p:nvSpPr>
          <p:cNvPr id="34" name="Subtitle">
            <a:extLst>
              <a:ext uri="{FF2B5EF4-FFF2-40B4-BE49-F238E27FC236}">
                <a16:creationId xmlns:a16="http://schemas.microsoft.com/office/drawing/2014/main" id="{68F59920-70CD-C073-685B-9C1BB85D80FF}"/>
              </a:ext>
            </a:extLst>
          </p:cNvPr>
          <p:cNvSpPr txBox="1"/>
          <p:nvPr/>
        </p:nvSpPr>
        <p:spPr>
          <a:xfrm>
            <a:off x="838200" y="800132"/>
            <a:ext cx="6094476" cy="400110"/>
          </a:xfrm>
          <a:prstGeom prst="rect">
            <a:avLst/>
          </a:prstGeom>
          <a:noFill/>
        </p:spPr>
        <p:txBody>
          <a:bodyPr wrap="square">
            <a:spAutoFit/>
          </a:bodyPr>
          <a:lstStyle/>
          <a:p>
            <a:r>
              <a:rPr lang="en-US" sz="2000" b="1" dirty="0">
                <a:solidFill>
                  <a:srgbClr val="C00000"/>
                </a:solidFill>
              </a:rPr>
              <a:t>Covariate Adjustment shall tailor to Estimand</a:t>
            </a:r>
            <a:endParaRPr lang="en-US" sz="2000" b="1" dirty="0"/>
          </a:p>
        </p:txBody>
      </p:sp>
      <p:sp>
        <p:nvSpPr>
          <p:cNvPr id="35" name="Rounded Rectangle 34">
            <a:extLst>
              <a:ext uri="{FF2B5EF4-FFF2-40B4-BE49-F238E27FC236}">
                <a16:creationId xmlns:a16="http://schemas.microsoft.com/office/drawing/2014/main" id="{66F27D82-51CE-A0B5-9212-5AFB8505702C}"/>
              </a:ext>
            </a:extLst>
          </p:cNvPr>
          <p:cNvSpPr/>
          <p:nvPr/>
        </p:nvSpPr>
        <p:spPr>
          <a:xfrm>
            <a:off x="5212540" y="1477404"/>
            <a:ext cx="3406906" cy="5027426"/>
          </a:xfrm>
          <a:prstGeom prst="roundRect">
            <a:avLst>
              <a:gd name="adj" fmla="val 10710"/>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ine Callout 2 35">
            <a:extLst>
              <a:ext uri="{FF2B5EF4-FFF2-40B4-BE49-F238E27FC236}">
                <a16:creationId xmlns:a16="http://schemas.microsoft.com/office/drawing/2014/main" id="{7E07DAD1-0BFF-1475-35E0-BD6047661DB3}"/>
              </a:ext>
            </a:extLst>
          </p:cNvPr>
          <p:cNvSpPr/>
          <p:nvPr/>
        </p:nvSpPr>
        <p:spPr>
          <a:xfrm>
            <a:off x="7790330" y="145260"/>
            <a:ext cx="3684811" cy="1182584"/>
          </a:xfrm>
          <a:prstGeom prst="borderCallout2">
            <a:avLst>
              <a:gd name="adj1" fmla="val 52014"/>
              <a:gd name="adj2" fmla="val -62"/>
              <a:gd name="adj3" fmla="val 52014"/>
              <a:gd name="adj4" fmla="val -13505"/>
              <a:gd name="adj5" fmla="val 112701"/>
              <a:gd name="adj6" fmla="val -23547"/>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spcAft>
                <a:spcPts val="600"/>
              </a:spcAft>
            </a:pPr>
            <a:r>
              <a:rPr lang="en-US" sz="2000" b="1" i="1" u="sng" dirty="0">
                <a:solidFill>
                  <a:srgbClr val="C5050C"/>
                </a:solidFill>
              </a:rPr>
              <a:t>Short Course Topic</a:t>
            </a:r>
          </a:p>
          <a:p>
            <a:pPr algn="ctr"/>
            <a:r>
              <a:rPr lang="en-US" sz="2000" dirty="0">
                <a:solidFill>
                  <a:srgbClr val="C5050C"/>
                </a:solidFill>
              </a:rPr>
              <a:t>Covariate Adjustment for Unconditional Treatment Effect</a:t>
            </a:r>
          </a:p>
        </p:txBody>
      </p:sp>
      <p:sp>
        <p:nvSpPr>
          <p:cNvPr id="5" name="*G-comp">
            <a:extLst>
              <a:ext uri="{FF2B5EF4-FFF2-40B4-BE49-F238E27FC236}">
                <a16:creationId xmlns:a16="http://schemas.microsoft.com/office/drawing/2014/main" id="{1770891A-2C40-9088-07B8-EF89B5528231}"/>
              </a:ext>
            </a:extLst>
          </p:cNvPr>
          <p:cNvSpPr txBox="1"/>
          <p:nvPr/>
        </p:nvSpPr>
        <p:spPr>
          <a:xfrm>
            <a:off x="470153" y="6524533"/>
            <a:ext cx="6564682" cy="300082"/>
          </a:xfrm>
          <a:prstGeom prst="rect">
            <a:avLst/>
          </a:prstGeom>
          <a:noFill/>
        </p:spPr>
        <p:txBody>
          <a:bodyPr wrap="none" rtlCol="0">
            <a:spAutoFit/>
          </a:bodyPr>
          <a:lstStyle/>
          <a:p>
            <a:r>
              <a:rPr lang="en-US" sz="1350" i="1" dirty="0"/>
              <a:t>* </a:t>
            </a:r>
            <a:r>
              <a:rPr lang="en-US" sz="1350" b="1" i="1" dirty="0"/>
              <a:t>WARNING</a:t>
            </a:r>
            <a:r>
              <a:rPr lang="en-US" sz="1350" i="1" dirty="0"/>
              <a:t>: G-computation requires canonical link GLM. AIPW is the general form.</a:t>
            </a:r>
          </a:p>
        </p:txBody>
      </p:sp>
    </p:spTree>
    <p:extLst>
      <p:ext uri="{BB962C8B-B14F-4D97-AF65-F5344CB8AC3E}">
        <p14:creationId xmlns:p14="http://schemas.microsoft.com/office/powerpoint/2010/main" val="2975212788"/>
      </p:ext>
    </p:extLst>
  </p:cSld>
  <p:clrMapOvr>
    <a:masterClrMapping/>
  </p:clrMapOvr>
</p:sld>
</file>

<file path=ppt/theme/theme1.xml><?xml version="1.0" encoding="utf-8"?>
<a:theme xmlns:a="http://schemas.openxmlformats.org/drawingml/2006/main" name="Widescreen_Re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797804EA-9213-40C0-888D-B5E2D75A5804}" vid="{53165E73-73D5-4386-8BD6-8D56274B0C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29AB6DF0C6DC4097A3A123034EFA3B" ma:contentTypeVersion="15" ma:contentTypeDescription="Create a new document." ma:contentTypeScope="" ma:versionID="73743fd4ad9a80440d90d40f9aab1845">
  <xsd:schema xmlns:xsd="http://www.w3.org/2001/XMLSchema" xmlns:xs="http://www.w3.org/2001/XMLSchema" xmlns:p="http://schemas.microsoft.com/office/2006/metadata/properties" xmlns:ns2="476d19e0-22b4-461a-8a2e-04d792ed1351" xmlns:ns3="286c84b6-f834-42a3-8d7a-178024585622" targetNamespace="http://schemas.microsoft.com/office/2006/metadata/properties" ma:root="true" ma:fieldsID="e780723fa116764faca73d5f2488a4ec" ns2:_="" ns3:_="">
    <xsd:import namespace="476d19e0-22b4-461a-8a2e-04d792ed1351"/>
    <xsd:import namespace="286c84b6-f834-42a3-8d7a-17802458562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6d19e0-22b4-461a-8a2e-04d792ed13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f9adb9bf-65a7-4dcd-b9fe-2cabe70ed69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86c84b6-f834-42a3-8d7a-178024585622"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2160835c-3539-4fef-b063-516012066bbe}" ma:internalName="TaxCatchAll" ma:showField="CatchAllData" ma:web="286c84b6-f834-42a3-8d7a-178024585622">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76d19e0-22b4-461a-8a2e-04d792ed1351">
      <Terms xmlns="http://schemas.microsoft.com/office/infopath/2007/PartnerControls"/>
    </lcf76f155ced4ddcb4097134ff3c332f>
    <TaxCatchAll xmlns="286c84b6-f834-42a3-8d7a-17802458562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5309CB-6CE5-4BEC-84D0-887871EE08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6d19e0-22b4-461a-8a2e-04d792ed1351"/>
    <ds:schemaRef ds:uri="286c84b6-f834-42a3-8d7a-1780245856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1A9A36-8F30-4640-A684-FBEADB203546}">
  <ds:schemaRefs>
    <ds:schemaRef ds:uri="http://schemas.microsoft.com/office/2006/documentManagement/types"/>
    <ds:schemaRef ds:uri="http://purl.org/dc/dcmitype/"/>
    <ds:schemaRef ds:uri="http://schemas.openxmlformats.org/package/2006/metadata/core-properties"/>
    <ds:schemaRef ds:uri="476d19e0-22b4-461a-8a2e-04d792ed1351"/>
    <ds:schemaRef ds:uri="http://www.w3.org/XML/1998/namespace"/>
    <ds:schemaRef ds:uri="http://schemas.microsoft.com/office/infopath/2007/PartnerControls"/>
    <ds:schemaRef ds:uri="http://purl.org/dc/elements/1.1/"/>
    <ds:schemaRef ds:uri="286c84b6-f834-42a3-8d7a-178024585622"/>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0DCEF95A-3B94-42DB-A399-73B24EC00064}">
  <ds:schemaRefs>
    <ds:schemaRef ds:uri="http://schemas.microsoft.com/sharepoint/v3/contenttype/forms"/>
  </ds:schemaRefs>
</ds:datastoreItem>
</file>

<file path=docMetadata/LabelInfo.xml><?xml version="1.0" encoding="utf-8"?>
<clbl:labelList xmlns:clbl="http://schemas.microsoft.com/office/2020/mipLabelMetadata">
  <clbl:label id="{f6b6dd5b-f02f-441a-99a0-162ac5060bd2}" enabled="0" method="" siteId="{f6b6dd5b-f02f-441a-99a0-162ac5060bd2}" removed="1"/>
</clbl:labelList>
</file>

<file path=docProps/app.xml><?xml version="1.0" encoding="utf-8"?>
<Properties xmlns="http://schemas.openxmlformats.org/officeDocument/2006/extended-properties" xmlns:vt="http://schemas.openxmlformats.org/officeDocument/2006/docPropsVTypes">
  <Template>Robust inference on ATE with adjustment for covariates_Shao</Template>
  <TotalTime>13178</TotalTime>
  <Words>10332</Words>
  <Application>Microsoft Macintosh PowerPoint</Application>
  <PresentationFormat>Widescreen</PresentationFormat>
  <Paragraphs>1301</Paragraphs>
  <Slides>63</Slides>
  <Notes>30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Cambria Math</vt:lpstr>
      <vt:lpstr>Courier New</vt:lpstr>
      <vt:lpstr>Helvetica</vt:lpstr>
      <vt:lpstr>Times New Roman</vt:lpstr>
      <vt:lpstr>Wingdings</vt:lpstr>
      <vt:lpstr>Widescreen_Red</vt:lpstr>
      <vt:lpstr>PowerPoint Presentation</vt:lpstr>
      <vt:lpstr>Why adjusting for covariates?</vt:lpstr>
      <vt:lpstr>Table of Content</vt:lpstr>
      <vt:lpstr>Table of Content</vt:lpstr>
      <vt:lpstr>Table of Content</vt:lpstr>
      <vt:lpstr>Interpretation from Estimand Framework</vt:lpstr>
      <vt:lpstr>Review</vt:lpstr>
      <vt:lpstr>Review</vt:lpstr>
      <vt:lpstr>Review</vt:lpstr>
      <vt:lpstr>Table of Content</vt:lpstr>
      <vt:lpstr>Covariate Adjustment for Unconditional Treatment Effect</vt:lpstr>
      <vt:lpstr>Covariate Adjustment for Unconditional Treatment Effect</vt:lpstr>
      <vt:lpstr>Unadjusted Estimator for Unconditional Treatment Effect</vt:lpstr>
      <vt:lpstr>Covariate Adjustment for Unconditional Treatment Effect</vt:lpstr>
      <vt:lpstr>Linear Adjustment for Unconditional Treatment Effect</vt:lpstr>
      <vt:lpstr>Linear Adjustment for Unconditional Treatment Effect</vt:lpstr>
      <vt:lpstr>Linear Adjustment for Unconditional Treatment Effect</vt:lpstr>
      <vt:lpstr>Table of Content</vt:lpstr>
      <vt:lpstr>Covariate Adjustment for Unconditional Treatment Effect</vt:lpstr>
      <vt:lpstr>G-computation for Unconditional Treatment Effect</vt:lpstr>
      <vt:lpstr>G-computation for Unconditional Treatment Effect</vt:lpstr>
      <vt:lpstr>Simulation (G-computation can be biased)</vt:lpstr>
      <vt:lpstr>Covariate Adjustment for Unconditional Treatment Effect</vt:lpstr>
      <vt:lpstr>G-computation is a special case of AIPW</vt:lpstr>
      <vt:lpstr>Covariate Adjustment for Unconditional Treatment Effect</vt:lpstr>
      <vt:lpstr>AIPW for Unconditional Treatment Effect</vt:lpstr>
      <vt:lpstr>Simulation (AIPW is more general than G-computation)</vt:lpstr>
      <vt:lpstr>AIPW for Unconditional Treatment Effect</vt:lpstr>
      <vt:lpstr>AIPW for Unconditional Treatment Effect</vt:lpstr>
      <vt:lpstr>AIPW for Unconditional Treatment Effect</vt:lpstr>
      <vt:lpstr>AIPW for Unconditional Treatment Effect</vt:lpstr>
      <vt:lpstr>Table of Content</vt:lpstr>
      <vt:lpstr>Covariate Adjustment for Unconditional Treatment Effect</vt:lpstr>
      <vt:lpstr>Robust Inference – one theory fits all</vt:lpstr>
      <vt:lpstr>Robust Inference – one theory fits all</vt:lpstr>
      <vt:lpstr>Robust Inference – one theory fits all</vt:lpstr>
      <vt:lpstr>Robust Inference – one theory fits all</vt:lpstr>
      <vt:lpstr>Robust Inference – one theory fits all</vt:lpstr>
      <vt:lpstr>Robust Inference – one theory fits all</vt:lpstr>
      <vt:lpstr>Robust Inference – one theory fits all</vt:lpstr>
      <vt:lpstr>Robust Inference – one theory fits all</vt:lpstr>
      <vt:lpstr>Covariate Adjustment for Unconditional Treatment Effect</vt:lpstr>
      <vt:lpstr>RobinCar Family: unified, fit-for-purpose R packages</vt:lpstr>
      <vt:lpstr>Table of Content</vt:lpstr>
      <vt:lpstr>Review</vt:lpstr>
      <vt:lpstr>Review</vt:lpstr>
      <vt:lpstr>Review – null, censoring and validity</vt:lpstr>
      <vt:lpstr>Covariate Adjustment for Treatment Effects in Survival Analysis</vt:lpstr>
      <vt:lpstr>Example</vt:lpstr>
      <vt:lpstr>Example – Log-rank test</vt:lpstr>
      <vt:lpstr>Example – Stratified Log-rank test</vt:lpstr>
      <vt:lpstr>Example – Model-robust Lin-Wei’s score test</vt:lpstr>
      <vt:lpstr>Covariate-adjusted Log-rank test</vt:lpstr>
      <vt:lpstr>Covariate-adjusted Log-rank test</vt:lpstr>
      <vt:lpstr>Covariate-adjusted Estimation for Unconditional Proportional Hazard Ratio</vt:lpstr>
      <vt:lpstr>Covariate-adjusted Estimation for Unconditional Proportional Hazard</vt:lpstr>
      <vt:lpstr>Application to AIDS Clinical Trials Group Study 175 (Hammer et al. 1996) </vt:lpstr>
      <vt:lpstr>Application to AIDS Clinical Trials Group Study 175 (Hammer et al. 1996) </vt:lpstr>
      <vt:lpstr>Table of Content</vt:lpstr>
      <vt:lpstr>Practical insights (to maximize efficiency gain)</vt:lpstr>
      <vt:lpstr>Practical insights (to maximize efficiency gain)</vt:lpstr>
      <vt:lpstr>Practical insights (to maximize efficiency gain)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for covariate adjustment in analyzing randomized clinical trial data  (efficiency gain without sacrificing robustness)</dc:title>
  <dc:creator>Yanyao Yi</dc:creator>
  <cp:lastModifiedBy>婷 叶</cp:lastModifiedBy>
  <cp:revision>276</cp:revision>
  <dcterms:created xsi:type="dcterms:W3CDTF">2020-08-14T17:31:17Z</dcterms:created>
  <dcterms:modified xsi:type="dcterms:W3CDTF">2025-11-15T22:14:21Z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0x0101009B29AB6DF0C6DC4097A3A123034EFA3B</vt:lpwstr>
  </property>
  <property fmtid="{D5CDD505-2E9C-101B-9397-08002B2CF9AE}" pid="3" name="ComplianceAssetId">
    <vt:lpwstr/>
  </property>
  <property fmtid="{D5CDD505-2E9C-101B-9397-08002B2CF9AE}" pid="4" name="_ExtendedDescription">
    <vt:lpwstr/>
  </property>
  <property fmtid="{D5CDD505-2E9C-101B-9397-08002B2CF9AE}" pid="5" name="TriggerFlowInfo">
    <vt:lpwstr/>
  </property>
  <property fmtid="{D5CDD505-2E9C-101B-9397-08002B2CF9AE}" pid="6" name="MediaServiceImageTags">
    <vt:lpwstr/>
  </property>
</Properties>
</file>